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77" r:id="rId3"/>
    <p:sldId id="278" r:id="rId4"/>
    <p:sldId id="279" r:id="rId5"/>
    <p:sldId id="289" r:id="rId6"/>
    <p:sldId id="280" r:id="rId7"/>
    <p:sldId id="281" r:id="rId8"/>
    <p:sldId id="28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ადმინისტრაციული სამართალდარღვევები</c:v>
                </c:pt>
              </c:strCache>
            </c:strRef>
          </c:tx>
          <c:invertIfNegative val="0"/>
          <c:dLbls>
            <c:dLbl>
              <c:idx val="0"/>
              <c:layout>
                <c:manualLayout>
                  <c:x val="2.3655913978494623E-2"/>
                  <c:y val="-4.301075268817204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2A4-489A-8CA6-0E5D57679918}"/>
                </c:ext>
              </c:extLst>
            </c:dLbl>
            <c:dLbl>
              <c:idx val="1"/>
              <c:layout>
                <c:manualLayout>
                  <c:x val="2.5806282279231225E-2"/>
                  <c:y val="-4.301075268817204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2A4-489A-8CA6-0E5D57679918}"/>
                </c:ext>
              </c:extLst>
            </c:dLbl>
            <c:spPr>
              <a:noFill/>
              <a:ln>
                <a:noFill/>
              </a:ln>
              <a:effectLst/>
            </c:spPr>
            <c:txPr>
              <a:bodyPr/>
              <a:lstStyle/>
              <a:p>
                <a:pPr>
                  <a:defRPr sz="1100" b="1">
                    <a:latin typeface="Sylfaen" panose="010A0502050306030303"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2013 წელი</c:v>
                </c:pt>
                <c:pt idx="1">
                  <c:v>2014 წელი</c:v>
                </c:pt>
              </c:strCache>
            </c:strRef>
          </c:cat>
          <c:val>
            <c:numRef>
              <c:f>Sheet1!$B$2:$B$3</c:f>
              <c:numCache>
                <c:formatCode>General</c:formatCode>
                <c:ptCount val="2"/>
                <c:pt idx="0">
                  <c:v>8</c:v>
                </c:pt>
                <c:pt idx="1">
                  <c:v>30</c:v>
                </c:pt>
              </c:numCache>
            </c:numRef>
          </c:val>
          <c:extLst>
            <c:ext xmlns:c16="http://schemas.microsoft.com/office/drawing/2014/chart" uri="{C3380CC4-5D6E-409C-BE32-E72D297353CC}">
              <c16:uniqueId val="{00000002-E2A4-489A-8CA6-0E5D57679918}"/>
            </c:ext>
          </c:extLst>
        </c:ser>
        <c:dLbls>
          <c:showLegendKey val="0"/>
          <c:showVal val="0"/>
          <c:showCatName val="0"/>
          <c:showSerName val="0"/>
          <c:showPercent val="0"/>
          <c:showBubbleSize val="0"/>
        </c:dLbls>
        <c:gapWidth val="150"/>
        <c:shape val="cylinder"/>
        <c:axId val="728451632"/>
        <c:axId val="728439664"/>
        <c:axId val="0"/>
      </c:bar3DChart>
      <c:catAx>
        <c:axId val="728451632"/>
        <c:scaling>
          <c:orientation val="minMax"/>
        </c:scaling>
        <c:delete val="0"/>
        <c:axPos val="b"/>
        <c:numFmt formatCode="General" sourceLinked="0"/>
        <c:majorTickMark val="out"/>
        <c:minorTickMark val="none"/>
        <c:tickLblPos val="nextTo"/>
        <c:crossAx val="728439664"/>
        <c:crosses val="autoZero"/>
        <c:auto val="1"/>
        <c:lblAlgn val="ctr"/>
        <c:lblOffset val="100"/>
        <c:noMultiLvlLbl val="0"/>
      </c:catAx>
      <c:valAx>
        <c:axId val="728439664"/>
        <c:scaling>
          <c:orientation val="minMax"/>
        </c:scaling>
        <c:delete val="0"/>
        <c:axPos val="l"/>
        <c:numFmt formatCode="General" sourceLinked="1"/>
        <c:majorTickMark val="out"/>
        <c:minorTickMark val="none"/>
        <c:tickLblPos val="nextTo"/>
        <c:txPr>
          <a:bodyPr/>
          <a:lstStyle/>
          <a:p>
            <a:pPr>
              <a:defRPr b="1"/>
            </a:pPr>
            <a:endParaRPr lang="en-US"/>
          </a:p>
        </c:txPr>
        <c:crossAx val="728451632"/>
        <c:crosses val="autoZero"/>
        <c:crossBetween val="between"/>
      </c:valAx>
      <c:spPr>
        <a:noFill/>
        <a:ln w="25400">
          <a:noFill/>
        </a:ln>
      </c:spPr>
    </c:plotArea>
    <c:legend>
      <c:legendPos val="t"/>
      <c:layout>
        <c:manualLayout>
          <c:xMode val="edge"/>
          <c:yMode val="edge"/>
          <c:x val="2.7653679077047091E-2"/>
          <c:y val="4.4692737430167599E-2"/>
          <c:w val="0.96252519070295128"/>
          <c:h val="7.3086068984947669E-2"/>
        </c:manualLayout>
      </c:layout>
      <c:overlay val="0"/>
      <c:txPr>
        <a:bodyPr/>
        <a:lstStyle/>
        <a:p>
          <a:pPr>
            <a:defRPr sz="1050" b="1"/>
          </a:pPr>
          <a:endParaRPr lang="en-US"/>
        </a:p>
      </c:txPr>
    </c:legend>
    <c:plotVisOnly val="1"/>
    <c:dispBlanksAs val="gap"/>
    <c:showDLblsOverMax val="0"/>
  </c:chart>
  <c:spPr>
    <a:noFill/>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CFC164-7D21-44FD-A744-43D59728B3C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4DA782E3-8EB8-4F15-B4AC-8F20F4EAAF58}">
      <dgm:prSet phldrT="[Text]" custT="1"/>
      <dgm:spPr/>
      <dgm:t>
        <a:bodyPr/>
        <a:lstStyle/>
        <a:p>
          <a:r>
            <a:rPr lang="ka-GE" sz="1600" b="1" dirty="0" smtClean="0"/>
            <a:t>სამართალდარღვევის აღმოჩენა</a:t>
          </a:r>
          <a:endParaRPr lang="en-US" sz="1600" b="1" dirty="0"/>
        </a:p>
      </dgm:t>
    </dgm:pt>
    <dgm:pt modelId="{F75127FC-3B04-45B4-8FBE-0DBA8E50E78F}" type="parTrans" cxnId="{5070E58C-9C84-4C80-869B-84DC286BF865}">
      <dgm:prSet/>
      <dgm:spPr/>
      <dgm:t>
        <a:bodyPr/>
        <a:lstStyle/>
        <a:p>
          <a:endParaRPr lang="en-US"/>
        </a:p>
      </dgm:t>
    </dgm:pt>
    <dgm:pt modelId="{54BDC35E-63CC-44E7-9C78-34514BAE075E}" type="sibTrans" cxnId="{5070E58C-9C84-4C80-869B-84DC286BF865}">
      <dgm:prSet/>
      <dgm:spPr/>
      <dgm:t>
        <a:bodyPr/>
        <a:lstStyle/>
        <a:p>
          <a:endParaRPr lang="en-US"/>
        </a:p>
      </dgm:t>
    </dgm:pt>
    <dgm:pt modelId="{566781ED-0D24-4C24-9ECF-3E1658ECEA72}">
      <dgm:prSet phldrT="[Text]" custT="1"/>
      <dgm:spPr/>
      <dgm:t>
        <a:bodyPr/>
        <a:lstStyle/>
        <a:p>
          <a:r>
            <a:rPr lang="ka-GE" sz="1600" b="1" dirty="0" smtClean="0"/>
            <a:t>სააგენტოს რეაგირება/შეტყობინება</a:t>
          </a:r>
          <a:endParaRPr lang="en-US" sz="1600" b="1" dirty="0"/>
        </a:p>
      </dgm:t>
    </dgm:pt>
    <dgm:pt modelId="{3AEA93F8-65D3-4096-80C7-702CD4D4B98F}" type="parTrans" cxnId="{E86103F6-469D-4752-9B51-AF36CE7A03B1}">
      <dgm:prSet/>
      <dgm:spPr/>
      <dgm:t>
        <a:bodyPr/>
        <a:lstStyle/>
        <a:p>
          <a:endParaRPr lang="en-US"/>
        </a:p>
      </dgm:t>
    </dgm:pt>
    <dgm:pt modelId="{4A4CA273-60C0-49AF-941C-67FE7AACEE44}" type="sibTrans" cxnId="{E86103F6-469D-4752-9B51-AF36CE7A03B1}">
      <dgm:prSet/>
      <dgm:spPr/>
      <dgm:t>
        <a:bodyPr/>
        <a:lstStyle/>
        <a:p>
          <a:endParaRPr lang="en-US"/>
        </a:p>
      </dgm:t>
    </dgm:pt>
    <dgm:pt modelId="{268B55B6-C997-4DE5-A601-4E2121D6F592}">
      <dgm:prSet phldrT="[Text]" custT="1"/>
      <dgm:spPr/>
      <dgm:t>
        <a:bodyPr/>
        <a:lstStyle/>
        <a:p>
          <a:r>
            <a:rPr lang="ka-GE" sz="1400" b="1" dirty="0" smtClean="0"/>
            <a:t>სხდომა</a:t>
          </a:r>
          <a:r>
            <a:rPr lang="ka-GE" sz="1400" b="1" baseline="0" dirty="0" smtClean="0"/>
            <a:t> სააგენტოში</a:t>
          </a:r>
          <a:endParaRPr lang="en-US" sz="1400" b="1" dirty="0"/>
        </a:p>
      </dgm:t>
    </dgm:pt>
    <dgm:pt modelId="{C3D502E4-314C-43D2-A747-0B30640469E6}" type="parTrans" cxnId="{830A137F-C206-4A3B-82EF-7C70D25A769E}">
      <dgm:prSet/>
      <dgm:spPr/>
      <dgm:t>
        <a:bodyPr/>
        <a:lstStyle/>
        <a:p>
          <a:endParaRPr lang="en-US"/>
        </a:p>
      </dgm:t>
    </dgm:pt>
    <dgm:pt modelId="{993D8092-7B52-407F-8B4C-DB505AF010B8}" type="sibTrans" cxnId="{830A137F-C206-4A3B-82EF-7C70D25A769E}">
      <dgm:prSet/>
      <dgm:spPr/>
      <dgm:t>
        <a:bodyPr/>
        <a:lstStyle/>
        <a:p>
          <a:endParaRPr lang="en-US"/>
        </a:p>
      </dgm:t>
    </dgm:pt>
    <dgm:pt modelId="{FA375790-AB8B-45E8-AD37-D24B18038CF8}">
      <dgm:prSet phldrT="[Text]" custT="1"/>
      <dgm:spPr/>
      <dgm:t>
        <a:bodyPr/>
        <a:lstStyle/>
        <a:p>
          <a:r>
            <a:rPr lang="ka-GE" sz="1400" b="1" dirty="0" smtClean="0"/>
            <a:t>სასამართლო</a:t>
          </a:r>
          <a:endParaRPr lang="en-US" sz="1400" b="1" dirty="0"/>
        </a:p>
      </dgm:t>
    </dgm:pt>
    <dgm:pt modelId="{2FF74F2E-3E1E-463B-AF96-733433FA8488}" type="parTrans" cxnId="{458BE6EE-CB28-43D2-94F0-7F809CCCB7EE}">
      <dgm:prSet/>
      <dgm:spPr/>
      <dgm:t>
        <a:bodyPr/>
        <a:lstStyle/>
        <a:p>
          <a:endParaRPr lang="en-US"/>
        </a:p>
      </dgm:t>
    </dgm:pt>
    <dgm:pt modelId="{DEB3518A-A122-4E36-BCB2-F14CFE9BA67B}" type="sibTrans" cxnId="{458BE6EE-CB28-43D2-94F0-7F809CCCB7EE}">
      <dgm:prSet/>
      <dgm:spPr/>
      <dgm:t>
        <a:bodyPr/>
        <a:lstStyle/>
        <a:p>
          <a:endParaRPr lang="en-US"/>
        </a:p>
      </dgm:t>
    </dgm:pt>
    <dgm:pt modelId="{C1C9895A-4F99-4042-8C24-4BB611345BE3}">
      <dgm:prSet phldrT="[Text]" custT="1"/>
      <dgm:spPr/>
      <dgm:t>
        <a:bodyPr/>
        <a:lstStyle/>
        <a:p>
          <a:r>
            <a:rPr lang="ka-GE" sz="1600" b="1" dirty="0" smtClean="0"/>
            <a:t>სამართალდარღვევის ფაქტი</a:t>
          </a:r>
          <a:endParaRPr lang="en-US" sz="1600" b="1" dirty="0"/>
        </a:p>
      </dgm:t>
    </dgm:pt>
    <dgm:pt modelId="{0FEBF454-3B37-441F-A6E8-7E86DD3D72E3}" type="parTrans" cxnId="{6AE1C5F3-2A82-47DD-A1A0-F31581505845}">
      <dgm:prSet/>
      <dgm:spPr/>
      <dgm:t>
        <a:bodyPr/>
        <a:lstStyle/>
        <a:p>
          <a:endParaRPr lang="en-US"/>
        </a:p>
      </dgm:t>
    </dgm:pt>
    <dgm:pt modelId="{55BB63EC-0C58-4540-9507-1011543C5380}" type="sibTrans" cxnId="{6AE1C5F3-2A82-47DD-A1A0-F31581505845}">
      <dgm:prSet/>
      <dgm:spPr/>
      <dgm:t>
        <a:bodyPr/>
        <a:lstStyle/>
        <a:p>
          <a:endParaRPr lang="en-US"/>
        </a:p>
      </dgm:t>
    </dgm:pt>
    <dgm:pt modelId="{CD25DB05-7A16-4381-BB63-1B84714D55FC}" type="pres">
      <dgm:prSet presAssocID="{76CFC164-7D21-44FD-A744-43D59728B3C9}" presName="cycle" presStyleCnt="0">
        <dgm:presLayoutVars>
          <dgm:dir/>
          <dgm:resizeHandles val="exact"/>
        </dgm:presLayoutVars>
      </dgm:prSet>
      <dgm:spPr/>
      <dgm:t>
        <a:bodyPr/>
        <a:lstStyle/>
        <a:p>
          <a:endParaRPr lang="en-US"/>
        </a:p>
      </dgm:t>
    </dgm:pt>
    <dgm:pt modelId="{56BFDA90-0A3D-4D32-89FD-B09736F32725}" type="pres">
      <dgm:prSet presAssocID="{4DA782E3-8EB8-4F15-B4AC-8F20F4EAAF58}" presName="dummy" presStyleCnt="0"/>
      <dgm:spPr/>
    </dgm:pt>
    <dgm:pt modelId="{AE336A58-F8F7-4B81-A216-91397BA567FB}" type="pres">
      <dgm:prSet presAssocID="{4DA782E3-8EB8-4F15-B4AC-8F20F4EAAF58}" presName="node" presStyleLbl="revTx" presStyleIdx="0" presStyleCnt="5" custScaleX="162346">
        <dgm:presLayoutVars>
          <dgm:bulletEnabled val="1"/>
        </dgm:presLayoutVars>
      </dgm:prSet>
      <dgm:spPr/>
      <dgm:t>
        <a:bodyPr/>
        <a:lstStyle/>
        <a:p>
          <a:endParaRPr lang="en-US"/>
        </a:p>
      </dgm:t>
    </dgm:pt>
    <dgm:pt modelId="{8C96C5FC-E19A-446E-BC89-BF714DB801AF}" type="pres">
      <dgm:prSet presAssocID="{54BDC35E-63CC-44E7-9C78-34514BAE075E}" presName="sibTrans" presStyleLbl="node1" presStyleIdx="0" presStyleCnt="5"/>
      <dgm:spPr/>
      <dgm:t>
        <a:bodyPr/>
        <a:lstStyle/>
        <a:p>
          <a:endParaRPr lang="en-US"/>
        </a:p>
      </dgm:t>
    </dgm:pt>
    <dgm:pt modelId="{9E468E1A-07FD-4855-B857-693841AFA915}" type="pres">
      <dgm:prSet presAssocID="{566781ED-0D24-4C24-9ECF-3E1658ECEA72}" presName="dummy" presStyleCnt="0"/>
      <dgm:spPr/>
    </dgm:pt>
    <dgm:pt modelId="{B15B4845-365A-49C5-8DFE-50E6E26C0D3B}" type="pres">
      <dgm:prSet presAssocID="{566781ED-0D24-4C24-9ECF-3E1658ECEA72}" presName="node" presStyleLbl="revTx" presStyleIdx="1" presStyleCnt="5" custScaleX="184654">
        <dgm:presLayoutVars>
          <dgm:bulletEnabled val="1"/>
        </dgm:presLayoutVars>
      </dgm:prSet>
      <dgm:spPr/>
      <dgm:t>
        <a:bodyPr/>
        <a:lstStyle/>
        <a:p>
          <a:endParaRPr lang="en-US"/>
        </a:p>
      </dgm:t>
    </dgm:pt>
    <dgm:pt modelId="{E894901E-B271-4B2D-B9E1-C8C6F5F5E230}" type="pres">
      <dgm:prSet presAssocID="{4A4CA273-60C0-49AF-941C-67FE7AACEE44}" presName="sibTrans" presStyleLbl="node1" presStyleIdx="1" presStyleCnt="5"/>
      <dgm:spPr/>
      <dgm:t>
        <a:bodyPr/>
        <a:lstStyle/>
        <a:p>
          <a:endParaRPr lang="en-US"/>
        </a:p>
      </dgm:t>
    </dgm:pt>
    <dgm:pt modelId="{1BB0F66D-F020-40EA-89E5-37222D403AAE}" type="pres">
      <dgm:prSet presAssocID="{268B55B6-C997-4DE5-A601-4E2121D6F592}" presName="dummy" presStyleCnt="0"/>
      <dgm:spPr/>
    </dgm:pt>
    <dgm:pt modelId="{A8DD573C-0EC3-470D-B798-6F1BF747F6F2}" type="pres">
      <dgm:prSet presAssocID="{268B55B6-C997-4DE5-A601-4E2121D6F592}" presName="node" presStyleLbl="revTx" presStyleIdx="2" presStyleCnt="5">
        <dgm:presLayoutVars>
          <dgm:bulletEnabled val="1"/>
        </dgm:presLayoutVars>
      </dgm:prSet>
      <dgm:spPr/>
      <dgm:t>
        <a:bodyPr/>
        <a:lstStyle/>
        <a:p>
          <a:endParaRPr lang="en-US"/>
        </a:p>
      </dgm:t>
    </dgm:pt>
    <dgm:pt modelId="{9C416868-1893-4324-9F64-C68557F4395B}" type="pres">
      <dgm:prSet presAssocID="{993D8092-7B52-407F-8B4C-DB505AF010B8}" presName="sibTrans" presStyleLbl="node1" presStyleIdx="2" presStyleCnt="5"/>
      <dgm:spPr/>
      <dgm:t>
        <a:bodyPr/>
        <a:lstStyle/>
        <a:p>
          <a:endParaRPr lang="en-US"/>
        </a:p>
      </dgm:t>
    </dgm:pt>
    <dgm:pt modelId="{49CE6DA6-0AC9-451A-8CB3-0CD439BECF58}" type="pres">
      <dgm:prSet presAssocID="{FA375790-AB8B-45E8-AD37-D24B18038CF8}" presName="dummy" presStyleCnt="0"/>
      <dgm:spPr/>
    </dgm:pt>
    <dgm:pt modelId="{BA7C956E-B5F4-44F6-BDE1-E1AE0C40CEE2}" type="pres">
      <dgm:prSet presAssocID="{FA375790-AB8B-45E8-AD37-D24B18038CF8}" presName="node" presStyleLbl="revTx" presStyleIdx="3" presStyleCnt="5" custScaleX="142327">
        <dgm:presLayoutVars>
          <dgm:bulletEnabled val="1"/>
        </dgm:presLayoutVars>
      </dgm:prSet>
      <dgm:spPr/>
      <dgm:t>
        <a:bodyPr/>
        <a:lstStyle/>
        <a:p>
          <a:endParaRPr lang="en-US"/>
        </a:p>
      </dgm:t>
    </dgm:pt>
    <dgm:pt modelId="{13F0440E-AD33-440D-AF9D-AD1AEE470BAF}" type="pres">
      <dgm:prSet presAssocID="{DEB3518A-A122-4E36-BCB2-F14CFE9BA67B}" presName="sibTrans" presStyleLbl="node1" presStyleIdx="3" presStyleCnt="5"/>
      <dgm:spPr/>
      <dgm:t>
        <a:bodyPr/>
        <a:lstStyle/>
        <a:p>
          <a:endParaRPr lang="en-US"/>
        </a:p>
      </dgm:t>
    </dgm:pt>
    <dgm:pt modelId="{08F42EED-5169-45A7-931E-1E8413BD95B5}" type="pres">
      <dgm:prSet presAssocID="{C1C9895A-4F99-4042-8C24-4BB611345BE3}" presName="dummy" presStyleCnt="0"/>
      <dgm:spPr/>
    </dgm:pt>
    <dgm:pt modelId="{C2BEBA5D-1C07-4AF2-865F-6C79784A3374}" type="pres">
      <dgm:prSet presAssocID="{C1C9895A-4F99-4042-8C24-4BB611345BE3}" presName="node" presStyleLbl="revTx" presStyleIdx="4" presStyleCnt="5">
        <dgm:presLayoutVars>
          <dgm:bulletEnabled val="1"/>
        </dgm:presLayoutVars>
      </dgm:prSet>
      <dgm:spPr/>
      <dgm:t>
        <a:bodyPr/>
        <a:lstStyle/>
        <a:p>
          <a:endParaRPr lang="en-US"/>
        </a:p>
      </dgm:t>
    </dgm:pt>
    <dgm:pt modelId="{ACB12CE1-1075-41F4-9BC0-44110FB29308}" type="pres">
      <dgm:prSet presAssocID="{55BB63EC-0C58-4540-9507-1011543C5380}" presName="sibTrans" presStyleLbl="node1" presStyleIdx="4" presStyleCnt="5" custLinFactNeighborX="1275" custLinFactNeighborY="1959"/>
      <dgm:spPr/>
      <dgm:t>
        <a:bodyPr/>
        <a:lstStyle/>
        <a:p>
          <a:endParaRPr lang="en-US"/>
        </a:p>
      </dgm:t>
    </dgm:pt>
  </dgm:ptLst>
  <dgm:cxnLst>
    <dgm:cxn modelId="{6AE1C5F3-2A82-47DD-A1A0-F31581505845}" srcId="{76CFC164-7D21-44FD-A744-43D59728B3C9}" destId="{C1C9895A-4F99-4042-8C24-4BB611345BE3}" srcOrd="4" destOrd="0" parTransId="{0FEBF454-3B37-441F-A6E8-7E86DD3D72E3}" sibTransId="{55BB63EC-0C58-4540-9507-1011543C5380}"/>
    <dgm:cxn modelId="{04756908-F31C-4966-8D33-0BA9872F1528}" type="presOf" srcId="{4A4CA273-60C0-49AF-941C-67FE7AACEE44}" destId="{E894901E-B271-4B2D-B9E1-C8C6F5F5E230}" srcOrd="0" destOrd="0" presId="urn:microsoft.com/office/officeart/2005/8/layout/cycle1"/>
    <dgm:cxn modelId="{8436DC8C-2D58-41C8-9F96-D2CECD2A69AE}" type="presOf" srcId="{DEB3518A-A122-4E36-BCB2-F14CFE9BA67B}" destId="{13F0440E-AD33-440D-AF9D-AD1AEE470BAF}" srcOrd="0" destOrd="0" presId="urn:microsoft.com/office/officeart/2005/8/layout/cycle1"/>
    <dgm:cxn modelId="{D2EC727F-E836-488F-BEE5-62B628E2140B}" type="presOf" srcId="{993D8092-7B52-407F-8B4C-DB505AF010B8}" destId="{9C416868-1893-4324-9F64-C68557F4395B}" srcOrd="0" destOrd="0" presId="urn:microsoft.com/office/officeart/2005/8/layout/cycle1"/>
    <dgm:cxn modelId="{CC8A0960-9085-4A05-A33B-C97961FDAA1F}" type="presOf" srcId="{54BDC35E-63CC-44E7-9C78-34514BAE075E}" destId="{8C96C5FC-E19A-446E-BC89-BF714DB801AF}" srcOrd="0" destOrd="0" presId="urn:microsoft.com/office/officeart/2005/8/layout/cycle1"/>
    <dgm:cxn modelId="{E86103F6-469D-4752-9B51-AF36CE7A03B1}" srcId="{76CFC164-7D21-44FD-A744-43D59728B3C9}" destId="{566781ED-0D24-4C24-9ECF-3E1658ECEA72}" srcOrd="1" destOrd="0" parTransId="{3AEA93F8-65D3-4096-80C7-702CD4D4B98F}" sibTransId="{4A4CA273-60C0-49AF-941C-67FE7AACEE44}"/>
    <dgm:cxn modelId="{42BD4D80-2B62-43CA-9382-574A1CE0CA41}" type="presOf" srcId="{4DA782E3-8EB8-4F15-B4AC-8F20F4EAAF58}" destId="{AE336A58-F8F7-4B81-A216-91397BA567FB}" srcOrd="0" destOrd="0" presId="urn:microsoft.com/office/officeart/2005/8/layout/cycle1"/>
    <dgm:cxn modelId="{E522B462-C18D-46F5-8A99-E7662DC54B75}" type="presOf" srcId="{C1C9895A-4F99-4042-8C24-4BB611345BE3}" destId="{C2BEBA5D-1C07-4AF2-865F-6C79784A3374}" srcOrd="0" destOrd="0" presId="urn:microsoft.com/office/officeart/2005/8/layout/cycle1"/>
    <dgm:cxn modelId="{31AD90F0-CC03-4872-882B-CC5A4425319B}" type="presOf" srcId="{55BB63EC-0C58-4540-9507-1011543C5380}" destId="{ACB12CE1-1075-41F4-9BC0-44110FB29308}" srcOrd="0" destOrd="0" presId="urn:microsoft.com/office/officeart/2005/8/layout/cycle1"/>
    <dgm:cxn modelId="{5070E58C-9C84-4C80-869B-84DC286BF865}" srcId="{76CFC164-7D21-44FD-A744-43D59728B3C9}" destId="{4DA782E3-8EB8-4F15-B4AC-8F20F4EAAF58}" srcOrd="0" destOrd="0" parTransId="{F75127FC-3B04-45B4-8FBE-0DBA8E50E78F}" sibTransId="{54BDC35E-63CC-44E7-9C78-34514BAE075E}"/>
    <dgm:cxn modelId="{830A137F-C206-4A3B-82EF-7C70D25A769E}" srcId="{76CFC164-7D21-44FD-A744-43D59728B3C9}" destId="{268B55B6-C997-4DE5-A601-4E2121D6F592}" srcOrd="2" destOrd="0" parTransId="{C3D502E4-314C-43D2-A747-0B30640469E6}" sibTransId="{993D8092-7B52-407F-8B4C-DB505AF010B8}"/>
    <dgm:cxn modelId="{08D9F027-B7A7-41DC-BCF0-DE87010BE2D1}" type="presOf" srcId="{566781ED-0D24-4C24-9ECF-3E1658ECEA72}" destId="{B15B4845-365A-49C5-8DFE-50E6E26C0D3B}" srcOrd="0" destOrd="0" presId="urn:microsoft.com/office/officeart/2005/8/layout/cycle1"/>
    <dgm:cxn modelId="{3D0F2A69-CD92-493E-A408-CE99CCCFFE29}" type="presOf" srcId="{76CFC164-7D21-44FD-A744-43D59728B3C9}" destId="{CD25DB05-7A16-4381-BB63-1B84714D55FC}" srcOrd="0" destOrd="0" presId="urn:microsoft.com/office/officeart/2005/8/layout/cycle1"/>
    <dgm:cxn modelId="{458BE6EE-CB28-43D2-94F0-7F809CCCB7EE}" srcId="{76CFC164-7D21-44FD-A744-43D59728B3C9}" destId="{FA375790-AB8B-45E8-AD37-D24B18038CF8}" srcOrd="3" destOrd="0" parTransId="{2FF74F2E-3E1E-463B-AF96-733433FA8488}" sibTransId="{DEB3518A-A122-4E36-BCB2-F14CFE9BA67B}"/>
    <dgm:cxn modelId="{044EA529-6429-4ABD-9511-450AC80F882A}" type="presOf" srcId="{268B55B6-C997-4DE5-A601-4E2121D6F592}" destId="{A8DD573C-0EC3-470D-B798-6F1BF747F6F2}" srcOrd="0" destOrd="0" presId="urn:microsoft.com/office/officeart/2005/8/layout/cycle1"/>
    <dgm:cxn modelId="{82EECA58-535C-4114-89EC-B8F992C1BEF8}" type="presOf" srcId="{FA375790-AB8B-45E8-AD37-D24B18038CF8}" destId="{BA7C956E-B5F4-44F6-BDE1-E1AE0C40CEE2}" srcOrd="0" destOrd="0" presId="urn:microsoft.com/office/officeart/2005/8/layout/cycle1"/>
    <dgm:cxn modelId="{C0DB53BE-3DAD-491C-B739-4D268C64B683}" type="presParOf" srcId="{CD25DB05-7A16-4381-BB63-1B84714D55FC}" destId="{56BFDA90-0A3D-4D32-89FD-B09736F32725}" srcOrd="0" destOrd="0" presId="urn:microsoft.com/office/officeart/2005/8/layout/cycle1"/>
    <dgm:cxn modelId="{74A2136E-F4A7-4594-8771-E04B3FAEC672}" type="presParOf" srcId="{CD25DB05-7A16-4381-BB63-1B84714D55FC}" destId="{AE336A58-F8F7-4B81-A216-91397BA567FB}" srcOrd="1" destOrd="0" presId="urn:microsoft.com/office/officeart/2005/8/layout/cycle1"/>
    <dgm:cxn modelId="{889B8DE6-B9CA-4152-964C-90DBDFB22447}" type="presParOf" srcId="{CD25DB05-7A16-4381-BB63-1B84714D55FC}" destId="{8C96C5FC-E19A-446E-BC89-BF714DB801AF}" srcOrd="2" destOrd="0" presId="urn:microsoft.com/office/officeart/2005/8/layout/cycle1"/>
    <dgm:cxn modelId="{053AC54B-6617-4D1A-8451-6F6B114F8F90}" type="presParOf" srcId="{CD25DB05-7A16-4381-BB63-1B84714D55FC}" destId="{9E468E1A-07FD-4855-B857-693841AFA915}" srcOrd="3" destOrd="0" presId="urn:microsoft.com/office/officeart/2005/8/layout/cycle1"/>
    <dgm:cxn modelId="{7C09F948-EE67-4D1A-8970-0B806D75EE5E}" type="presParOf" srcId="{CD25DB05-7A16-4381-BB63-1B84714D55FC}" destId="{B15B4845-365A-49C5-8DFE-50E6E26C0D3B}" srcOrd="4" destOrd="0" presId="urn:microsoft.com/office/officeart/2005/8/layout/cycle1"/>
    <dgm:cxn modelId="{C244E864-73D0-4292-A1FC-1A568BC06DE7}" type="presParOf" srcId="{CD25DB05-7A16-4381-BB63-1B84714D55FC}" destId="{E894901E-B271-4B2D-B9E1-C8C6F5F5E230}" srcOrd="5" destOrd="0" presId="urn:microsoft.com/office/officeart/2005/8/layout/cycle1"/>
    <dgm:cxn modelId="{AAE6F147-5A1C-45AE-A098-A4AB88FD0378}" type="presParOf" srcId="{CD25DB05-7A16-4381-BB63-1B84714D55FC}" destId="{1BB0F66D-F020-40EA-89E5-37222D403AAE}" srcOrd="6" destOrd="0" presId="urn:microsoft.com/office/officeart/2005/8/layout/cycle1"/>
    <dgm:cxn modelId="{F500AC0C-CAA9-4EC5-8948-010BDA9F331D}" type="presParOf" srcId="{CD25DB05-7A16-4381-BB63-1B84714D55FC}" destId="{A8DD573C-0EC3-470D-B798-6F1BF747F6F2}" srcOrd="7" destOrd="0" presId="urn:microsoft.com/office/officeart/2005/8/layout/cycle1"/>
    <dgm:cxn modelId="{B8955A6B-87C6-4A49-BBC3-B22EB14E3FC6}" type="presParOf" srcId="{CD25DB05-7A16-4381-BB63-1B84714D55FC}" destId="{9C416868-1893-4324-9F64-C68557F4395B}" srcOrd="8" destOrd="0" presId="urn:microsoft.com/office/officeart/2005/8/layout/cycle1"/>
    <dgm:cxn modelId="{C9339339-7824-446A-9F01-B0F823FE72FD}" type="presParOf" srcId="{CD25DB05-7A16-4381-BB63-1B84714D55FC}" destId="{49CE6DA6-0AC9-451A-8CB3-0CD439BECF58}" srcOrd="9" destOrd="0" presId="urn:microsoft.com/office/officeart/2005/8/layout/cycle1"/>
    <dgm:cxn modelId="{1FA0648B-97CC-408F-AC99-DD98091EFA08}" type="presParOf" srcId="{CD25DB05-7A16-4381-BB63-1B84714D55FC}" destId="{BA7C956E-B5F4-44F6-BDE1-E1AE0C40CEE2}" srcOrd="10" destOrd="0" presId="urn:microsoft.com/office/officeart/2005/8/layout/cycle1"/>
    <dgm:cxn modelId="{91F5BB1B-AD7A-4EC7-8226-42E42FCE13C3}" type="presParOf" srcId="{CD25DB05-7A16-4381-BB63-1B84714D55FC}" destId="{13F0440E-AD33-440D-AF9D-AD1AEE470BAF}" srcOrd="11" destOrd="0" presId="urn:microsoft.com/office/officeart/2005/8/layout/cycle1"/>
    <dgm:cxn modelId="{3CE045CD-C036-4926-AE1E-3685C58C4121}" type="presParOf" srcId="{CD25DB05-7A16-4381-BB63-1B84714D55FC}" destId="{08F42EED-5169-45A7-931E-1E8413BD95B5}" srcOrd="12" destOrd="0" presId="urn:microsoft.com/office/officeart/2005/8/layout/cycle1"/>
    <dgm:cxn modelId="{C85175A7-F523-427F-9BD9-F379312656F4}" type="presParOf" srcId="{CD25DB05-7A16-4381-BB63-1B84714D55FC}" destId="{C2BEBA5D-1C07-4AF2-865F-6C79784A3374}" srcOrd="13" destOrd="0" presId="urn:microsoft.com/office/officeart/2005/8/layout/cycle1"/>
    <dgm:cxn modelId="{404E4B9F-9A69-4CA0-B23D-FD76C271D440}" type="presParOf" srcId="{CD25DB05-7A16-4381-BB63-1B84714D55FC}" destId="{ACB12CE1-1075-41F4-9BC0-44110FB29308}"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36A58-F8F7-4B81-A216-91397BA567FB}">
      <dsp:nvSpPr>
        <dsp:cNvPr id="0" name=""/>
        <dsp:cNvSpPr/>
      </dsp:nvSpPr>
      <dsp:spPr>
        <a:xfrm>
          <a:off x="4575265" y="43904"/>
          <a:ext cx="2400015" cy="1478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a-GE" sz="1600" b="1" kern="1200" dirty="0" smtClean="0"/>
            <a:t>სამართალდარღვევის აღმოჩენა</a:t>
          </a:r>
          <a:endParaRPr lang="en-US" sz="1600" b="1" kern="1200" dirty="0"/>
        </a:p>
      </dsp:txBody>
      <dsp:txXfrm>
        <a:off x="4575265" y="43904"/>
        <a:ext cx="2400015" cy="1478333"/>
      </dsp:txXfrm>
    </dsp:sp>
    <dsp:sp modelId="{8C96C5FC-E19A-446E-BC89-BF714DB801AF}">
      <dsp:nvSpPr>
        <dsp:cNvPr id="0" name=""/>
        <dsp:cNvSpPr/>
      </dsp:nvSpPr>
      <dsp:spPr>
        <a:xfrm>
          <a:off x="1555991" y="831"/>
          <a:ext cx="5545896" cy="5545896"/>
        </a:xfrm>
        <a:prstGeom prst="circularArrow">
          <a:avLst>
            <a:gd name="adj1" fmla="val 5198"/>
            <a:gd name="adj2" fmla="val 335755"/>
            <a:gd name="adj3" fmla="val 21293886"/>
            <a:gd name="adj4" fmla="val 19765674"/>
            <a:gd name="adj5" fmla="val 606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5B4845-365A-49C5-8DFE-50E6E26C0D3B}">
      <dsp:nvSpPr>
        <dsp:cNvPr id="0" name=""/>
        <dsp:cNvSpPr/>
      </dsp:nvSpPr>
      <dsp:spPr>
        <a:xfrm>
          <a:off x="5304255" y="2794995"/>
          <a:ext cx="2729801" cy="1478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a-GE" sz="1600" b="1" kern="1200" dirty="0" smtClean="0"/>
            <a:t>სააგენტოს რეაგირება/შეტყობინება</a:t>
          </a:r>
          <a:endParaRPr lang="en-US" sz="1600" b="1" kern="1200" dirty="0"/>
        </a:p>
      </dsp:txBody>
      <dsp:txXfrm>
        <a:off x="5304255" y="2794995"/>
        <a:ext cx="2729801" cy="1478333"/>
      </dsp:txXfrm>
    </dsp:sp>
    <dsp:sp modelId="{E894901E-B271-4B2D-B9E1-C8C6F5F5E230}">
      <dsp:nvSpPr>
        <dsp:cNvPr id="0" name=""/>
        <dsp:cNvSpPr/>
      </dsp:nvSpPr>
      <dsp:spPr>
        <a:xfrm>
          <a:off x="1555991" y="831"/>
          <a:ext cx="5545896" cy="5545896"/>
        </a:xfrm>
        <a:prstGeom prst="circularArrow">
          <a:avLst>
            <a:gd name="adj1" fmla="val 5198"/>
            <a:gd name="adj2" fmla="val 335755"/>
            <a:gd name="adj3" fmla="val 4015366"/>
            <a:gd name="adj4" fmla="val 2252819"/>
            <a:gd name="adj5" fmla="val 606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DD573C-0EC3-470D-B798-6F1BF747F6F2}">
      <dsp:nvSpPr>
        <dsp:cNvPr id="0" name=""/>
        <dsp:cNvSpPr/>
      </dsp:nvSpPr>
      <dsp:spPr>
        <a:xfrm>
          <a:off x="3589772" y="4495262"/>
          <a:ext cx="1478333" cy="1478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ka-GE" sz="1400" b="1" kern="1200" dirty="0" smtClean="0"/>
            <a:t>სხდომა</a:t>
          </a:r>
          <a:r>
            <a:rPr lang="ka-GE" sz="1400" b="1" kern="1200" baseline="0" dirty="0" smtClean="0"/>
            <a:t> სააგენტოში</a:t>
          </a:r>
          <a:endParaRPr lang="en-US" sz="1400" b="1" kern="1200" dirty="0"/>
        </a:p>
      </dsp:txBody>
      <dsp:txXfrm>
        <a:off x="3589772" y="4495262"/>
        <a:ext cx="1478333" cy="1478333"/>
      </dsp:txXfrm>
    </dsp:sp>
    <dsp:sp modelId="{9C416868-1893-4324-9F64-C68557F4395B}">
      <dsp:nvSpPr>
        <dsp:cNvPr id="0" name=""/>
        <dsp:cNvSpPr/>
      </dsp:nvSpPr>
      <dsp:spPr>
        <a:xfrm>
          <a:off x="1555991" y="831"/>
          <a:ext cx="5545896" cy="5545896"/>
        </a:xfrm>
        <a:prstGeom prst="circularArrow">
          <a:avLst>
            <a:gd name="adj1" fmla="val 5198"/>
            <a:gd name="adj2" fmla="val 335755"/>
            <a:gd name="adj3" fmla="val 8211426"/>
            <a:gd name="adj4" fmla="val 6448879"/>
            <a:gd name="adj5" fmla="val 606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7C956E-B5F4-44F6-BDE1-E1AE0C40CEE2}">
      <dsp:nvSpPr>
        <dsp:cNvPr id="0" name=""/>
        <dsp:cNvSpPr/>
      </dsp:nvSpPr>
      <dsp:spPr>
        <a:xfrm>
          <a:off x="936688" y="2794995"/>
          <a:ext cx="2104067" cy="1478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ka-GE" sz="1400" b="1" kern="1200" dirty="0" smtClean="0"/>
            <a:t>სასამართლო</a:t>
          </a:r>
          <a:endParaRPr lang="en-US" sz="1400" b="1" kern="1200" dirty="0"/>
        </a:p>
      </dsp:txBody>
      <dsp:txXfrm>
        <a:off x="936688" y="2794995"/>
        <a:ext cx="2104067" cy="1478333"/>
      </dsp:txXfrm>
    </dsp:sp>
    <dsp:sp modelId="{13F0440E-AD33-440D-AF9D-AD1AEE470BAF}">
      <dsp:nvSpPr>
        <dsp:cNvPr id="0" name=""/>
        <dsp:cNvSpPr/>
      </dsp:nvSpPr>
      <dsp:spPr>
        <a:xfrm>
          <a:off x="1555991" y="831"/>
          <a:ext cx="5545896" cy="5545896"/>
        </a:xfrm>
        <a:prstGeom prst="circularArrow">
          <a:avLst>
            <a:gd name="adj1" fmla="val 5198"/>
            <a:gd name="adj2" fmla="val 335755"/>
            <a:gd name="adj3" fmla="val 12298571"/>
            <a:gd name="adj4" fmla="val 10770359"/>
            <a:gd name="adj5" fmla="val 606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BEBA5D-1C07-4AF2-865F-6C79784A3374}">
      <dsp:nvSpPr>
        <dsp:cNvPr id="0" name=""/>
        <dsp:cNvSpPr/>
      </dsp:nvSpPr>
      <dsp:spPr>
        <a:xfrm>
          <a:off x="2143438" y="43904"/>
          <a:ext cx="1478333" cy="1478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a-GE" sz="1600" b="1" kern="1200" dirty="0" smtClean="0"/>
            <a:t>სამართალდარღვევის ფაქტი</a:t>
          </a:r>
          <a:endParaRPr lang="en-US" sz="1600" b="1" kern="1200" dirty="0"/>
        </a:p>
      </dsp:txBody>
      <dsp:txXfrm>
        <a:off x="2143438" y="43904"/>
        <a:ext cx="1478333" cy="1478333"/>
      </dsp:txXfrm>
    </dsp:sp>
    <dsp:sp modelId="{ACB12CE1-1075-41F4-9BC0-44110FB29308}">
      <dsp:nvSpPr>
        <dsp:cNvPr id="0" name=""/>
        <dsp:cNvSpPr/>
      </dsp:nvSpPr>
      <dsp:spPr>
        <a:xfrm>
          <a:off x="1626701" y="109475"/>
          <a:ext cx="5545896" cy="5545896"/>
        </a:xfrm>
        <a:prstGeom prst="circularArrow">
          <a:avLst>
            <a:gd name="adj1" fmla="val 5198"/>
            <a:gd name="adj2" fmla="val 335755"/>
            <a:gd name="adj3" fmla="val 16208962"/>
            <a:gd name="adj4" fmla="val 15197893"/>
            <a:gd name="adj5" fmla="val 606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a-G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AFAFC-C34C-4777-B864-22264E27E41D}" type="datetimeFigureOut">
              <a:rPr lang="ka-GE" smtClean="0"/>
              <a:t>08.06.2022</a:t>
            </a:fld>
            <a:endParaRPr lang="ka-G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a-G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a-G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A81459-03E6-443D-BE9B-7281D9F3282D}" type="slidenum">
              <a:rPr lang="ka-GE" smtClean="0"/>
              <a:t>‹#›</a:t>
            </a:fld>
            <a:endParaRPr lang="ka-GE"/>
          </a:p>
        </p:txBody>
      </p:sp>
    </p:spTree>
    <p:extLst>
      <p:ext uri="{BB962C8B-B14F-4D97-AF65-F5344CB8AC3E}">
        <p14:creationId xmlns:p14="http://schemas.microsoft.com/office/powerpoint/2010/main" val="3942226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10"/>
          </p:nvPr>
        </p:nvSpPr>
        <p:spPr/>
        <p:txBody>
          <a:bodyPr/>
          <a:lstStyle/>
          <a:p>
            <a:fld id="{91A81459-03E6-443D-BE9B-7281D9F3282D}" type="slidenum">
              <a:rPr lang="ka-GE" smtClean="0"/>
              <a:t>5</a:t>
            </a:fld>
            <a:endParaRPr lang="ka-GE"/>
          </a:p>
        </p:txBody>
      </p:sp>
    </p:spTree>
    <p:extLst>
      <p:ext uri="{BB962C8B-B14F-4D97-AF65-F5344CB8AC3E}">
        <p14:creationId xmlns:p14="http://schemas.microsoft.com/office/powerpoint/2010/main" val="3137153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7F2317-56B9-4A64-BC35-B1A40949B20F}"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2EA74-E533-4E22-BE6C-B67F6C8DE169}" type="slidenum">
              <a:rPr lang="en-US" smtClean="0"/>
              <a:t>‹#›</a:t>
            </a:fld>
            <a:endParaRPr lang="en-US"/>
          </a:p>
        </p:txBody>
      </p:sp>
    </p:spTree>
    <p:extLst>
      <p:ext uri="{BB962C8B-B14F-4D97-AF65-F5344CB8AC3E}">
        <p14:creationId xmlns:p14="http://schemas.microsoft.com/office/powerpoint/2010/main" val="3998083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7F2317-56B9-4A64-BC35-B1A40949B20F}"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2EA74-E533-4E22-BE6C-B67F6C8DE169}" type="slidenum">
              <a:rPr lang="en-US" smtClean="0"/>
              <a:t>‹#›</a:t>
            </a:fld>
            <a:endParaRPr lang="en-US"/>
          </a:p>
        </p:txBody>
      </p:sp>
    </p:spTree>
    <p:extLst>
      <p:ext uri="{BB962C8B-B14F-4D97-AF65-F5344CB8AC3E}">
        <p14:creationId xmlns:p14="http://schemas.microsoft.com/office/powerpoint/2010/main" val="3012282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7F2317-56B9-4A64-BC35-B1A40949B20F}"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2EA74-E533-4E22-BE6C-B67F6C8DE169}" type="slidenum">
              <a:rPr lang="en-US" smtClean="0"/>
              <a:t>‹#›</a:t>
            </a:fld>
            <a:endParaRPr lang="en-US"/>
          </a:p>
        </p:txBody>
      </p:sp>
    </p:spTree>
    <p:extLst>
      <p:ext uri="{BB962C8B-B14F-4D97-AF65-F5344CB8AC3E}">
        <p14:creationId xmlns:p14="http://schemas.microsoft.com/office/powerpoint/2010/main" val="4233800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7F2317-56B9-4A64-BC35-B1A40949B20F}"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2EA74-E533-4E22-BE6C-B67F6C8DE169}" type="slidenum">
              <a:rPr lang="en-US" smtClean="0"/>
              <a:t>‹#›</a:t>
            </a:fld>
            <a:endParaRPr lang="en-US"/>
          </a:p>
        </p:txBody>
      </p:sp>
    </p:spTree>
    <p:extLst>
      <p:ext uri="{BB962C8B-B14F-4D97-AF65-F5344CB8AC3E}">
        <p14:creationId xmlns:p14="http://schemas.microsoft.com/office/powerpoint/2010/main" val="388223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7F2317-56B9-4A64-BC35-B1A40949B20F}"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2EA74-E533-4E22-BE6C-B67F6C8DE169}" type="slidenum">
              <a:rPr lang="en-US" smtClean="0"/>
              <a:t>‹#›</a:t>
            </a:fld>
            <a:endParaRPr lang="en-US"/>
          </a:p>
        </p:txBody>
      </p:sp>
    </p:spTree>
    <p:extLst>
      <p:ext uri="{BB962C8B-B14F-4D97-AF65-F5344CB8AC3E}">
        <p14:creationId xmlns:p14="http://schemas.microsoft.com/office/powerpoint/2010/main" val="714841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7F2317-56B9-4A64-BC35-B1A40949B20F}" type="datetimeFigureOut">
              <a:rPr lang="en-US" smtClean="0"/>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2EA74-E533-4E22-BE6C-B67F6C8DE169}" type="slidenum">
              <a:rPr lang="en-US" smtClean="0"/>
              <a:t>‹#›</a:t>
            </a:fld>
            <a:endParaRPr lang="en-US"/>
          </a:p>
        </p:txBody>
      </p:sp>
    </p:spTree>
    <p:extLst>
      <p:ext uri="{BB962C8B-B14F-4D97-AF65-F5344CB8AC3E}">
        <p14:creationId xmlns:p14="http://schemas.microsoft.com/office/powerpoint/2010/main" val="1911813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7F2317-56B9-4A64-BC35-B1A40949B20F}" type="datetimeFigureOut">
              <a:rPr lang="en-US" smtClean="0"/>
              <a:t>6/8/2022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12EA74-E533-4E22-BE6C-B67F6C8DE169}" type="slidenum">
              <a:rPr lang="en-US" smtClean="0"/>
              <a:t>‹#›</a:t>
            </a:fld>
            <a:endParaRPr lang="en-US"/>
          </a:p>
        </p:txBody>
      </p:sp>
    </p:spTree>
    <p:extLst>
      <p:ext uri="{BB962C8B-B14F-4D97-AF65-F5344CB8AC3E}">
        <p14:creationId xmlns:p14="http://schemas.microsoft.com/office/powerpoint/2010/main" val="1455817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7F2317-56B9-4A64-BC35-B1A40949B20F}" type="datetimeFigureOut">
              <a:rPr lang="en-US" smtClean="0"/>
              <a:t>6/8/2022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12EA74-E533-4E22-BE6C-B67F6C8DE169}" type="slidenum">
              <a:rPr lang="en-US" smtClean="0"/>
              <a:t>‹#›</a:t>
            </a:fld>
            <a:endParaRPr lang="en-US"/>
          </a:p>
        </p:txBody>
      </p:sp>
    </p:spTree>
    <p:extLst>
      <p:ext uri="{BB962C8B-B14F-4D97-AF65-F5344CB8AC3E}">
        <p14:creationId xmlns:p14="http://schemas.microsoft.com/office/powerpoint/2010/main" val="509601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F2317-56B9-4A64-BC35-B1A40949B20F}" type="datetimeFigureOut">
              <a:rPr lang="en-US" smtClean="0"/>
              <a:t>6/8/2022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12EA74-E533-4E22-BE6C-B67F6C8DE169}" type="slidenum">
              <a:rPr lang="en-US" smtClean="0"/>
              <a:t>‹#›</a:t>
            </a:fld>
            <a:endParaRPr lang="en-US"/>
          </a:p>
        </p:txBody>
      </p:sp>
    </p:spTree>
    <p:extLst>
      <p:ext uri="{BB962C8B-B14F-4D97-AF65-F5344CB8AC3E}">
        <p14:creationId xmlns:p14="http://schemas.microsoft.com/office/powerpoint/2010/main" val="2392985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7F2317-56B9-4A64-BC35-B1A40949B20F}" type="datetimeFigureOut">
              <a:rPr lang="en-US" smtClean="0"/>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2EA74-E533-4E22-BE6C-B67F6C8DE169}" type="slidenum">
              <a:rPr lang="en-US" smtClean="0"/>
              <a:t>‹#›</a:t>
            </a:fld>
            <a:endParaRPr lang="en-US"/>
          </a:p>
        </p:txBody>
      </p:sp>
    </p:spTree>
    <p:extLst>
      <p:ext uri="{BB962C8B-B14F-4D97-AF65-F5344CB8AC3E}">
        <p14:creationId xmlns:p14="http://schemas.microsoft.com/office/powerpoint/2010/main" val="1820339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7F2317-56B9-4A64-BC35-B1A40949B20F}" type="datetimeFigureOut">
              <a:rPr lang="en-US" smtClean="0"/>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2EA74-E533-4E22-BE6C-B67F6C8DE169}" type="slidenum">
              <a:rPr lang="en-US" smtClean="0"/>
              <a:t>‹#›</a:t>
            </a:fld>
            <a:endParaRPr lang="en-US"/>
          </a:p>
        </p:txBody>
      </p:sp>
    </p:spTree>
    <p:extLst>
      <p:ext uri="{BB962C8B-B14F-4D97-AF65-F5344CB8AC3E}">
        <p14:creationId xmlns:p14="http://schemas.microsoft.com/office/powerpoint/2010/main" val="2710147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F2317-56B9-4A64-BC35-B1A40949B20F}" type="datetimeFigureOut">
              <a:rPr lang="en-US" smtClean="0"/>
              <a:t>6/8/2022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2EA74-E533-4E22-BE6C-B67F6C8DE169}" type="slidenum">
              <a:rPr lang="en-US" smtClean="0"/>
              <a:t>‹#›</a:t>
            </a:fld>
            <a:endParaRPr lang="en-US"/>
          </a:p>
        </p:txBody>
      </p:sp>
    </p:spTree>
    <p:extLst>
      <p:ext uri="{BB962C8B-B14F-4D97-AF65-F5344CB8AC3E}">
        <p14:creationId xmlns:p14="http://schemas.microsoft.com/office/powerpoint/2010/main" val="3180540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pa.ge/" TargetMode="External"/><Relationship Id="rId2" Type="http://schemas.openxmlformats.org/officeDocument/2006/relationships/hyperlink" Target="http://www.procurement.gov.g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476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10759" y="1844824"/>
            <a:ext cx="7776864" cy="2880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b="1" dirty="0">
                <a:solidFill>
                  <a:schemeClr val="tx1"/>
                </a:solidFill>
                <a:latin typeface="Sylfaen" panose="010A0502050306030303" pitchFamily="18" charset="0"/>
              </a:rPr>
              <a:t>ადმინისტარციული </a:t>
            </a:r>
            <a:r>
              <a:rPr lang="ka-GE" sz="3200" b="1" dirty="0" smtClean="0">
                <a:solidFill>
                  <a:schemeClr val="tx1"/>
                </a:solidFill>
                <a:latin typeface="Sylfaen" panose="010A0502050306030303" pitchFamily="18" charset="0"/>
              </a:rPr>
              <a:t>სამართალდარღვევევა</a:t>
            </a:r>
            <a:endParaRPr lang="en-US" sz="3200" b="1" dirty="0">
              <a:solidFill>
                <a:schemeClr val="tx1"/>
              </a:solidFill>
              <a:latin typeface="Sylfaen" panose="010A0502050306030303" pitchFamily="18" charset="0"/>
            </a:endParaRPr>
          </a:p>
        </p:txBody>
      </p:sp>
    </p:spTree>
    <p:extLst>
      <p:ext uri="{BB962C8B-B14F-4D97-AF65-F5344CB8AC3E}">
        <p14:creationId xmlns:p14="http://schemas.microsoft.com/office/powerpoint/2010/main" val="272443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2948" y="644610"/>
            <a:ext cx="8568952" cy="5472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ka-GE" dirty="0">
                <a:solidFill>
                  <a:schemeClr val="tx1"/>
                </a:solidFill>
                <a:latin typeface="Sylfaen" panose="010A0502050306030303" pitchFamily="18" charset="0"/>
              </a:rPr>
              <a:t>სახელმწიფო შესყიდვების სააგენტოს საქართველოს ადმინისტრაციულ სამართალდარღვევათა კოდექსის მიხედვით უფლება აქვს  შეადგინოს </a:t>
            </a:r>
            <a:r>
              <a:rPr lang="ka-GE" b="1" dirty="0">
                <a:solidFill>
                  <a:schemeClr val="tx1"/>
                </a:solidFill>
                <a:latin typeface="Sylfaen" panose="010A0502050306030303" pitchFamily="18" charset="0"/>
              </a:rPr>
              <a:t>ადმინისტარციული სამართალდარღვევის ოქმი </a:t>
            </a:r>
            <a:r>
              <a:rPr lang="ka-GE" dirty="0">
                <a:solidFill>
                  <a:schemeClr val="tx1"/>
                </a:solidFill>
                <a:latin typeface="Sylfaen" panose="010A0502050306030303" pitchFamily="18" charset="0"/>
              </a:rPr>
              <a:t>და მოახდინოს შესაბამისი რეაგირება. </a:t>
            </a:r>
            <a:endParaRPr lang="ka-GE" dirty="0" smtClean="0">
              <a:solidFill>
                <a:schemeClr val="tx1"/>
              </a:solidFill>
              <a:latin typeface="Sylfaen" panose="010A0502050306030303" pitchFamily="18" charset="0"/>
            </a:endParaRPr>
          </a:p>
          <a:p>
            <a:pPr marL="285750" indent="-285750" algn="just">
              <a:buFont typeface="Arial" panose="020B0604020202020204" pitchFamily="34" charset="0"/>
              <a:buChar char="•"/>
            </a:pPr>
            <a:endParaRPr lang="en-US" dirty="0">
              <a:solidFill>
                <a:schemeClr val="tx1"/>
              </a:solidFill>
              <a:latin typeface="Sylfaen" panose="010A0502050306030303" pitchFamily="18" charset="0"/>
            </a:endParaRPr>
          </a:p>
          <a:p>
            <a:pPr marL="285750" indent="-285750" algn="just">
              <a:buFont typeface="Arial" panose="020B0604020202020204" pitchFamily="34" charset="0"/>
              <a:buChar char="•"/>
            </a:pPr>
            <a:r>
              <a:rPr lang="ka-GE" dirty="0">
                <a:solidFill>
                  <a:schemeClr val="tx1"/>
                </a:solidFill>
                <a:latin typeface="Sylfaen" panose="010A0502050306030303" pitchFamily="18" charset="0"/>
              </a:rPr>
              <a:t>აქვე აღსანიშნავია რომ იგივე უფლებამოსილება აქვს </a:t>
            </a:r>
            <a:r>
              <a:rPr lang="ka-GE" b="1" dirty="0">
                <a:solidFill>
                  <a:schemeClr val="tx1"/>
                </a:solidFill>
                <a:latin typeface="Sylfaen" panose="010A0502050306030303" pitchFamily="18" charset="0"/>
              </a:rPr>
              <a:t>სახელმწიფო აუდიტის სამსახურს</a:t>
            </a:r>
            <a:r>
              <a:rPr lang="ka-GE" dirty="0">
                <a:solidFill>
                  <a:schemeClr val="tx1"/>
                </a:solidFill>
                <a:latin typeface="Sylfaen" panose="010A0502050306030303" pitchFamily="18" charset="0"/>
              </a:rPr>
              <a:t>. </a:t>
            </a:r>
            <a:endParaRPr lang="ka-GE" dirty="0" smtClean="0">
              <a:solidFill>
                <a:schemeClr val="tx1"/>
              </a:solidFill>
              <a:latin typeface="Sylfaen" panose="010A0502050306030303" pitchFamily="18" charset="0"/>
            </a:endParaRPr>
          </a:p>
          <a:p>
            <a:pPr marL="285750" indent="-285750" algn="just">
              <a:buFont typeface="Arial" panose="020B0604020202020204" pitchFamily="34" charset="0"/>
              <a:buChar char="•"/>
            </a:pPr>
            <a:endParaRPr lang="en-US" dirty="0">
              <a:solidFill>
                <a:schemeClr val="tx1"/>
              </a:solidFill>
              <a:latin typeface="Sylfaen" panose="010A0502050306030303" pitchFamily="18" charset="0"/>
            </a:endParaRPr>
          </a:p>
          <a:p>
            <a:pPr marL="285750" indent="-285750" algn="just">
              <a:buFont typeface="Arial" panose="020B0604020202020204" pitchFamily="34" charset="0"/>
              <a:buChar char="•"/>
            </a:pPr>
            <a:r>
              <a:rPr lang="ka-GE" dirty="0" smtClean="0">
                <a:solidFill>
                  <a:schemeClr val="tx1"/>
                </a:solidFill>
                <a:latin typeface="Sylfaen" panose="010A0502050306030303" pitchFamily="18" charset="0"/>
              </a:rPr>
              <a:t>სააგენტო </a:t>
            </a:r>
            <a:r>
              <a:rPr lang="ka-GE" dirty="0">
                <a:solidFill>
                  <a:schemeClr val="tx1"/>
                </a:solidFill>
                <a:latin typeface="Sylfaen" panose="010A0502050306030303" pitchFamily="18" charset="0"/>
              </a:rPr>
              <a:t>მონიტორინგის შედეგად გამოვლენილ დარღვევაზე ადგენს ოქმს და </a:t>
            </a:r>
            <a:r>
              <a:rPr lang="ka-GE" dirty="0" smtClean="0">
                <a:solidFill>
                  <a:schemeClr val="tx1"/>
                </a:solidFill>
                <a:latin typeface="Sylfaen" panose="010A0502050306030303" pitchFamily="18" charset="0"/>
              </a:rPr>
              <a:t>აგზავნის მას სასამართლოში.</a:t>
            </a:r>
          </a:p>
          <a:p>
            <a:pPr marL="285750" indent="-285750" algn="just">
              <a:buFont typeface="Arial" panose="020B0604020202020204" pitchFamily="34" charset="0"/>
              <a:buChar char="•"/>
            </a:pPr>
            <a:endParaRPr lang="en-US" dirty="0">
              <a:solidFill>
                <a:schemeClr val="tx1"/>
              </a:solidFill>
              <a:latin typeface="Sylfaen" panose="010A0502050306030303" pitchFamily="18" charset="0"/>
            </a:endParaRPr>
          </a:p>
          <a:p>
            <a:pPr marL="285750" indent="-285750" algn="just">
              <a:buFont typeface="Arial" panose="020B0604020202020204" pitchFamily="34" charset="0"/>
              <a:buChar char="•"/>
            </a:pPr>
            <a:r>
              <a:rPr lang="ka-GE" dirty="0">
                <a:solidFill>
                  <a:schemeClr val="tx1"/>
                </a:solidFill>
                <a:latin typeface="Sylfaen" panose="010A0502050306030303" pitchFamily="18" charset="0"/>
              </a:rPr>
              <a:t>საქართველოს ადმინისტრაციულ სამართალდარღვევათა კოდექსის მიხედვით სააგენტოს მიერ შედგენილ ოქმებს იხილავს მხოლოდ თბილისის საქალაქო სასამართლო</a:t>
            </a:r>
            <a:r>
              <a:rPr lang="ka-GE" dirty="0" smtClean="0">
                <a:solidFill>
                  <a:schemeClr val="tx1"/>
                </a:solidFill>
                <a:latin typeface="Sylfaen" panose="010A0502050306030303" pitchFamily="18" charset="0"/>
              </a:rPr>
              <a:t>.</a:t>
            </a:r>
          </a:p>
          <a:p>
            <a:pPr marL="285750" indent="-285750" algn="just">
              <a:buFont typeface="Arial" panose="020B0604020202020204" pitchFamily="34" charset="0"/>
              <a:buChar char="•"/>
            </a:pPr>
            <a:endParaRPr lang="en-US" dirty="0">
              <a:solidFill>
                <a:schemeClr val="tx1"/>
              </a:solidFill>
              <a:latin typeface="Sylfaen" panose="010A0502050306030303" pitchFamily="18" charset="0"/>
            </a:endParaRPr>
          </a:p>
          <a:p>
            <a:pPr marL="285750" indent="-285750" algn="just">
              <a:buFont typeface="Arial" panose="020B0604020202020204" pitchFamily="34" charset="0"/>
              <a:buChar char="•"/>
            </a:pPr>
            <a:r>
              <a:rPr lang="ka-GE" dirty="0">
                <a:solidFill>
                  <a:schemeClr val="tx1"/>
                </a:solidFill>
                <a:latin typeface="Sylfaen" panose="010A0502050306030303" pitchFamily="18" charset="0"/>
              </a:rPr>
              <a:t>გამონაკლისის სახით აღნიშნულ საქმეზე არ ვრცელდება დადგენილი განსჯადობა.</a:t>
            </a:r>
            <a:endParaRPr lang="en-US" dirty="0">
              <a:solidFill>
                <a:schemeClr val="tx1"/>
              </a:solidFill>
              <a:latin typeface="Sylfaen" panose="010A0502050306030303" pitchFamily="18" charset="0"/>
            </a:endParaRPr>
          </a:p>
        </p:txBody>
      </p:sp>
    </p:spTree>
    <p:extLst>
      <p:ext uri="{BB962C8B-B14F-4D97-AF65-F5344CB8AC3E}">
        <p14:creationId xmlns:p14="http://schemas.microsoft.com/office/powerpoint/2010/main" val="2724435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06835" y="620688"/>
            <a:ext cx="8568952" cy="5472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endParaRPr lang="en-US" dirty="0">
              <a:solidFill>
                <a:schemeClr val="tx1"/>
              </a:solidFill>
              <a:latin typeface="Sylfaen" panose="010A0502050306030303" pitchFamily="18" charset="0"/>
            </a:endParaRPr>
          </a:p>
        </p:txBody>
      </p:sp>
      <p:graphicFrame>
        <p:nvGraphicFramePr>
          <p:cNvPr id="4" name="Diagram 3"/>
          <p:cNvGraphicFramePr/>
          <p:nvPr>
            <p:extLst>
              <p:ext uri="{D42A27DB-BD31-4B8C-83A1-F6EECF244321}">
                <p14:modId xmlns:p14="http://schemas.microsoft.com/office/powerpoint/2010/main" val="1058622429"/>
              </p:ext>
            </p:extLst>
          </p:nvPr>
        </p:nvGraphicFramePr>
        <p:xfrm>
          <a:off x="1443789" y="751783"/>
          <a:ext cx="8970746" cy="597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691282" y="43898"/>
            <a:ext cx="4752528" cy="707886"/>
          </a:xfrm>
          <a:prstGeom prst="rect">
            <a:avLst/>
          </a:prstGeom>
          <a:noFill/>
        </p:spPr>
        <p:txBody>
          <a:bodyPr wrap="square" rtlCol="0">
            <a:spAutoFit/>
          </a:bodyPr>
          <a:lstStyle/>
          <a:p>
            <a:pPr algn="ctr"/>
            <a:r>
              <a:rPr lang="ka-GE" sz="2000" b="1" dirty="0" smtClean="0"/>
              <a:t>სამართალდაღვევის წარმოების პროცესი</a:t>
            </a:r>
            <a:endParaRPr lang="en-US" sz="2000" b="1" dirty="0"/>
          </a:p>
        </p:txBody>
      </p:sp>
      <p:sp>
        <p:nvSpPr>
          <p:cNvPr id="6" name="TextBox 5"/>
          <p:cNvSpPr txBox="1"/>
          <p:nvPr/>
        </p:nvSpPr>
        <p:spPr>
          <a:xfrm>
            <a:off x="5131610" y="2960874"/>
            <a:ext cx="1440160" cy="461665"/>
          </a:xfrm>
          <a:prstGeom prst="rect">
            <a:avLst/>
          </a:prstGeom>
          <a:noFill/>
        </p:spPr>
        <p:txBody>
          <a:bodyPr wrap="square" rtlCol="0">
            <a:spAutoFit/>
          </a:bodyPr>
          <a:lstStyle/>
          <a:p>
            <a:pPr algn="ctr"/>
            <a:r>
              <a:rPr lang="ka-GE" sz="2400" b="1" dirty="0" smtClean="0"/>
              <a:t>6 თვე</a:t>
            </a:r>
            <a:endParaRPr lang="en-US" sz="2400" b="1" dirty="0"/>
          </a:p>
        </p:txBody>
      </p:sp>
    </p:spTree>
    <p:extLst>
      <p:ext uri="{BB962C8B-B14F-4D97-AF65-F5344CB8AC3E}">
        <p14:creationId xmlns:p14="http://schemas.microsoft.com/office/powerpoint/2010/main" val="2724435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594" y="365125"/>
            <a:ext cx="10953206" cy="2813504"/>
          </a:xfrm>
        </p:spPr>
        <p:txBody>
          <a:bodyPr>
            <a:normAutofit fontScale="90000"/>
          </a:bodyPr>
          <a:lstStyle/>
          <a:p>
            <a:pPr algn="just"/>
            <a:r>
              <a:rPr lang="ka-GE" sz="1800" dirty="0"/>
              <a:t>სახელმწიფო შესყიდვების სააგენტოს ანალიზით, სახელმწიფო შესყიდვების განხორციელების პროცესში, შემსყიდველი ორგანიზაციების მხრიდან ყველაზე ხშირად ირღვევა ,,საქართველოს ადმინისტრაციულ სამართალდარღვევათა კოდექსის” </a:t>
            </a:r>
            <a:r>
              <a:rPr lang="ka-GE" sz="1800" b="1" dirty="0"/>
              <a:t>159</a:t>
            </a:r>
            <a:r>
              <a:rPr lang="ka-GE" sz="1800" b="1" baseline="30000" dirty="0"/>
              <a:t>5</a:t>
            </a:r>
            <a:r>
              <a:rPr lang="ka-GE" sz="1800" dirty="0"/>
              <a:t> (სახელმწიფო შესყიდვის განხორციელების საშუალების არასწორად შერჩევა ან სახელმწიფო შესყიდვის ხელოვნურად დაყოფა) და </a:t>
            </a:r>
            <a:r>
              <a:rPr lang="ka-GE" sz="1800" b="1" dirty="0"/>
              <a:t>159</a:t>
            </a:r>
            <a:r>
              <a:rPr lang="ka-GE" sz="1800" b="1" baseline="30000" dirty="0"/>
              <a:t>6</a:t>
            </a:r>
            <a:r>
              <a:rPr lang="ka-GE" sz="1800" dirty="0"/>
              <a:t> (სახელმწიფო შესყიდვის განხორციელების წესების დარღვევა) მუხლები</a:t>
            </a:r>
            <a:r>
              <a:rPr lang="ka-GE" sz="1800" dirty="0" smtClean="0"/>
              <a:t>. </a:t>
            </a:r>
            <a:r>
              <a:rPr lang="ka-GE" sz="1800" dirty="0"/>
              <a:t>ცალკეულ შემთხვევებში, როდესაც სააგენტომ მიიჩნია, რომ გამოვლენილი დარღვევები შეიცავდა სისხლის სამართლის დანაშაულის ნიშნებს, სათანადო მასალები, შემდგომი რეაგირების მიზნით, დადგენილი წესით გადაეგზავნა შესაბამის სამართალდამცავ ორგანოებს</a:t>
            </a:r>
            <a:r>
              <a:rPr lang="ka-GE" sz="1800" dirty="0" smtClean="0"/>
              <a:t>. </a:t>
            </a:r>
            <a:r>
              <a:rPr lang="ka-GE" sz="1800" dirty="0"/>
              <a:t>2015 წელს სახელმწიფო შესყიდვების სააგენტოს მიერ სახელმწიფო შესყიდვების მარეგულირებელი კანონმდებლობის დარღვევებზე  შედგა 101 სამართალდარღვევის ოქმი, რომლებიც დადგენილი წესით განსახილველად გადაეცა სასამართლოს. შესაბამისად, მითითებულ პერიოდში ადმინისტრაციულ პასუხისგებაში მიეცა 203 პირი - </a:t>
            </a:r>
            <a:r>
              <a:rPr lang="ka-GE" sz="1800" dirty="0" err="1"/>
              <a:t>სატენდერო</a:t>
            </a:r>
            <a:r>
              <a:rPr lang="ka-GE" sz="1800" dirty="0"/>
              <a:t> კომისიის თავმჯდომარეები და კომისიის წევრები</a:t>
            </a:r>
            <a:r>
              <a:rPr lang="ka-GE" sz="1200" dirty="0"/>
              <a:t>.</a:t>
            </a:r>
            <a:br>
              <a:rPr lang="ka-GE" sz="1200" dirty="0"/>
            </a:br>
            <a:r>
              <a:rPr lang="ka-GE" sz="1200" dirty="0"/>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798837"/>
              </p:ext>
            </p:extLst>
          </p:nvPr>
        </p:nvGraphicFramePr>
        <p:xfrm>
          <a:off x="174625" y="3370263"/>
          <a:ext cx="11179175" cy="2806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8755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0947" y="265642"/>
            <a:ext cx="8568952" cy="6408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400" b="1" dirty="0">
                <a:solidFill>
                  <a:schemeClr val="tx1"/>
                </a:solidFill>
                <a:latin typeface="Sylfaen" panose="010A0502050306030303" pitchFamily="18" charset="0"/>
              </a:rPr>
              <a:t>მუხლი 38. ადმინისტრაციული სახდელის დადების </a:t>
            </a:r>
            <a:r>
              <a:rPr lang="ka-GE" sz="1400" b="1" dirty="0" smtClean="0">
                <a:solidFill>
                  <a:schemeClr val="tx1"/>
                </a:solidFill>
                <a:latin typeface="Sylfaen" panose="010A0502050306030303" pitchFamily="18" charset="0"/>
              </a:rPr>
              <a:t>ვადები</a:t>
            </a:r>
          </a:p>
          <a:p>
            <a:pPr algn="ctr"/>
            <a:endParaRPr lang="en-US" sz="1400" dirty="0">
              <a:solidFill>
                <a:schemeClr val="tx1"/>
              </a:solidFill>
              <a:latin typeface="Sylfaen" panose="010A0502050306030303" pitchFamily="18" charset="0"/>
            </a:endParaRPr>
          </a:p>
          <a:p>
            <a:pPr algn="just"/>
            <a:r>
              <a:rPr lang="ka-GE" sz="1400" dirty="0" smtClean="0">
                <a:solidFill>
                  <a:schemeClr val="tx1"/>
                </a:solidFill>
                <a:latin typeface="Sylfaen" panose="010A0502050306030303" pitchFamily="18" charset="0"/>
              </a:rPr>
              <a:t>1. ადმინისტრაციული </a:t>
            </a:r>
            <a:r>
              <a:rPr lang="ka-GE" sz="1400" dirty="0">
                <a:solidFill>
                  <a:schemeClr val="tx1"/>
                </a:solidFill>
                <a:latin typeface="Sylfaen" panose="010A0502050306030303" pitchFamily="18" charset="0"/>
              </a:rPr>
              <a:t>სახდელი შეიძლება დაედოს არა უგვიანეს ორი თვისა სამართალდარღვევის ჩადენის დღიდან, ხოლო როცა სამართალდარღვევა დენადია – არა უგვიანეს ორი თვისა მისი გამოვლენის დღიდან</a:t>
            </a:r>
            <a:r>
              <a:rPr lang="ka-GE" sz="1400" dirty="0" smtClean="0">
                <a:solidFill>
                  <a:schemeClr val="tx1"/>
                </a:solidFill>
                <a:latin typeface="Sylfaen" panose="010A0502050306030303" pitchFamily="18" charset="0"/>
              </a:rPr>
              <a:t>.</a:t>
            </a:r>
          </a:p>
          <a:p>
            <a:pPr marL="342900" indent="-342900" algn="just">
              <a:buAutoNum type="arabicPeriod"/>
            </a:pPr>
            <a:endParaRPr lang="en-US" sz="1400" dirty="0">
              <a:solidFill>
                <a:schemeClr val="tx1"/>
              </a:solidFill>
              <a:latin typeface="Sylfaen" panose="010A0502050306030303" pitchFamily="18" charset="0"/>
            </a:endParaRPr>
          </a:p>
          <a:p>
            <a:pPr algn="just"/>
            <a:r>
              <a:rPr lang="ka-GE" sz="1400" dirty="0" smtClean="0">
                <a:solidFill>
                  <a:schemeClr val="tx1"/>
                </a:solidFill>
                <a:latin typeface="Sylfaen" panose="010A0502050306030303" pitchFamily="18" charset="0"/>
              </a:rPr>
              <a:t>2. რაიონული </a:t>
            </a:r>
            <a:r>
              <a:rPr lang="ka-GE" sz="1400" dirty="0">
                <a:solidFill>
                  <a:schemeClr val="tx1"/>
                </a:solidFill>
                <a:latin typeface="Sylfaen" panose="010A0502050306030303" pitchFamily="18" charset="0"/>
              </a:rPr>
              <a:t>(საქალაქო) სასამართლოს განსჯად ადმინისტრაციული სამართალდარღვევის საქმეზე ამ მუხლის პირველი ნაწილით გათვალისწინებული ადმინისტრაციული სახდელის დადების ვადა არ შეიძლება აღემატებოდეს ოთხ თვეს, გარდა ამ კოდექსის 1595–1599 მუხლებით გათვალისწინებული შემთხვევებისა</a:t>
            </a:r>
            <a:r>
              <a:rPr lang="ka-GE" sz="1400" dirty="0" smtClean="0">
                <a:solidFill>
                  <a:schemeClr val="tx1"/>
                </a:solidFill>
                <a:latin typeface="Sylfaen" panose="010A0502050306030303" pitchFamily="18" charset="0"/>
              </a:rPr>
              <a:t>.</a:t>
            </a:r>
          </a:p>
          <a:p>
            <a:pPr algn="just"/>
            <a:endParaRPr lang="en-US" sz="1400" dirty="0">
              <a:solidFill>
                <a:schemeClr val="tx1"/>
              </a:solidFill>
              <a:latin typeface="Sylfaen" panose="010A0502050306030303" pitchFamily="18" charset="0"/>
            </a:endParaRPr>
          </a:p>
          <a:p>
            <a:pPr algn="just"/>
            <a:r>
              <a:rPr lang="ka-GE" sz="1400" dirty="0" smtClean="0">
                <a:solidFill>
                  <a:schemeClr val="tx1"/>
                </a:solidFill>
                <a:latin typeface="Sylfaen" panose="010A0502050306030303" pitchFamily="18" charset="0"/>
              </a:rPr>
              <a:t>2</a:t>
            </a:r>
            <a:r>
              <a:rPr lang="ka-GE" sz="1400" baseline="30000" dirty="0" smtClean="0">
                <a:solidFill>
                  <a:schemeClr val="tx1"/>
                </a:solidFill>
                <a:latin typeface="Sylfaen" panose="010A0502050306030303" pitchFamily="18" charset="0"/>
              </a:rPr>
              <a:t>1</a:t>
            </a:r>
            <a:r>
              <a:rPr lang="ka-GE" sz="1400" dirty="0">
                <a:solidFill>
                  <a:schemeClr val="tx1"/>
                </a:solidFill>
                <a:latin typeface="Sylfaen" panose="010A0502050306030303" pitchFamily="18" charset="0"/>
              </a:rPr>
              <a:t>. ამ კოდექსის 1595–1599 მუხლებით გათვალისწინებულ შემთხვევებში რაიონული (საქალაქო) სასამართლოს განსჯად ადმინისტრაციული სამართალდარღვევის საქმეზე ამ მუხლის პირველი ნაწილით გათვალისწინებული ადმინისტრაციული სახდელის დადების ვადა არ შეიძლება აღემატებოდეს ექვს თვეს სამართალდარღვევის გამოვლენის დღიდან</a:t>
            </a:r>
            <a:r>
              <a:rPr lang="ka-GE" sz="1400" dirty="0" smtClean="0">
                <a:solidFill>
                  <a:schemeClr val="tx1"/>
                </a:solidFill>
                <a:latin typeface="Sylfaen" panose="010A0502050306030303" pitchFamily="18" charset="0"/>
              </a:rPr>
              <a:t>.</a:t>
            </a:r>
          </a:p>
          <a:p>
            <a:pPr algn="just"/>
            <a:endParaRPr lang="en-US" sz="1400" dirty="0">
              <a:solidFill>
                <a:schemeClr val="tx1"/>
              </a:solidFill>
              <a:latin typeface="Sylfaen" panose="010A0502050306030303" pitchFamily="18" charset="0"/>
            </a:endParaRPr>
          </a:p>
          <a:p>
            <a:pPr algn="just"/>
            <a:r>
              <a:rPr lang="ka-GE" sz="1400" dirty="0">
                <a:solidFill>
                  <a:schemeClr val="tx1"/>
                </a:solidFill>
                <a:latin typeface="Sylfaen" panose="010A0502050306030303" pitchFamily="18" charset="0"/>
              </a:rPr>
              <a:t>3. სისხლისსამართლებრივი დევნის ან გამოძიების შეწყვეტის შემთხვევაში, მაგრამ როცა დამრღვევის მოქმედებაში არის ადმინისტრაციული სამართალდარღვევის ნიშნები, ადმინისტრაციული სახდელი შეიძლება დაედოს არა უგვიანეს ერთი თვისა სისხლისსამართლებრივი დევნის ან გამოძიების შეწყვეტის შესახებ გადაწყვეტილების მიღების დღიდან</a:t>
            </a:r>
            <a:r>
              <a:rPr lang="ka-GE" sz="1400" dirty="0" smtClean="0">
                <a:solidFill>
                  <a:schemeClr val="tx1"/>
                </a:solidFill>
                <a:latin typeface="Sylfaen" panose="010A0502050306030303" pitchFamily="18" charset="0"/>
              </a:rPr>
              <a:t>.</a:t>
            </a:r>
          </a:p>
          <a:p>
            <a:pPr algn="just"/>
            <a:endParaRPr lang="en-US" sz="1400" dirty="0">
              <a:solidFill>
                <a:schemeClr val="tx1"/>
              </a:solidFill>
              <a:latin typeface="Sylfaen" panose="010A0502050306030303" pitchFamily="18" charset="0"/>
            </a:endParaRPr>
          </a:p>
          <a:p>
            <a:pPr algn="just"/>
            <a:r>
              <a:rPr lang="ka-GE" sz="1400" dirty="0">
                <a:solidFill>
                  <a:schemeClr val="tx1"/>
                </a:solidFill>
                <a:latin typeface="Sylfaen" panose="010A0502050306030303" pitchFamily="18" charset="0"/>
              </a:rPr>
              <a:t>3</a:t>
            </a:r>
            <a:r>
              <a:rPr lang="ka-GE" sz="1400" baseline="30000" dirty="0">
                <a:solidFill>
                  <a:schemeClr val="tx1"/>
                </a:solidFill>
                <a:latin typeface="Sylfaen" panose="010A0502050306030303" pitchFamily="18" charset="0"/>
              </a:rPr>
              <a:t>1</a:t>
            </a:r>
            <a:r>
              <a:rPr lang="ka-GE" sz="1400" dirty="0">
                <a:solidFill>
                  <a:schemeClr val="tx1"/>
                </a:solidFill>
                <a:latin typeface="Sylfaen" panose="010A0502050306030303" pitchFamily="18" charset="0"/>
              </a:rPr>
              <a:t>. ადმინისტრაციული სამართალდარღვევის ოქმის რაიონულ (საქალაქო) სასამართლოში გასაჩივრებისას ამ მუხლის პირველი ნაწილით გათვალისწინებული ადმინისტრაციული სახდელის დადების ვადის დენა შეჩერდება სასამართლოს მიერ ამ საქმეზე საბოლოო გადაწყვეტილების გამოტანამდე</a:t>
            </a:r>
            <a:r>
              <a:rPr lang="ka-GE" sz="1400" dirty="0" smtClean="0">
                <a:solidFill>
                  <a:schemeClr val="tx1"/>
                </a:solidFill>
                <a:latin typeface="Sylfaen" panose="010A0502050306030303" pitchFamily="18" charset="0"/>
              </a:rPr>
              <a:t>.</a:t>
            </a:r>
          </a:p>
          <a:p>
            <a:pPr algn="just"/>
            <a:endParaRPr lang="en-US" sz="1400" dirty="0">
              <a:solidFill>
                <a:schemeClr val="tx1"/>
              </a:solidFill>
              <a:latin typeface="Sylfaen" panose="010A0502050306030303" pitchFamily="18" charset="0"/>
            </a:endParaRPr>
          </a:p>
          <a:p>
            <a:pPr algn="just"/>
            <a:r>
              <a:rPr lang="ka-GE" sz="1400" dirty="0">
                <a:solidFill>
                  <a:schemeClr val="tx1"/>
                </a:solidFill>
                <a:latin typeface="Sylfaen" panose="010A0502050306030303" pitchFamily="18" charset="0"/>
              </a:rPr>
              <a:t>4. ამ მუხლში აღნიშნული ვადები არ ვრცელდება საქართველოს საგადასახადო კოდექსის საფუძველზე კონტრაბანდის საგნების კონფისკაციის და ამ კოდექსის 1901 მუხლით გათვალისწინებული სანქციის შეფარდებისას.  </a:t>
            </a:r>
            <a:endParaRPr lang="en-US" sz="1400" dirty="0">
              <a:solidFill>
                <a:schemeClr val="tx1"/>
              </a:solidFill>
              <a:latin typeface="Sylfaen" panose="010A0502050306030303" pitchFamily="18" charset="0"/>
            </a:endParaRPr>
          </a:p>
        </p:txBody>
      </p:sp>
    </p:spTree>
    <p:extLst>
      <p:ext uri="{BB962C8B-B14F-4D97-AF65-F5344CB8AC3E}">
        <p14:creationId xmlns:p14="http://schemas.microsoft.com/office/powerpoint/2010/main" val="2724435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0247" y="413238"/>
            <a:ext cx="10155116" cy="6154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chemeClr val="tx1"/>
                </a:solidFill>
                <a:latin typeface="Sylfaen" panose="010A0502050306030303" pitchFamily="18" charset="0"/>
              </a:rPr>
              <a:t>საქართველოს სამართალდარღვევათა კოდექსის მიხედვით სააგენტოს მისთვის მინიჭებული უფლებამოსილების ფარგლებში აქვს უფლება შეადგინოს ადმინისტრაციულ სამართალდარღვევათა ოქმი, რომელიც ითვალისწინებს შემდეგს</a:t>
            </a:r>
            <a:r>
              <a:rPr lang="ka-GE" dirty="0" smtClean="0">
                <a:solidFill>
                  <a:schemeClr val="tx1"/>
                </a:solidFill>
                <a:latin typeface="Sylfaen" panose="010A0502050306030303" pitchFamily="18" charset="0"/>
              </a:rPr>
              <a:t>:</a:t>
            </a:r>
            <a:endParaRPr lang="en-US" dirty="0">
              <a:solidFill>
                <a:schemeClr val="tx1"/>
              </a:solidFill>
              <a:latin typeface="Sylfaen" panose="010A0502050306030303" pitchFamily="18" charset="0"/>
            </a:endParaRPr>
          </a:p>
          <a:p>
            <a:pPr algn="ctr"/>
            <a:r>
              <a:rPr lang="ka-GE" dirty="0">
                <a:solidFill>
                  <a:schemeClr val="tx1"/>
                </a:solidFill>
                <a:latin typeface="Sylfaen" panose="010A0502050306030303" pitchFamily="18" charset="0"/>
              </a:rPr>
              <a:t> </a:t>
            </a:r>
            <a:endParaRPr lang="en-US" dirty="0">
              <a:solidFill>
                <a:schemeClr val="tx1"/>
              </a:solidFill>
              <a:latin typeface="Sylfaen" panose="010A0502050306030303" pitchFamily="18" charset="0"/>
            </a:endParaRPr>
          </a:p>
          <a:p>
            <a:pPr algn="just"/>
            <a:r>
              <a:rPr lang="ka-GE" b="1" dirty="0">
                <a:solidFill>
                  <a:schemeClr val="tx1"/>
                </a:solidFill>
                <a:latin typeface="Sylfaen" panose="010A0502050306030303" pitchFamily="18" charset="0"/>
              </a:rPr>
              <a:t>მუხლი 159</a:t>
            </a:r>
            <a:r>
              <a:rPr lang="ka-GE" b="1" baseline="30000" dirty="0">
                <a:solidFill>
                  <a:schemeClr val="tx1"/>
                </a:solidFill>
                <a:latin typeface="Sylfaen" panose="010A0502050306030303" pitchFamily="18" charset="0"/>
              </a:rPr>
              <a:t>5</a:t>
            </a:r>
            <a:r>
              <a:rPr lang="ka-GE" b="1" dirty="0">
                <a:solidFill>
                  <a:schemeClr val="tx1"/>
                </a:solidFill>
                <a:latin typeface="Sylfaen" panose="010A0502050306030303" pitchFamily="18" charset="0"/>
              </a:rPr>
              <a:t>. სახელმწიფო შესყიდვის განხორციელების </a:t>
            </a:r>
            <a:r>
              <a:rPr lang="ka-GE" b="1" dirty="0" smtClean="0">
                <a:solidFill>
                  <a:schemeClr val="tx1"/>
                </a:solidFill>
                <a:latin typeface="Sylfaen" panose="010A0502050306030303" pitchFamily="18" charset="0"/>
              </a:rPr>
              <a:t>საშუალების არასწორად </a:t>
            </a:r>
            <a:r>
              <a:rPr lang="ka-GE" b="1" dirty="0">
                <a:solidFill>
                  <a:schemeClr val="tx1"/>
                </a:solidFill>
                <a:latin typeface="Sylfaen" panose="010A0502050306030303" pitchFamily="18" charset="0"/>
              </a:rPr>
              <a:t>შერჩევა ან სახელმწიფო შესყიდვის ხელოვნურად </a:t>
            </a:r>
            <a:r>
              <a:rPr lang="ka-GE" b="1" dirty="0" smtClean="0">
                <a:solidFill>
                  <a:schemeClr val="tx1"/>
                </a:solidFill>
                <a:latin typeface="Sylfaen" panose="010A0502050306030303" pitchFamily="18" charset="0"/>
              </a:rPr>
              <a:t>დაყოფა </a:t>
            </a:r>
            <a:r>
              <a:rPr lang="ka-GE" b="1" dirty="0" smtClean="0">
                <a:solidFill>
                  <a:schemeClr val="tx1"/>
                </a:solidFill>
                <a:latin typeface="Sylfaen" panose="010A0502050306030303" pitchFamily="18" charset="0"/>
              </a:rPr>
              <a:t>- ორგანიზაციის ხელმძღვანელი </a:t>
            </a:r>
            <a:r>
              <a:rPr lang="ka-GE" b="1" dirty="0" smtClean="0">
                <a:solidFill>
                  <a:schemeClr val="tx1"/>
                </a:solidFill>
                <a:latin typeface="Sylfaen" panose="010A0502050306030303" pitchFamily="18" charset="0"/>
              </a:rPr>
              <a:t>1500 </a:t>
            </a:r>
            <a:r>
              <a:rPr lang="ka-GE" b="1" dirty="0" smtClean="0">
                <a:solidFill>
                  <a:schemeClr val="tx1"/>
                </a:solidFill>
                <a:latin typeface="Sylfaen" panose="010A0502050306030303" pitchFamily="18" charset="0"/>
              </a:rPr>
              <a:t>ლარით</a:t>
            </a:r>
          </a:p>
          <a:p>
            <a:pPr algn="just"/>
            <a:endParaRPr lang="en-US" dirty="0">
              <a:solidFill>
                <a:schemeClr val="tx1"/>
              </a:solidFill>
              <a:latin typeface="Sylfaen" panose="010A0502050306030303" pitchFamily="18" charset="0"/>
            </a:endParaRPr>
          </a:p>
          <a:p>
            <a:pPr algn="just"/>
            <a:r>
              <a:rPr lang="ka-GE" b="1" dirty="0">
                <a:solidFill>
                  <a:schemeClr val="tx1"/>
                </a:solidFill>
                <a:latin typeface="Sylfaen" panose="010A0502050306030303" pitchFamily="18" charset="0"/>
              </a:rPr>
              <a:t>მუხლი 159</a:t>
            </a:r>
            <a:r>
              <a:rPr lang="ka-GE" b="1" baseline="30000" dirty="0">
                <a:solidFill>
                  <a:schemeClr val="tx1"/>
                </a:solidFill>
                <a:latin typeface="Sylfaen" panose="010A0502050306030303" pitchFamily="18" charset="0"/>
              </a:rPr>
              <a:t>6</a:t>
            </a:r>
            <a:r>
              <a:rPr lang="ka-GE" b="1" dirty="0">
                <a:solidFill>
                  <a:schemeClr val="tx1"/>
                </a:solidFill>
                <a:latin typeface="Sylfaen" panose="010A0502050306030303" pitchFamily="18" charset="0"/>
              </a:rPr>
              <a:t>. სახელმწიფო შესყიდვის განხორციელების წესების </a:t>
            </a:r>
            <a:r>
              <a:rPr lang="ka-GE" b="1" dirty="0" smtClean="0">
                <a:solidFill>
                  <a:schemeClr val="tx1"/>
                </a:solidFill>
                <a:latin typeface="Sylfaen" panose="010A0502050306030303" pitchFamily="18" charset="0"/>
              </a:rPr>
              <a:t>დარღვევა</a:t>
            </a:r>
          </a:p>
          <a:p>
            <a:pPr algn="just"/>
            <a:endParaRPr lang="en-US" b="1" dirty="0" smtClean="0">
              <a:solidFill>
                <a:schemeClr val="tx1"/>
              </a:solidFill>
              <a:latin typeface="Sylfaen" panose="010A0502050306030303" pitchFamily="18" charset="0"/>
            </a:endParaRPr>
          </a:p>
          <a:p>
            <a:pPr algn="just"/>
            <a:r>
              <a:rPr lang="en-US" b="1" dirty="0" smtClean="0">
                <a:solidFill>
                  <a:schemeClr val="tx1"/>
                </a:solidFill>
                <a:latin typeface="Sylfaen" panose="010A0502050306030303" pitchFamily="18" charset="0"/>
              </a:rPr>
              <a:t>1 </a:t>
            </a:r>
            <a:r>
              <a:rPr lang="ka-GE" b="1" dirty="0" err="1" smtClean="0">
                <a:solidFill>
                  <a:schemeClr val="tx1"/>
                </a:solidFill>
                <a:latin typeface="Sylfaen" panose="010A0502050306030303" pitchFamily="18" charset="0"/>
              </a:rPr>
              <a:t>სატენდერო</a:t>
            </a:r>
            <a:r>
              <a:rPr lang="ka-GE" b="1" dirty="0" smtClean="0">
                <a:solidFill>
                  <a:schemeClr val="tx1"/>
                </a:solidFill>
                <a:latin typeface="Sylfaen" panose="010A0502050306030303" pitchFamily="18" charset="0"/>
              </a:rPr>
              <a:t> დოკუმენტაციის არასათანადო შედგენა - ოქმი N1 (წევრები  - 1500 </a:t>
            </a:r>
          </a:p>
          <a:p>
            <a:pPr algn="just"/>
            <a:r>
              <a:rPr lang="ka-GE" b="1" dirty="0" smtClean="0">
                <a:solidFill>
                  <a:schemeClr val="tx1"/>
                </a:solidFill>
                <a:latin typeface="Sylfaen" panose="010A0502050306030303" pitchFamily="18" charset="0"/>
              </a:rPr>
              <a:t>2 შერჩევა-შეფასება - 1500 </a:t>
            </a:r>
          </a:p>
          <a:p>
            <a:pPr algn="just"/>
            <a:r>
              <a:rPr lang="ka-GE" b="1" dirty="0" smtClean="0">
                <a:solidFill>
                  <a:schemeClr val="tx1"/>
                </a:solidFill>
                <a:latin typeface="Sylfaen" panose="010A0502050306030303" pitchFamily="18" charset="0"/>
              </a:rPr>
              <a:t>3 ხელშეკრულების წესების დადების დარღვევა -</a:t>
            </a:r>
            <a:r>
              <a:rPr lang="en-US" b="1" dirty="0">
                <a:solidFill>
                  <a:schemeClr val="tx1"/>
                </a:solidFill>
                <a:latin typeface="Sylfaen" panose="010A0502050306030303" pitchFamily="18" charset="0"/>
              </a:rPr>
              <a:t> </a:t>
            </a:r>
            <a:r>
              <a:rPr lang="ka-GE" b="1" dirty="0" smtClean="0">
                <a:solidFill>
                  <a:schemeClr val="tx1"/>
                </a:solidFill>
              </a:rPr>
              <a:t>(</a:t>
            </a:r>
            <a:r>
              <a:rPr lang="ka-GE" b="1" dirty="0">
                <a:solidFill>
                  <a:schemeClr val="tx1"/>
                </a:solidFill>
              </a:rPr>
              <a:t>პასუხისმგებელი პირი) -1500</a:t>
            </a:r>
            <a:endParaRPr lang="en-US" dirty="0">
              <a:solidFill>
                <a:schemeClr val="tx1"/>
              </a:solidFill>
              <a:latin typeface="Sylfaen" panose="010A0502050306030303" pitchFamily="18" charset="0"/>
            </a:endParaRPr>
          </a:p>
          <a:p>
            <a:pPr algn="just"/>
            <a:r>
              <a:rPr lang="ka-GE" b="1" dirty="0">
                <a:solidFill>
                  <a:schemeClr val="tx1"/>
                </a:solidFill>
                <a:latin typeface="Sylfaen" panose="010A0502050306030303" pitchFamily="18" charset="0"/>
              </a:rPr>
              <a:t>მუხლი </a:t>
            </a:r>
            <a:r>
              <a:rPr lang="ka-GE" b="1" dirty="0" smtClean="0">
                <a:solidFill>
                  <a:schemeClr val="tx1"/>
                </a:solidFill>
                <a:latin typeface="Sylfaen" panose="010A0502050306030303" pitchFamily="18" charset="0"/>
              </a:rPr>
              <a:t>159</a:t>
            </a:r>
            <a:r>
              <a:rPr lang="ka-GE" b="1" baseline="30000" dirty="0" smtClean="0">
                <a:solidFill>
                  <a:schemeClr val="tx1"/>
                </a:solidFill>
                <a:latin typeface="Sylfaen" panose="010A0502050306030303" pitchFamily="18" charset="0"/>
              </a:rPr>
              <a:t>7</a:t>
            </a:r>
            <a:r>
              <a:rPr lang="ka-GE" b="1" dirty="0" smtClean="0">
                <a:solidFill>
                  <a:schemeClr val="tx1"/>
                </a:solidFill>
                <a:latin typeface="Sylfaen" panose="010A0502050306030303" pitchFamily="18" charset="0"/>
              </a:rPr>
              <a:t>. სახელმწიფო შესყიდვის განხორციელებისას ინტერესთა  შეუთავსებლობის თავიდან აცილების პირობებისა და წესების დარღვევა - 1500</a:t>
            </a:r>
            <a:endParaRPr lang="en-US" dirty="0" smtClean="0">
              <a:solidFill>
                <a:schemeClr val="tx1"/>
              </a:solidFill>
              <a:latin typeface="Sylfaen" panose="010A0502050306030303" pitchFamily="18" charset="0"/>
            </a:endParaRPr>
          </a:p>
          <a:p>
            <a:pPr algn="just"/>
            <a:r>
              <a:rPr lang="ka-GE" b="1" dirty="0" smtClean="0">
                <a:solidFill>
                  <a:schemeClr val="tx1"/>
                </a:solidFill>
                <a:latin typeface="Sylfaen" panose="010A0502050306030303" pitchFamily="18" charset="0"/>
              </a:rPr>
              <a:t>მუხლი 159</a:t>
            </a:r>
            <a:r>
              <a:rPr lang="ka-GE" b="1" baseline="30000" dirty="0" smtClean="0">
                <a:solidFill>
                  <a:schemeClr val="tx1"/>
                </a:solidFill>
                <a:latin typeface="Sylfaen" panose="010A0502050306030303" pitchFamily="18" charset="0"/>
              </a:rPr>
              <a:t>8</a:t>
            </a:r>
            <a:r>
              <a:rPr lang="ka-GE" b="1" dirty="0" smtClean="0">
                <a:solidFill>
                  <a:schemeClr val="tx1"/>
                </a:solidFill>
                <a:latin typeface="Sylfaen" panose="010A0502050306030303" pitchFamily="18" charset="0"/>
              </a:rPr>
              <a:t>. სახელმწიფო შესყიდვების სააგენტოს გადაწყვეტილების შეუსრულებლობა - 1500</a:t>
            </a:r>
          </a:p>
          <a:p>
            <a:pPr algn="just"/>
            <a:endParaRPr lang="ka-GE" b="1" dirty="0">
              <a:solidFill>
                <a:schemeClr val="tx1"/>
              </a:solidFill>
              <a:latin typeface="Sylfaen" panose="010A0502050306030303" pitchFamily="18" charset="0"/>
            </a:endParaRPr>
          </a:p>
          <a:p>
            <a:pPr algn="just"/>
            <a:r>
              <a:rPr lang="ka-GE" b="1" dirty="0">
                <a:solidFill>
                  <a:schemeClr val="tx1"/>
                </a:solidFill>
              </a:rPr>
              <a:t>მუხლი </a:t>
            </a:r>
            <a:r>
              <a:rPr lang="ka-GE" b="1" dirty="0" smtClean="0">
                <a:solidFill>
                  <a:schemeClr val="tx1"/>
                </a:solidFill>
              </a:rPr>
              <a:t>159</a:t>
            </a:r>
            <a:r>
              <a:rPr lang="ka-GE" b="1" baseline="30000" dirty="0">
                <a:solidFill>
                  <a:schemeClr val="tx1"/>
                </a:solidFill>
              </a:rPr>
              <a:t>9</a:t>
            </a:r>
            <a:r>
              <a:rPr lang="ka-GE" b="1" dirty="0" smtClean="0">
                <a:solidFill>
                  <a:schemeClr val="tx1"/>
                </a:solidFill>
              </a:rPr>
              <a:t>. სახელმწიფო შესყიდვების სააგენტოსთვის ყალბი ან ცრუ ინფორმაციის მიწოდება -1500 </a:t>
            </a:r>
            <a:endParaRPr lang="en-US" b="1" dirty="0" smtClean="0">
              <a:solidFill>
                <a:schemeClr val="tx1"/>
              </a:solidFill>
            </a:endParaRPr>
          </a:p>
          <a:p>
            <a:pPr algn="just"/>
            <a:endParaRPr lang="en-US" b="1" dirty="0" smtClean="0">
              <a:solidFill>
                <a:schemeClr val="tx1"/>
              </a:solidFill>
              <a:latin typeface="Sylfaen" panose="010A0502050306030303" pitchFamily="18" charset="0"/>
            </a:endParaRPr>
          </a:p>
        </p:txBody>
      </p:sp>
    </p:spTree>
    <p:extLst>
      <p:ext uri="{BB962C8B-B14F-4D97-AF65-F5344CB8AC3E}">
        <p14:creationId xmlns:p14="http://schemas.microsoft.com/office/powerpoint/2010/main" val="2724435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9059" y="643843"/>
            <a:ext cx="6934200" cy="1384995"/>
          </a:xfrm>
          <a:prstGeom prst="rect">
            <a:avLst/>
          </a:prstGeom>
          <a:noFill/>
        </p:spPr>
        <p:txBody>
          <a:bodyPr wrap="square" rtlCol="0">
            <a:spAutoFit/>
          </a:bodyPr>
          <a:lstStyle/>
          <a:p>
            <a:pPr algn="ctr"/>
            <a:r>
              <a:rPr lang="ka-GE" sz="2800" b="1" dirty="0" smtClean="0">
                <a:latin typeface="Sylfaen" pitchFamily="18" charset="0"/>
              </a:rPr>
              <a:t>მადლობთ</a:t>
            </a:r>
          </a:p>
          <a:p>
            <a:pPr algn="ctr"/>
            <a:r>
              <a:rPr lang="ka-GE" sz="2800" b="1" dirty="0" smtClean="0">
                <a:latin typeface="Sylfaen" pitchFamily="18" charset="0"/>
              </a:rPr>
              <a:t>ყურადღებისთვის ! </a:t>
            </a:r>
          </a:p>
          <a:p>
            <a:pPr algn="ctr"/>
            <a:endParaRPr lang="ru-RU" sz="2800" b="1" dirty="0">
              <a:latin typeface="Sylfaen" pitchFamily="18" charset="0"/>
            </a:endParaRPr>
          </a:p>
        </p:txBody>
      </p:sp>
      <p:sp>
        <p:nvSpPr>
          <p:cNvPr id="4" name="Rectangle 3"/>
          <p:cNvSpPr/>
          <p:nvPr/>
        </p:nvSpPr>
        <p:spPr>
          <a:xfrm>
            <a:off x="3392539" y="4365103"/>
            <a:ext cx="6480720" cy="216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600" b="1" dirty="0" smtClean="0">
              <a:solidFill>
                <a:schemeClr val="tx1"/>
              </a:solidFill>
              <a:latin typeface="Sylfaen" pitchFamily="18" charset="0"/>
            </a:endParaRPr>
          </a:p>
          <a:p>
            <a:pPr algn="r"/>
            <a:endParaRPr lang="en-US" sz="1600" b="1" dirty="0">
              <a:solidFill>
                <a:schemeClr val="tx1"/>
              </a:solidFill>
              <a:latin typeface="Sylfaen" pitchFamily="18" charset="0"/>
            </a:endParaRPr>
          </a:p>
          <a:p>
            <a:pPr algn="r"/>
            <a:endParaRPr lang="en-US" sz="1600" b="1" dirty="0" smtClean="0">
              <a:solidFill>
                <a:schemeClr val="tx1"/>
              </a:solidFill>
              <a:latin typeface="Sylfaen" pitchFamily="18" charset="0"/>
            </a:endParaRPr>
          </a:p>
          <a:p>
            <a:pPr algn="r"/>
            <a:r>
              <a:rPr lang="ka-GE" sz="1600" b="1" dirty="0" smtClean="0">
                <a:solidFill>
                  <a:schemeClr val="tx1"/>
                </a:solidFill>
                <a:latin typeface="Sylfaen" pitchFamily="18" charset="0"/>
              </a:rPr>
              <a:t>სახელმწიფო შესყიდვების სააგენტოს სასწავლო ცენტრი</a:t>
            </a:r>
          </a:p>
          <a:p>
            <a:pPr algn="r"/>
            <a:r>
              <a:rPr lang="en-US" sz="1600" b="1" dirty="0" smtClean="0">
                <a:solidFill>
                  <a:schemeClr val="tx1"/>
                </a:solidFill>
                <a:latin typeface="Sylfaen" pitchFamily="18" charset="0"/>
                <a:hlinkClick r:id="rId2"/>
              </a:rPr>
              <a:t>www.procurement.gov.ge</a:t>
            </a:r>
            <a:endParaRPr lang="en-US" sz="1600" b="1" dirty="0" smtClean="0">
              <a:solidFill>
                <a:schemeClr val="tx1"/>
              </a:solidFill>
              <a:latin typeface="Sylfaen" pitchFamily="18" charset="0"/>
            </a:endParaRPr>
          </a:p>
          <a:p>
            <a:pPr algn="r"/>
            <a:r>
              <a:rPr lang="en-US" sz="1600" b="1" dirty="0" smtClean="0">
                <a:solidFill>
                  <a:schemeClr val="tx1"/>
                </a:solidFill>
                <a:latin typeface="Sylfaen" pitchFamily="18" charset="0"/>
                <a:hlinkClick r:id="rId3"/>
              </a:rPr>
              <a:t>www.spa.ge</a:t>
            </a:r>
            <a:r>
              <a:rPr lang="en-US" sz="1600" b="1" dirty="0" smtClean="0">
                <a:solidFill>
                  <a:schemeClr val="tx1"/>
                </a:solidFill>
                <a:latin typeface="Sylfaen" pitchFamily="18" charset="0"/>
              </a:rPr>
              <a:t>  </a:t>
            </a:r>
          </a:p>
          <a:p>
            <a:pPr algn="r"/>
            <a:r>
              <a:rPr lang="en-US" sz="1600" b="1" dirty="0" smtClean="0">
                <a:solidFill>
                  <a:schemeClr val="tx1"/>
                </a:solidFill>
                <a:latin typeface="Sylfaen" pitchFamily="18" charset="0"/>
              </a:rPr>
              <a:t> </a:t>
            </a:r>
          </a:p>
          <a:p>
            <a:pPr algn="r"/>
            <a:r>
              <a:rPr lang="ka-GE" sz="1600" b="1" smtClean="0">
                <a:solidFill>
                  <a:schemeClr val="tx1"/>
                </a:solidFill>
                <a:latin typeface="Sylfaen" pitchFamily="18" charset="0"/>
              </a:rPr>
              <a:t>2016 წელი</a:t>
            </a:r>
            <a:endParaRPr lang="en-US" sz="1600" b="1" dirty="0">
              <a:solidFill>
                <a:schemeClr val="tx1"/>
              </a:solidFill>
              <a:latin typeface="Sylfaen" pitchFamily="18" charset="0"/>
            </a:endParaRPr>
          </a:p>
        </p:txBody>
      </p:sp>
    </p:spTree>
    <p:extLst>
      <p:ext uri="{BB962C8B-B14F-4D97-AF65-F5344CB8AC3E}">
        <p14:creationId xmlns:p14="http://schemas.microsoft.com/office/powerpoint/2010/main" val="2724435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TotalTime>
  <Words>332</Words>
  <Application>Microsoft Office PowerPoint</Application>
  <PresentationFormat>Widescreen</PresentationFormat>
  <Paragraphs>57</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Sylfaen</vt:lpstr>
      <vt:lpstr>Office Theme</vt:lpstr>
      <vt:lpstr>PowerPoint Presentation</vt:lpstr>
      <vt:lpstr>PowerPoint Presentation</vt:lpstr>
      <vt:lpstr>PowerPoint Presentation</vt:lpstr>
      <vt:lpstr>PowerPoint Presentation</vt:lpstr>
      <vt:lpstr>სახელმწიფო შესყიდვების სააგენტოს ანალიზით, სახელმწიფო შესყიდვების განხორციელების პროცესში, შემსყიდველი ორგანიზაციების მხრიდან ყველაზე ხშირად ირღვევა ,,საქართველოს ადმინისტრაციულ სამართალდარღვევათა კოდექსის” 1595 (სახელმწიფო შესყიდვის განხორციელების საშუალების არასწორად შერჩევა ან სახელმწიფო შესყიდვის ხელოვნურად დაყოფა) და 1596 (სახელმწიფო შესყიდვის განხორციელების წესების დარღვევა) მუხლები. ცალკეულ შემთხვევებში, როდესაც სააგენტომ მიიჩნია, რომ გამოვლენილი დარღვევები შეიცავდა სისხლის სამართლის დანაშაულის ნიშნებს, სათანადო მასალები, შემდგომი რეაგირების მიზნით, დადგენილი წესით გადაეგზავნა შესაბამის სამართალდამცავ ორგანოებს. 2015 წელს სახელმწიფო შესყიდვების სააგენტოს მიერ სახელმწიფო შესყიდვების მარეგულირებელი კანონმდებლობის დარღვევებზე  შედგა 101 სამართალდარღვევის ოქმი, რომლებიც დადგენილი წესით განსახილველად გადაეცა სასამართლოს. შესაბამისად, მითითებულ პერიოდში ადმინისტრაციულ პასუხისგებაში მიეცა 203 პირი - სატენდერო კომისიის თავმჯდომარეები და კომისიის წევრები.  </vt:lpstr>
      <vt:lpstr>PowerPoint Presentation</vt:lpstr>
      <vt:lpstr>PowerPoint Presentation</vt:lpstr>
      <vt:lpstr>PowerPoint Presentation</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Dimitri Kakhniashvili</dc:creator>
  <cp:lastModifiedBy>Trainer</cp:lastModifiedBy>
  <cp:revision>42</cp:revision>
  <dcterms:created xsi:type="dcterms:W3CDTF">2015-01-22T11:31:52Z</dcterms:created>
  <dcterms:modified xsi:type="dcterms:W3CDTF">2022-06-08T10:47:13Z</dcterms:modified>
</cp:coreProperties>
</file>