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18" r:id="rId2"/>
    <p:sldId id="428" r:id="rId3"/>
    <p:sldId id="451" r:id="rId4"/>
    <p:sldId id="452" r:id="rId5"/>
    <p:sldId id="465" r:id="rId6"/>
    <p:sldId id="466" r:id="rId7"/>
    <p:sldId id="467" r:id="rId8"/>
    <p:sldId id="468" r:id="rId9"/>
    <p:sldId id="469" r:id="rId10"/>
    <p:sldId id="463" r:id="rId11"/>
    <p:sldId id="480" r:id="rId12"/>
    <p:sldId id="464" r:id="rId13"/>
    <p:sldId id="455" r:id="rId14"/>
    <p:sldId id="454" r:id="rId15"/>
    <p:sldId id="456" r:id="rId16"/>
    <p:sldId id="449" r:id="rId17"/>
    <p:sldId id="476" r:id="rId18"/>
    <p:sldId id="477" r:id="rId19"/>
    <p:sldId id="478" r:id="rId20"/>
    <p:sldId id="479" r:id="rId21"/>
    <p:sldId id="485" r:id="rId22"/>
    <p:sldId id="458" r:id="rId23"/>
    <p:sldId id="462" r:id="rId24"/>
    <p:sldId id="459" r:id="rId25"/>
    <p:sldId id="461" r:id="rId26"/>
    <p:sldId id="460" r:id="rId27"/>
    <p:sldId id="438" r:id="rId28"/>
    <p:sldId id="441" r:id="rId29"/>
    <p:sldId id="443" r:id="rId30"/>
    <p:sldId id="444" r:id="rId31"/>
    <p:sldId id="445" r:id="rId32"/>
    <p:sldId id="446" r:id="rId33"/>
    <p:sldId id="447" r:id="rId34"/>
    <p:sldId id="442" r:id="rId35"/>
    <p:sldId id="419" r:id="rId3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Chania" initials="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4CB"/>
    <a:srgbClr val="3F3454"/>
    <a:srgbClr val="BF9000"/>
    <a:srgbClr val="7F6000"/>
    <a:srgbClr val="FFE181"/>
    <a:srgbClr val="A47D00"/>
    <a:srgbClr val="F4B183"/>
    <a:srgbClr val="A04B00"/>
    <a:srgbClr val="F9D5BD"/>
    <a:srgbClr val="F19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88721" autoAdjust="0"/>
  </p:normalViewPr>
  <p:slideViewPr>
    <p:cSldViewPr snapToGrid="0">
      <p:cViewPr varScale="1">
        <p:scale>
          <a:sx n="102" d="100"/>
          <a:sy n="102" d="100"/>
        </p:scale>
        <p:origin x="1338"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400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687432747270094E-2"/>
          <c:y val="1.8600796048468652E-2"/>
          <c:w val="0.90631256725272991"/>
          <c:h val="0.66662041897203406"/>
        </c:manualLayout>
      </c:layout>
      <c:bar3DChart>
        <c:barDir val="col"/>
        <c:grouping val="clustered"/>
        <c:varyColors val="0"/>
        <c:ser>
          <c:idx val="0"/>
          <c:order val="0"/>
          <c:tx>
            <c:strRef>
              <c:f>Sheet1!$B$1</c:f>
              <c:strCache>
                <c:ptCount val="1"/>
                <c:pt idx="0">
                  <c:v>მიმწოდებლები</c:v>
                </c:pt>
              </c:strCache>
            </c:strRef>
          </c:tx>
          <c:spPr>
            <a:solidFill>
              <a:schemeClr val="accent1"/>
            </a:solidFill>
            <a:ln>
              <a:noFill/>
            </a:ln>
            <a:effectLst/>
            <a:sp3d/>
          </c:spPr>
          <c:invertIfNegative val="0"/>
          <c:dPt>
            <c:idx val="5"/>
            <c:invertIfNegative val="0"/>
            <c:bubble3D val="0"/>
            <c:spPr>
              <a:solidFill>
                <a:schemeClr val="accent1"/>
              </a:solidFill>
              <a:ln>
                <a:noFill/>
              </a:ln>
              <a:effectLst/>
              <a:sp3d/>
            </c:spPr>
            <c:extLst>
              <c:ext xmlns:c16="http://schemas.microsoft.com/office/drawing/2014/chart" uri="{C3380CC4-5D6E-409C-BE32-E72D297353CC}">
                <c16:uniqueId val="{00000001-410E-4DF2-AA47-450FE595C2C8}"/>
              </c:ext>
            </c:extLst>
          </c:dPt>
          <c:dPt>
            <c:idx val="6"/>
            <c:invertIfNegative val="0"/>
            <c:bubble3D val="0"/>
            <c:spPr>
              <a:solidFill>
                <a:schemeClr val="accent1"/>
              </a:solidFill>
              <a:ln>
                <a:noFill/>
              </a:ln>
              <a:effectLst/>
              <a:sp3d/>
            </c:spPr>
            <c:extLst>
              <c:ext xmlns:c16="http://schemas.microsoft.com/office/drawing/2014/chart" uri="{C3380CC4-5D6E-409C-BE32-E72D297353CC}">
                <c16:uniqueId val="{00000003-410E-4DF2-AA47-450FE595C2C8}"/>
              </c:ext>
            </c:extLst>
          </c:dPt>
          <c:dPt>
            <c:idx val="7"/>
            <c:invertIfNegative val="0"/>
            <c:bubble3D val="0"/>
            <c:spPr>
              <a:solidFill>
                <a:schemeClr val="accent1"/>
              </a:solidFill>
              <a:ln>
                <a:noFill/>
              </a:ln>
              <a:effectLst/>
              <a:sp3d/>
            </c:spPr>
            <c:extLst>
              <c:ext xmlns:c16="http://schemas.microsoft.com/office/drawing/2014/chart" uri="{C3380CC4-5D6E-409C-BE32-E72D297353CC}">
                <c16:uniqueId val="{00000005-410E-4DF2-AA47-450FE595C2C8}"/>
              </c:ext>
            </c:extLst>
          </c:dPt>
          <c:dPt>
            <c:idx val="9"/>
            <c:invertIfNegative val="0"/>
            <c:bubble3D val="0"/>
            <c:spPr>
              <a:solidFill>
                <a:schemeClr val="accent1"/>
              </a:solidFill>
              <a:ln>
                <a:solidFill>
                  <a:srgbClr val="38A4CB"/>
                </a:solidFill>
              </a:ln>
              <a:effectLst/>
              <a:sp3d>
                <a:contourClr>
                  <a:srgbClr val="38A4CB"/>
                </a:contourClr>
              </a:sp3d>
            </c:spPr>
            <c:extLst>
              <c:ext xmlns:c16="http://schemas.microsoft.com/office/drawing/2014/chart" uri="{C3380CC4-5D6E-409C-BE32-E72D297353CC}">
                <c16:uniqueId val="{00000000-A341-44F0-A2C5-9C19553E5C89}"/>
              </c:ext>
            </c:extLst>
          </c:dPt>
          <c:dPt>
            <c:idx val="10"/>
            <c:invertIfNegative val="0"/>
            <c:bubble3D val="0"/>
            <c:spPr>
              <a:solidFill>
                <a:schemeClr val="accent1"/>
              </a:solidFill>
              <a:ln>
                <a:noFill/>
              </a:ln>
              <a:effectLst/>
              <a:sp3d/>
            </c:spPr>
            <c:extLst>
              <c:ext xmlns:c16="http://schemas.microsoft.com/office/drawing/2014/chart" uri="{C3380CC4-5D6E-409C-BE32-E72D297353CC}">
                <c16:uniqueId val="{00000008-234C-4F38-8E13-47AD6890FBDD}"/>
              </c:ext>
            </c:extLst>
          </c:dPt>
          <c:dPt>
            <c:idx val="11"/>
            <c:invertIfNegative val="0"/>
            <c:bubble3D val="0"/>
            <c:spPr>
              <a:solidFill>
                <a:schemeClr val="accent6"/>
              </a:solidFill>
              <a:ln>
                <a:noFill/>
              </a:ln>
              <a:effectLst/>
              <a:sp3d/>
            </c:spPr>
            <c:extLst>
              <c:ext xmlns:c16="http://schemas.microsoft.com/office/drawing/2014/chart" uri="{C3380CC4-5D6E-409C-BE32-E72D297353CC}">
                <c16:uniqueId val="{0000000A-042B-44A4-BFE1-B1AE5CA480C7}"/>
              </c:ext>
            </c:extLst>
          </c:dPt>
          <c:dLbls>
            <c:dLbl>
              <c:idx val="0"/>
              <c:layout>
                <c:manualLayout>
                  <c:x val="4.8309178743961134E-3"/>
                  <c:y val="-3.5023709948526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0E-4DF2-AA47-450FE595C2C8}"/>
                </c:ext>
              </c:extLst>
            </c:dLbl>
            <c:dLbl>
              <c:idx val="1"/>
              <c:layout>
                <c:manualLayout>
                  <c:x val="2.4154589371980675E-3"/>
                  <c:y val="-4.669827993136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0E-4DF2-AA47-450FE595C2C8}"/>
                </c:ext>
              </c:extLst>
            </c:dLbl>
            <c:dLbl>
              <c:idx val="2"/>
              <c:layout>
                <c:manualLayout>
                  <c:x val="7.246376811594203E-3"/>
                  <c:y val="-4.9616922427078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0E-4DF2-AA47-450FE595C2C8}"/>
                </c:ext>
              </c:extLst>
            </c:dLbl>
            <c:dLbl>
              <c:idx val="3"/>
              <c:layout>
                <c:manualLayout>
                  <c:x val="9.6618357487922701E-3"/>
                  <c:y val="-3.7942352444236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0E-4DF2-AA47-450FE595C2C8}"/>
                </c:ext>
              </c:extLst>
            </c:dLbl>
            <c:dLbl>
              <c:idx val="4"/>
              <c:layout>
                <c:manualLayout>
                  <c:x val="1.4492753623188406E-2"/>
                  <c:y val="-4.669827993136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0E-4DF2-AA47-450FE595C2C8}"/>
                </c:ext>
              </c:extLst>
            </c:dLbl>
            <c:dLbl>
              <c:idx val="5"/>
              <c:layout>
                <c:manualLayout>
                  <c:x val="1.7747476639840203E-2"/>
                  <c:y val="-2.3353873708870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0E-4DF2-AA47-450FE595C2C8}"/>
                </c:ext>
              </c:extLst>
            </c:dLbl>
            <c:dLbl>
              <c:idx val="6"/>
              <c:layout>
                <c:manualLayout>
                  <c:x val="1.5529042059860014E-2"/>
                  <c:y val="-1.486155599655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E-4DF2-AA47-450FE595C2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2010-2011 წელი</c:v>
                </c:pt>
                <c:pt idx="1">
                  <c:v>2012 წელი </c:v>
                </c:pt>
                <c:pt idx="2">
                  <c:v>2013 წელი</c:v>
                </c:pt>
                <c:pt idx="3">
                  <c:v>2014 წელი</c:v>
                </c:pt>
                <c:pt idx="4">
                  <c:v>2015 წელი</c:v>
                </c:pt>
                <c:pt idx="5">
                  <c:v>2016 წელი</c:v>
                </c:pt>
                <c:pt idx="6">
                  <c:v>2017 წელი</c:v>
                </c:pt>
                <c:pt idx="7">
                  <c:v>2018 წელი</c:v>
                </c:pt>
                <c:pt idx="8">
                  <c:v>2019 წელი</c:v>
                </c:pt>
                <c:pt idx="9">
                  <c:v>2020 წელი</c:v>
                </c:pt>
                <c:pt idx="10">
                  <c:v>2021 წელი</c:v>
                </c:pt>
                <c:pt idx="11">
                  <c:v>2022 წელი</c:v>
                </c:pt>
              </c:strCache>
            </c:strRef>
          </c:cat>
          <c:val>
            <c:numRef>
              <c:f>Sheet1!$B$2:$B$13</c:f>
              <c:numCache>
                <c:formatCode>_-* #,##0\ _ლ_._-;\-* #,##0\ _ლ_._-;_-* "-"??\ _ლ_._-;_-@_-</c:formatCode>
                <c:ptCount val="12"/>
                <c:pt idx="0">
                  <c:v>7365</c:v>
                </c:pt>
                <c:pt idx="1">
                  <c:v>10874</c:v>
                </c:pt>
                <c:pt idx="2">
                  <c:v>15625</c:v>
                </c:pt>
                <c:pt idx="3">
                  <c:v>19911</c:v>
                </c:pt>
                <c:pt idx="4">
                  <c:v>25045</c:v>
                </c:pt>
                <c:pt idx="5">
                  <c:v>30703</c:v>
                </c:pt>
                <c:pt idx="6">
                  <c:v>34879</c:v>
                </c:pt>
                <c:pt idx="7">
                  <c:v>40587</c:v>
                </c:pt>
                <c:pt idx="8">
                  <c:v>41521</c:v>
                </c:pt>
                <c:pt idx="9">
                  <c:v>44173</c:v>
                </c:pt>
                <c:pt idx="10">
                  <c:v>49174</c:v>
                </c:pt>
                <c:pt idx="11">
                  <c:v>52724</c:v>
                </c:pt>
              </c:numCache>
            </c:numRef>
          </c:val>
          <c:extLst>
            <c:ext xmlns:c16="http://schemas.microsoft.com/office/drawing/2014/chart" uri="{C3380CC4-5D6E-409C-BE32-E72D297353CC}">
              <c16:uniqueId val="{0000000B-410E-4DF2-AA47-450FE595C2C8}"/>
            </c:ext>
          </c:extLst>
        </c:ser>
        <c:dLbls>
          <c:showLegendKey val="0"/>
          <c:showVal val="0"/>
          <c:showCatName val="0"/>
          <c:showSerName val="0"/>
          <c:showPercent val="0"/>
          <c:showBubbleSize val="0"/>
        </c:dLbls>
        <c:gapWidth val="150"/>
        <c:shape val="box"/>
        <c:axId val="1663706624"/>
        <c:axId val="1663703360"/>
        <c:axId val="0"/>
      </c:bar3DChart>
      <c:catAx>
        <c:axId val="1663706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63703360"/>
        <c:crosses val="autoZero"/>
        <c:auto val="1"/>
        <c:lblAlgn val="ctr"/>
        <c:lblOffset val="100"/>
        <c:noMultiLvlLbl val="0"/>
      </c:catAx>
      <c:valAx>
        <c:axId val="1663703360"/>
        <c:scaling>
          <c:orientation val="minMax"/>
        </c:scaling>
        <c:delete val="0"/>
        <c:axPos val="l"/>
        <c:majorGridlines>
          <c:spPr>
            <a:ln w="9525" cap="flat" cmpd="sng" algn="ctr">
              <a:solidFill>
                <a:schemeClr val="tx1">
                  <a:lumMod val="15000"/>
                  <a:lumOff val="85000"/>
                </a:schemeClr>
              </a:solidFill>
              <a:round/>
            </a:ln>
            <a:effectLst/>
          </c:spPr>
        </c:majorGridlines>
        <c:numFmt formatCode="_-* #,##0\ _ლ_._-;\-* #,##0\ _ლ_._-;_-* &quot;-&quot;??\ _ლ_.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370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827306911561"/>
          <c:y val="5.9041910805925364E-2"/>
          <c:w val="0.51811580975842897"/>
          <c:h val="0.39046108434285287"/>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82-48D0-B951-4726FD38F1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82-48D0-B951-4726FD38F1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82-48D0-B951-4726FD38F1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82-48D0-B951-4726FD38F1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F82-48D0-B951-4726FD38F1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F82-48D0-B951-4726FD38F1C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F82-48D0-B951-4726FD38F1C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F82-48D0-B951-4726FD38F1C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F82-48D0-B951-4726FD38F1C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F82-48D0-B951-4726FD38F1C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F82-48D0-B951-4726FD38F1C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F82-48D0-B951-4726FD38F1C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F82-48D0-B951-4726FD38F1C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0F82-48D0-B951-4726FD38F1C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0F82-48D0-B951-4726FD38F1C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0F82-48D0-B951-4726FD38F1C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0F82-48D0-B951-4726FD38F1C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0F82-48D0-B951-4726FD38F1C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0F82-48D0-B951-4726FD38F1C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0F82-48D0-B951-4726FD38F1CF}"/>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0F82-48D0-B951-4726FD38F1CF}"/>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0F82-48D0-B951-4726FD38F1CF}"/>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0F82-48D0-B951-4726FD38F1CF}"/>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0F82-48D0-B951-4726FD38F1CF}"/>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0F82-48D0-B951-4726FD38F1CF}"/>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0F82-48D0-B951-4726FD38F1CF}"/>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0F82-48D0-B951-4726FD38F1CF}"/>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0F82-48D0-B951-4726FD38F1CF}"/>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0F82-48D0-B951-4726FD38F1CF}"/>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0F82-48D0-B951-4726FD38F1CF}"/>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0F82-48D0-B951-4726FD38F1CF}"/>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0F82-48D0-B951-4726FD38F1CF}"/>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0F82-48D0-B951-4726FD38F1CF}"/>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0F82-48D0-B951-4726FD38F1CF}"/>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0F82-48D0-B951-4726FD38F1CF}"/>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0F82-48D0-B951-4726FD38F1CF}"/>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0F82-48D0-B951-4726FD38F1CF}"/>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0F82-48D0-B951-4726FD38F1CF}"/>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0F82-48D0-B951-4726FD38F1CF}"/>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0F82-48D0-B951-4726FD38F1CF}"/>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0F82-48D0-B951-4726FD38F1CF}"/>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0F82-48D0-B951-4726FD38F1CF}"/>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0F82-48D0-B951-4726FD38F1CF}"/>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0F82-48D0-B951-4726FD38F1CF}"/>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0F82-48D0-B951-4726FD38F1CF}"/>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0F82-48D0-B951-4726FD38F1CF}"/>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0F82-48D0-B951-4726FD38F1CF}"/>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0F82-48D0-B951-4726FD38F1CF}"/>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0F82-48D0-B951-4726FD38F1CF}"/>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0F82-48D0-B951-4726FD38F1CF}"/>
              </c:ext>
            </c:extLst>
          </c:dPt>
          <c:dPt>
            <c:idx val="50"/>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65-0F82-48D0-B951-4726FD38F1CF}"/>
              </c:ext>
            </c:extLst>
          </c:dPt>
          <c:dPt>
            <c:idx val="51"/>
            <c:bubble3D val="0"/>
            <c:spPr>
              <a:solidFill>
                <a:schemeClr val="accent4">
                  <a:lumMod val="50000"/>
                  <a:lumOff val="50000"/>
                </a:schemeClr>
              </a:solidFill>
              <a:ln w="19050">
                <a:solidFill>
                  <a:schemeClr val="lt1"/>
                </a:solidFill>
              </a:ln>
              <a:effectLst/>
            </c:spPr>
            <c:extLst>
              <c:ext xmlns:c16="http://schemas.microsoft.com/office/drawing/2014/chart" uri="{C3380CC4-5D6E-409C-BE32-E72D297353CC}">
                <c16:uniqueId val="{00000067-0F82-48D0-B951-4726FD38F1CF}"/>
              </c:ext>
            </c:extLst>
          </c:dPt>
          <c:dPt>
            <c:idx val="52"/>
            <c:bubble3D val="0"/>
            <c:spPr>
              <a:solidFill>
                <a:schemeClr val="accent5">
                  <a:lumMod val="50000"/>
                  <a:lumOff val="50000"/>
                </a:schemeClr>
              </a:solidFill>
              <a:ln w="19050">
                <a:solidFill>
                  <a:schemeClr val="lt1"/>
                </a:solidFill>
              </a:ln>
              <a:effectLst/>
            </c:spPr>
            <c:extLst>
              <c:ext xmlns:c16="http://schemas.microsoft.com/office/drawing/2014/chart" uri="{C3380CC4-5D6E-409C-BE32-E72D297353CC}">
                <c16:uniqueId val="{00000069-0F82-48D0-B951-4726FD38F1CF}"/>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0F82-48D0-B951-4726FD38F1CF}"/>
              </c:ext>
            </c:extLst>
          </c:dPt>
          <c:dPt>
            <c:idx val="54"/>
            <c:bubble3D val="0"/>
            <c:spPr>
              <a:solidFill>
                <a:schemeClr val="accent1"/>
              </a:solidFill>
              <a:ln w="19050">
                <a:solidFill>
                  <a:schemeClr val="lt1"/>
                </a:solidFill>
              </a:ln>
              <a:effectLst/>
            </c:spPr>
            <c:extLst>
              <c:ext xmlns:c16="http://schemas.microsoft.com/office/drawing/2014/chart" uri="{C3380CC4-5D6E-409C-BE32-E72D297353CC}">
                <c16:uniqueId val="{0000006D-0F82-48D0-B951-4726FD38F1CF}"/>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0F82-48D0-B951-4726FD38F1CF}"/>
              </c:ext>
            </c:extLst>
          </c:dPt>
          <c:dPt>
            <c:idx val="56"/>
            <c:bubble3D val="0"/>
            <c:spPr>
              <a:solidFill>
                <a:schemeClr val="accent3"/>
              </a:solidFill>
              <a:ln w="19050">
                <a:solidFill>
                  <a:schemeClr val="lt1"/>
                </a:solidFill>
              </a:ln>
              <a:effectLst/>
            </c:spPr>
            <c:extLst>
              <c:ext xmlns:c16="http://schemas.microsoft.com/office/drawing/2014/chart" uri="{C3380CC4-5D6E-409C-BE32-E72D297353CC}">
                <c16:uniqueId val="{00000071-0F82-48D0-B951-4726FD38F1CF}"/>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0F82-48D0-B951-4726FD38F1CF}"/>
              </c:ext>
            </c:extLst>
          </c:dPt>
          <c:dPt>
            <c:idx val="58"/>
            <c:bubble3D val="0"/>
            <c:spPr>
              <a:solidFill>
                <a:schemeClr val="accent5"/>
              </a:solidFill>
              <a:ln w="19050">
                <a:solidFill>
                  <a:schemeClr val="lt1"/>
                </a:solidFill>
              </a:ln>
              <a:effectLst/>
            </c:spPr>
            <c:extLst>
              <c:ext xmlns:c16="http://schemas.microsoft.com/office/drawing/2014/chart" uri="{C3380CC4-5D6E-409C-BE32-E72D297353CC}">
                <c16:uniqueId val="{00000075-0F82-48D0-B951-4726FD38F1CF}"/>
              </c:ext>
            </c:extLst>
          </c:dPt>
          <c:dPt>
            <c:idx val="59"/>
            <c:bubble3D val="0"/>
            <c:spPr>
              <a:solidFill>
                <a:schemeClr val="accent6"/>
              </a:solidFill>
              <a:ln w="19050">
                <a:solidFill>
                  <a:schemeClr val="lt1"/>
                </a:solidFill>
              </a:ln>
              <a:effectLst/>
            </c:spPr>
            <c:extLst>
              <c:ext xmlns:c16="http://schemas.microsoft.com/office/drawing/2014/chart" uri="{C3380CC4-5D6E-409C-BE32-E72D297353CC}">
                <c16:uniqueId val="{00000077-0F82-48D0-B951-4726FD38F1CF}"/>
              </c:ext>
            </c:extLst>
          </c:dPt>
          <c:dPt>
            <c:idx val="6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79-0F82-48D0-B951-4726FD38F1CF}"/>
              </c:ext>
            </c:extLst>
          </c:dPt>
          <c:dPt>
            <c:idx val="61"/>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7B-0F82-48D0-B951-4726FD38F1CF}"/>
              </c:ext>
            </c:extLst>
          </c:dPt>
          <c:dPt>
            <c:idx val="62"/>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7D-0F82-48D0-B951-4726FD38F1CF}"/>
              </c:ext>
            </c:extLst>
          </c:dPt>
          <c:dPt>
            <c:idx val="63"/>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7F-0F82-48D0-B951-4726FD38F1CF}"/>
              </c:ext>
            </c:extLst>
          </c:dPt>
          <c:dPt>
            <c:idx val="6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81-0F82-48D0-B951-4726FD38F1CF}"/>
              </c:ext>
            </c:extLst>
          </c:dPt>
          <c:dPt>
            <c:idx val="6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83-0F82-48D0-B951-4726FD38F1CF}"/>
              </c:ext>
            </c:extLst>
          </c:dPt>
          <c:dPt>
            <c:idx val="6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85-0F82-48D0-B951-4726FD38F1CF}"/>
              </c:ext>
            </c:extLst>
          </c:dPt>
          <c:dPt>
            <c:idx val="67"/>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87-0F82-48D0-B951-4726FD38F1CF}"/>
              </c:ext>
            </c:extLst>
          </c:dPt>
          <c:dPt>
            <c:idx val="68"/>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89-0F82-48D0-B951-4726FD38F1CF}"/>
              </c:ext>
            </c:extLst>
          </c:dPt>
          <c:dPt>
            <c:idx val="69"/>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8B-0F82-48D0-B951-4726FD38F1CF}"/>
              </c:ext>
            </c:extLst>
          </c:dPt>
          <c:dPt>
            <c:idx val="70"/>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8D-0F82-48D0-B951-4726FD38F1CF}"/>
              </c:ext>
            </c:extLst>
          </c:dPt>
          <c:dPt>
            <c:idx val="71"/>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8F-0F82-48D0-B951-4726FD38F1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Sheet1!$A$2:$A$73</c:f>
              <c:strCache>
                <c:ptCount val="72"/>
                <c:pt idx="0">
                  <c:v>სომხეთი 35</c:v>
                </c:pt>
                <c:pt idx="1">
                  <c:v>შვეიცარია 12</c:v>
                </c:pt>
                <c:pt idx="2">
                  <c:v>უკრაინა 264</c:v>
                </c:pt>
                <c:pt idx="3">
                  <c:v>აშშ 28</c:v>
                </c:pt>
                <c:pt idx="4">
                  <c:v>ირანი (ისლამური რესპუბლიკა) 12</c:v>
                </c:pt>
                <c:pt idx="5">
                  <c:v>ისრაელი 8</c:v>
                </c:pt>
                <c:pt idx="6">
                  <c:v>დიდი ბრიტანეთი 45</c:v>
                </c:pt>
                <c:pt idx="7">
                  <c:v>ესპანეთი 26</c:v>
                </c:pt>
                <c:pt idx="8">
                  <c:v>ტანზანიის გაერთიანებული რესპ. 2</c:v>
                </c:pt>
                <c:pt idx="9">
                  <c:v>აზერბაიჯანი 106</c:v>
                </c:pt>
                <c:pt idx="10">
                  <c:v>არაბთა გაერთიანებული საამიროები 10</c:v>
                </c:pt>
                <c:pt idx="11">
                  <c:v>ირლანდია 4</c:v>
                </c:pt>
                <c:pt idx="12">
                  <c:v>რუსეთის ფედერაცია 138</c:v>
                </c:pt>
                <c:pt idx="13">
                  <c:v>ლიტვა 32</c:v>
                </c:pt>
                <c:pt idx="14">
                  <c:v>თურქეთი 177</c:v>
                </c:pt>
                <c:pt idx="15">
                  <c:v>დანია 8</c:v>
                </c:pt>
                <c:pt idx="16">
                  <c:v>უნგრეთი 3</c:v>
                </c:pt>
                <c:pt idx="17">
                  <c:v>კორეის რესპუბლიკა 2</c:v>
                </c:pt>
                <c:pt idx="18">
                  <c:v>ბელარუსი 18</c:v>
                </c:pt>
                <c:pt idx="19">
                  <c:v>ინდოეთი 22</c:v>
                </c:pt>
                <c:pt idx="20">
                  <c:v>ნიდერლანდები 14</c:v>
                </c:pt>
                <c:pt idx="21">
                  <c:v>პოლონეთი 22</c:v>
                </c:pt>
                <c:pt idx="22">
                  <c:v>ლატვია 17</c:v>
                </c:pt>
                <c:pt idx="23">
                  <c:v>ავსტრია 16</c:v>
                </c:pt>
                <c:pt idx="24">
                  <c:v>ჩეხეთის რესპუბლიკა 19</c:v>
                </c:pt>
                <c:pt idx="25">
                  <c:v>გერმანია 76</c:v>
                </c:pt>
                <c:pt idx="26">
                  <c:v>საბერძნეთი 10</c:v>
                </c:pt>
                <c:pt idx="27">
                  <c:v>იტალია 58</c:v>
                </c:pt>
                <c:pt idx="28">
                  <c:v>ჩინეთი 74</c:v>
                </c:pt>
                <c:pt idx="29">
                  <c:v>ავსტრალია 16</c:v>
                </c:pt>
                <c:pt idx="30">
                  <c:v>შვედეთი 4</c:v>
                </c:pt>
                <c:pt idx="31">
                  <c:v>საფრანგეთი 18</c:v>
                </c:pt>
                <c:pt idx="32">
                  <c:v>ბელგია 7</c:v>
                </c:pt>
                <c:pt idx="33">
                  <c:v>ისლანდია 2</c:v>
                </c:pt>
                <c:pt idx="34">
                  <c:v>ყირგიზეთი 5</c:v>
                </c:pt>
                <c:pt idx="35">
                  <c:v>ფინეთი 4</c:v>
                </c:pt>
                <c:pt idx="36">
                  <c:v>პაკისტანი 2</c:v>
                </c:pt>
                <c:pt idx="37">
                  <c:v>რუმინეთი 7</c:v>
                </c:pt>
                <c:pt idx="38">
                  <c:v>ყაზახეთი 21</c:v>
                </c:pt>
                <c:pt idx="39">
                  <c:v>მოლდოვა 1</c:v>
                </c:pt>
                <c:pt idx="40">
                  <c:v>ნორვეგია 3</c:v>
                </c:pt>
                <c:pt idx="41">
                  <c:v>ეგვიპტე 1</c:v>
                </c:pt>
                <c:pt idx="42">
                  <c:v>დაუდგენელი 1</c:v>
                </c:pt>
                <c:pt idx="43">
                  <c:v>ესტონეთი 8</c:v>
                </c:pt>
                <c:pt idx="44">
                  <c:v>ხორვატია 3</c:v>
                </c:pt>
                <c:pt idx="45">
                  <c:v>ჰონკონგი 7</c:v>
                </c:pt>
                <c:pt idx="46">
                  <c:v>სერბეთი 3</c:v>
                </c:pt>
                <c:pt idx="47">
                  <c:v>კანადა 7</c:v>
                </c:pt>
                <c:pt idx="48">
                  <c:v>კვიპროსი 5</c:v>
                </c:pt>
                <c:pt idx="49">
                  <c:v>სვაზილენდი 8</c:v>
                </c:pt>
                <c:pt idx="50">
                  <c:v>ავღანეთი 2</c:v>
                </c:pt>
                <c:pt idx="51">
                  <c:v>ფილიპინები 1</c:v>
                </c:pt>
                <c:pt idx="52">
                  <c:v>არგენტინა 1</c:v>
                </c:pt>
                <c:pt idx="53">
                  <c:v>პორტუგალია 4</c:v>
                </c:pt>
                <c:pt idx="54">
                  <c:v>იაპონია 2</c:v>
                </c:pt>
                <c:pt idx="55">
                  <c:v>ვირჯინიის კუნძულები (ბრიტ.) 3</c:v>
                </c:pt>
                <c:pt idx="56">
                  <c:v>სლოვენია 3</c:v>
                </c:pt>
                <c:pt idx="57">
                  <c:v>ბულგარეთი 4</c:v>
                </c:pt>
                <c:pt idx="58">
                  <c:v>სინგაპური 2</c:v>
                </c:pt>
                <c:pt idx="59">
                  <c:v>სლოვაკეთი 5</c:v>
                </c:pt>
                <c:pt idx="60">
                  <c:v>მოზამბიკი 1</c:v>
                </c:pt>
                <c:pt idx="61">
                  <c:v>სამხრეთ აფრიკა 2</c:v>
                </c:pt>
                <c:pt idx="62">
                  <c:v>მონაკო 1</c:v>
                </c:pt>
                <c:pt idx="63">
                  <c:v>მაკედონია 1</c:v>
                </c:pt>
                <c:pt idx="64">
                  <c:v>ბაჰრეინი 1</c:v>
                </c:pt>
                <c:pt idx="65">
                  <c:v>სეიშელის კუნძულები 1</c:v>
                </c:pt>
                <c:pt idx="66">
                  <c:v>უზბეკეთი 2</c:v>
                </c:pt>
                <c:pt idx="67">
                  <c:v>კორეის სახალხო დემოკრატიული რესპუბლიკა 2</c:v>
                </c:pt>
                <c:pt idx="68">
                  <c:v>პანამა 1</c:v>
                </c:pt>
                <c:pt idx="69">
                  <c:v>ტაივანი, ჩინეთის პროვინცია 1</c:v>
                </c:pt>
                <c:pt idx="70">
                  <c:v>ამერიკის სამოა 1</c:v>
                </c:pt>
                <c:pt idx="71">
                  <c:v>ერაყი 1</c:v>
                </c:pt>
              </c:strCache>
            </c:strRef>
          </c:cat>
          <c:val>
            <c:numRef>
              <c:f>Sheet1!$B$2:$B$73</c:f>
              <c:numCache>
                <c:formatCode>General</c:formatCode>
                <c:ptCount val="72"/>
                <c:pt idx="0">
                  <c:v>35</c:v>
                </c:pt>
                <c:pt idx="1">
                  <c:v>12</c:v>
                </c:pt>
                <c:pt idx="2">
                  <c:v>264</c:v>
                </c:pt>
                <c:pt idx="3">
                  <c:v>28</c:v>
                </c:pt>
                <c:pt idx="4">
                  <c:v>12</c:v>
                </c:pt>
                <c:pt idx="5">
                  <c:v>8</c:v>
                </c:pt>
                <c:pt idx="6">
                  <c:v>45</c:v>
                </c:pt>
                <c:pt idx="7">
                  <c:v>26</c:v>
                </c:pt>
                <c:pt idx="8">
                  <c:v>2</c:v>
                </c:pt>
                <c:pt idx="9">
                  <c:v>106</c:v>
                </c:pt>
                <c:pt idx="10">
                  <c:v>10</c:v>
                </c:pt>
                <c:pt idx="11">
                  <c:v>4</c:v>
                </c:pt>
                <c:pt idx="12">
                  <c:v>138</c:v>
                </c:pt>
                <c:pt idx="13">
                  <c:v>32</c:v>
                </c:pt>
                <c:pt idx="14">
                  <c:v>177</c:v>
                </c:pt>
                <c:pt idx="15">
                  <c:v>8</c:v>
                </c:pt>
                <c:pt idx="16">
                  <c:v>3</c:v>
                </c:pt>
                <c:pt idx="17">
                  <c:v>2</c:v>
                </c:pt>
                <c:pt idx="18">
                  <c:v>18</c:v>
                </c:pt>
                <c:pt idx="19">
                  <c:v>22</c:v>
                </c:pt>
                <c:pt idx="20">
                  <c:v>14</c:v>
                </c:pt>
                <c:pt idx="21">
                  <c:v>22</c:v>
                </c:pt>
                <c:pt idx="22">
                  <c:v>17</c:v>
                </c:pt>
                <c:pt idx="23">
                  <c:v>16</c:v>
                </c:pt>
                <c:pt idx="24">
                  <c:v>19</c:v>
                </c:pt>
                <c:pt idx="25">
                  <c:v>76</c:v>
                </c:pt>
                <c:pt idx="26">
                  <c:v>10</c:v>
                </c:pt>
                <c:pt idx="27">
                  <c:v>58</c:v>
                </c:pt>
                <c:pt idx="28">
                  <c:v>74</c:v>
                </c:pt>
                <c:pt idx="29">
                  <c:v>16</c:v>
                </c:pt>
                <c:pt idx="30">
                  <c:v>4</c:v>
                </c:pt>
                <c:pt idx="31">
                  <c:v>18</c:v>
                </c:pt>
                <c:pt idx="32">
                  <c:v>7</c:v>
                </c:pt>
                <c:pt idx="33">
                  <c:v>2</c:v>
                </c:pt>
                <c:pt idx="34">
                  <c:v>5</c:v>
                </c:pt>
                <c:pt idx="35">
                  <c:v>4</c:v>
                </c:pt>
                <c:pt idx="36">
                  <c:v>2</c:v>
                </c:pt>
                <c:pt idx="37">
                  <c:v>7</c:v>
                </c:pt>
                <c:pt idx="38">
                  <c:v>21</c:v>
                </c:pt>
                <c:pt idx="39">
                  <c:v>1</c:v>
                </c:pt>
                <c:pt idx="40">
                  <c:v>3</c:v>
                </c:pt>
                <c:pt idx="41">
                  <c:v>1</c:v>
                </c:pt>
                <c:pt idx="42">
                  <c:v>1</c:v>
                </c:pt>
                <c:pt idx="43">
                  <c:v>8</c:v>
                </c:pt>
                <c:pt idx="44">
                  <c:v>3</c:v>
                </c:pt>
                <c:pt idx="45">
                  <c:v>7</c:v>
                </c:pt>
                <c:pt idx="46">
                  <c:v>3</c:v>
                </c:pt>
                <c:pt idx="47">
                  <c:v>7</c:v>
                </c:pt>
                <c:pt idx="48">
                  <c:v>5</c:v>
                </c:pt>
                <c:pt idx="49">
                  <c:v>8</c:v>
                </c:pt>
                <c:pt idx="50">
                  <c:v>2</c:v>
                </c:pt>
                <c:pt idx="51">
                  <c:v>1</c:v>
                </c:pt>
                <c:pt idx="52">
                  <c:v>1</c:v>
                </c:pt>
                <c:pt idx="53">
                  <c:v>4</c:v>
                </c:pt>
                <c:pt idx="54">
                  <c:v>2</c:v>
                </c:pt>
                <c:pt idx="55">
                  <c:v>3</c:v>
                </c:pt>
                <c:pt idx="56">
                  <c:v>3</c:v>
                </c:pt>
                <c:pt idx="57">
                  <c:v>4</c:v>
                </c:pt>
                <c:pt idx="58">
                  <c:v>2</c:v>
                </c:pt>
                <c:pt idx="59">
                  <c:v>5</c:v>
                </c:pt>
                <c:pt idx="60">
                  <c:v>1</c:v>
                </c:pt>
                <c:pt idx="61">
                  <c:v>2</c:v>
                </c:pt>
                <c:pt idx="62">
                  <c:v>1</c:v>
                </c:pt>
                <c:pt idx="63">
                  <c:v>1</c:v>
                </c:pt>
                <c:pt idx="64">
                  <c:v>1</c:v>
                </c:pt>
                <c:pt idx="65">
                  <c:v>1</c:v>
                </c:pt>
                <c:pt idx="66">
                  <c:v>2</c:v>
                </c:pt>
                <c:pt idx="67">
                  <c:v>2</c:v>
                </c:pt>
                <c:pt idx="68">
                  <c:v>1</c:v>
                </c:pt>
                <c:pt idx="69">
                  <c:v>1</c:v>
                </c:pt>
                <c:pt idx="70">
                  <c:v>1</c:v>
                </c:pt>
                <c:pt idx="71">
                  <c:v>1</c:v>
                </c:pt>
              </c:numCache>
            </c:numRef>
          </c:val>
          <c:extLst>
            <c:ext xmlns:c16="http://schemas.microsoft.com/office/drawing/2014/chart" uri="{C3380CC4-5D6E-409C-BE32-E72D297353CC}">
              <c16:uniqueId val="{00000090-0F82-48D0-B951-4726FD38F1C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4915784789800538"/>
          <c:w val="1"/>
          <c:h val="0.508421521019946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76FFBC8-BB3E-444A-B5F4-5332F824FD23}" type="datetimeFigureOut">
              <a:rPr lang="ka-GE" smtClean="0"/>
              <a:t>11.04.2024</a:t>
            </a:fld>
            <a:endParaRPr lang="ka-GE"/>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ka-GE"/>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3DF2B3C-0F9E-4FC5-8E36-35DB6EA1CE3B}" type="slidenum">
              <a:rPr lang="ka-GE" smtClean="0"/>
              <a:t>‹#›</a:t>
            </a:fld>
            <a:endParaRPr lang="ka-GE"/>
          </a:p>
        </p:txBody>
      </p:sp>
    </p:spTree>
    <p:extLst>
      <p:ext uri="{BB962C8B-B14F-4D97-AF65-F5344CB8AC3E}">
        <p14:creationId xmlns:p14="http://schemas.microsoft.com/office/powerpoint/2010/main" val="326278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4893ED-CCDB-489C-8D01-39AF7C05F0B0}" type="datetimeFigureOut">
              <a:rPr lang="en-US" smtClean="0"/>
              <a:pPr/>
              <a:t>4/11/2024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083848D-C294-400D-897A-0457EA3C9CC6}" type="slidenum">
              <a:rPr lang="en-US" smtClean="0"/>
              <a:pPr/>
              <a:t>‹#›</a:t>
            </a:fld>
            <a:endParaRPr lang="en-US"/>
          </a:p>
        </p:txBody>
      </p:sp>
    </p:spTree>
    <p:extLst>
      <p:ext uri="{BB962C8B-B14F-4D97-AF65-F5344CB8AC3E}">
        <p14:creationId xmlns:p14="http://schemas.microsoft.com/office/powerpoint/2010/main" val="290482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34A405-63E9-4B53-A0A9-8BAE49CE7D46}" type="slidenum">
              <a:rPr lang="es-CL" smtClean="0"/>
              <a:pPr>
                <a:defRPr/>
              </a:pPr>
              <a:t>2</a:t>
            </a:fld>
            <a:endParaRPr lang="es-CL"/>
          </a:p>
        </p:txBody>
      </p:sp>
    </p:spTree>
    <p:extLst>
      <p:ext uri="{BB962C8B-B14F-4D97-AF65-F5344CB8AC3E}">
        <p14:creationId xmlns:p14="http://schemas.microsoft.com/office/powerpoint/2010/main" val="181199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EA9B0-544A-48A2-9A9B-200B0D55CE38}" type="slidenum">
              <a:rPr lang="en-US" smtClean="0"/>
              <a:t>14</a:t>
            </a:fld>
            <a:endParaRPr lang="en-US"/>
          </a:p>
        </p:txBody>
      </p:sp>
    </p:spTree>
    <p:extLst>
      <p:ext uri="{BB962C8B-B14F-4D97-AF65-F5344CB8AC3E}">
        <p14:creationId xmlns:p14="http://schemas.microsoft.com/office/powerpoint/2010/main" val="9442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34A405-63E9-4B53-A0A9-8BAE49CE7D46}" type="slidenum">
              <a:rPr lang="es-CL" smtClean="0"/>
              <a:pPr>
                <a:defRPr/>
              </a:pPr>
              <a:t>16</a:t>
            </a:fld>
            <a:endParaRPr lang="es-CL"/>
          </a:p>
        </p:txBody>
      </p:sp>
    </p:spTree>
    <p:extLst>
      <p:ext uri="{BB962C8B-B14F-4D97-AF65-F5344CB8AC3E}">
        <p14:creationId xmlns:p14="http://schemas.microsoft.com/office/powerpoint/2010/main" val="337603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17</a:t>
            </a:fld>
            <a:endParaRPr lang="en-US"/>
          </a:p>
        </p:txBody>
      </p:sp>
    </p:spTree>
    <p:extLst>
      <p:ext uri="{BB962C8B-B14F-4D97-AF65-F5344CB8AC3E}">
        <p14:creationId xmlns:p14="http://schemas.microsoft.com/office/powerpoint/2010/main" val="72049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34A405-63E9-4B53-A0A9-8BAE49CE7D46}" type="slidenum">
              <a:rPr lang="es-CL" smtClean="0"/>
              <a:pPr>
                <a:defRPr/>
              </a:pPr>
              <a:t>22</a:t>
            </a:fld>
            <a:endParaRPr lang="es-CL"/>
          </a:p>
        </p:txBody>
      </p:sp>
    </p:spTree>
    <p:extLst>
      <p:ext uri="{BB962C8B-B14F-4D97-AF65-F5344CB8AC3E}">
        <p14:creationId xmlns:p14="http://schemas.microsoft.com/office/powerpoint/2010/main" val="100216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24</a:t>
            </a:fld>
            <a:endParaRPr lang="en-US"/>
          </a:p>
        </p:txBody>
      </p:sp>
    </p:spTree>
    <p:extLst>
      <p:ext uri="{BB962C8B-B14F-4D97-AF65-F5344CB8AC3E}">
        <p14:creationId xmlns:p14="http://schemas.microsoft.com/office/powerpoint/2010/main" val="258138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27</a:t>
            </a:fld>
            <a:endParaRPr lang="en-US"/>
          </a:p>
        </p:txBody>
      </p:sp>
    </p:spTree>
    <p:extLst>
      <p:ext uri="{BB962C8B-B14F-4D97-AF65-F5344CB8AC3E}">
        <p14:creationId xmlns:p14="http://schemas.microsoft.com/office/powerpoint/2010/main" val="333397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28</a:t>
            </a:fld>
            <a:endParaRPr lang="en-US"/>
          </a:p>
        </p:txBody>
      </p:sp>
    </p:spTree>
    <p:extLst>
      <p:ext uri="{BB962C8B-B14F-4D97-AF65-F5344CB8AC3E}">
        <p14:creationId xmlns:p14="http://schemas.microsoft.com/office/powerpoint/2010/main" val="68960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29</a:t>
            </a:fld>
            <a:endParaRPr lang="en-US"/>
          </a:p>
        </p:txBody>
      </p:sp>
    </p:spTree>
    <p:extLst>
      <p:ext uri="{BB962C8B-B14F-4D97-AF65-F5344CB8AC3E}">
        <p14:creationId xmlns:p14="http://schemas.microsoft.com/office/powerpoint/2010/main" val="282666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30</a:t>
            </a:fld>
            <a:endParaRPr lang="en-US"/>
          </a:p>
        </p:txBody>
      </p:sp>
    </p:spTree>
    <p:extLst>
      <p:ext uri="{BB962C8B-B14F-4D97-AF65-F5344CB8AC3E}">
        <p14:creationId xmlns:p14="http://schemas.microsoft.com/office/powerpoint/2010/main" val="315474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31</a:t>
            </a:fld>
            <a:endParaRPr lang="en-US"/>
          </a:p>
        </p:txBody>
      </p:sp>
    </p:spTree>
    <p:extLst>
      <p:ext uri="{BB962C8B-B14F-4D97-AF65-F5344CB8AC3E}">
        <p14:creationId xmlns:p14="http://schemas.microsoft.com/office/powerpoint/2010/main" val="96136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3</a:t>
            </a:fld>
            <a:endParaRPr lang="en-US"/>
          </a:p>
        </p:txBody>
      </p:sp>
    </p:spTree>
    <p:extLst>
      <p:ext uri="{BB962C8B-B14F-4D97-AF65-F5344CB8AC3E}">
        <p14:creationId xmlns:p14="http://schemas.microsoft.com/office/powerpoint/2010/main" val="1184204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32</a:t>
            </a:fld>
            <a:endParaRPr lang="en-US"/>
          </a:p>
        </p:txBody>
      </p:sp>
    </p:spTree>
    <p:extLst>
      <p:ext uri="{BB962C8B-B14F-4D97-AF65-F5344CB8AC3E}">
        <p14:creationId xmlns:p14="http://schemas.microsoft.com/office/powerpoint/2010/main" val="3766553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33</a:t>
            </a:fld>
            <a:endParaRPr lang="en-US"/>
          </a:p>
        </p:txBody>
      </p:sp>
    </p:spTree>
    <p:extLst>
      <p:ext uri="{BB962C8B-B14F-4D97-AF65-F5344CB8AC3E}">
        <p14:creationId xmlns:p14="http://schemas.microsoft.com/office/powerpoint/2010/main" val="86412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1E92A-D701-4F26-BD75-BB70F2C910BF}" type="slidenum">
              <a:rPr lang="en-US" smtClean="0"/>
              <a:t>4</a:t>
            </a:fld>
            <a:endParaRPr lang="en-US"/>
          </a:p>
        </p:txBody>
      </p:sp>
    </p:spTree>
    <p:extLst>
      <p:ext uri="{BB962C8B-B14F-4D97-AF65-F5344CB8AC3E}">
        <p14:creationId xmlns:p14="http://schemas.microsoft.com/office/powerpoint/2010/main" val="396888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2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63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27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21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63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34A405-63E9-4B53-A0A9-8BAE49CE7D46}" type="slidenum">
              <a:rPr lang="es-CL" smtClean="0"/>
              <a:pPr>
                <a:defRPr/>
              </a:pPr>
              <a:t>11</a:t>
            </a:fld>
            <a:endParaRPr lang="es-CL"/>
          </a:p>
        </p:txBody>
      </p:sp>
    </p:spTree>
    <p:extLst>
      <p:ext uri="{BB962C8B-B14F-4D97-AF65-F5344CB8AC3E}">
        <p14:creationId xmlns:p14="http://schemas.microsoft.com/office/powerpoint/2010/main" val="398729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7DDFE-7EFB-479E-B7E1-E09111744CD8}"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174517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DDFE-7EFB-479E-B7E1-E09111744CD8}"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350232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DDFE-7EFB-479E-B7E1-E09111744CD8}"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73218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DDFE-7EFB-479E-B7E1-E09111744CD8}"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181764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7DDFE-7EFB-479E-B7E1-E09111744CD8}"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44049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7DDFE-7EFB-479E-B7E1-E09111744CD8}"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391827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7DDFE-7EFB-479E-B7E1-E09111744CD8}" type="datetimeFigureOut">
              <a:rPr lang="en-US" smtClean="0"/>
              <a:pPr/>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376588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7DDFE-7EFB-479E-B7E1-E09111744CD8}" type="datetimeFigureOut">
              <a:rPr lang="en-US" smtClean="0"/>
              <a:pPr/>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58187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7DDFE-7EFB-479E-B7E1-E09111744CD8}"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27379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DDFE-7EFB-479E-B7E1-E09111744CD8}"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21480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DDFE-7EFB-479E-B7E1-E09111744CD8}"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A7128-6D66-4EA6-91C8-4BDC6252A89B}" type="slidenum">
              <a:rPr lang="en-US" smtClean="0"/>
              <a:pPr/>
              <a:t>‹#›</a:t>
            </a:fld>
            <a:endParaRPr lang="en-US"/>
          </a:p>
        </p:txBody>
      </p:sp>
    </p:spTree>
    <p:extLst>
      <p:ext uri="{BB962C8B-B14F-4D97-AF65-F5344CB8AC3E}">
        <p14:creationId xmlns:p14="http://schemas.microsoft.com/office/powerpoint/2010/main" val="51140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7DDFE-7EFB-479E-B7E1-E09111744CD8}" type="datetimeFigureOut">
              <a:rPr lang="en-US" smtClean="0"/>
              <a:pPr/>
              <a:t>4/11/2024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A7128-6D66-4EA6-91C8-4BDC6252A89B}" type="slidenum">
              <a:rPr lang="en-US" smtClean="0"/>
              <a:pPr/>
              <a:t>‹#›</a:t>
            </a:fld>
            <a:endParaRPr lang="en-US"/>
          </a:p>
        </p:txBody>
      </p:sp>
    </p:spTree>
    <p:extLst>
      <p:ext uri="{BB962C8B-B14F-4D97-AF65-F5344CB8AC3E}">
        <p14:creationId xmlns:p14="http://schemas.microsoft.com/office/powerpoint/2010/main" val="383931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0858" y="5963521"/>
            <a:ext cx="1995654" cy="461665"/>
          </a:xfrm>
          <a:prstGeom prst="rect">
            <a:avLst/>
          </a:prstGeom>
          <a:noFill/>
        </p:spPr>
        <p:txBody>
          <a:bodyPr wrap="square" rtlCol="0">
            <a:spAutoFit/>
          </a:bodyPr>
          <a:lstStyle/>
          <a:p>
            <a:r>
              <a:rPr lang="ka-GE" sz="2400" b="1" dirty="0" smtClean="0"/>
              <a:t>ანი ჭანია</a:t>
            </a:r>
            <a:endParaRPr lang="en-US" b="1" dirty="0"/>
          </a:p>
        </p:txBody>
      </p:sp>
    </p:spTree>
    <p:extLst>
      <p:ext uri="{BB962C8B-B14F-4D97-AF65-F5344CB8AC3E}">
        <p14:creationId xmlns:p14="http://schemas.microsoft.com/office/powerpoint/2010/main" val="250570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4"/>
          <p:cNvSpPr>
            <a:spLocks/>
          </p:cNvSpPr>
          <p:nvPr/>
        </p:nvSpPr>
        <p:spPr>
          <a:xfrm rot="10800000">
            <a:off x="8009127" y="771478"/>
            <a:ext cx="1058745" cy="984957"/>
          </a:xfrm>
          <a:prstGeom prst="blockArc">
            <a:avLst>
              <a:gd name="adj1" fmla="val 16074251"/>
              <a:gd name="adj2" fmla="val 10993549"/>
              <a:gd name="adj3" fmla="val 12532"/>
            </a:avLst>
          </a:pr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Flowchart: Connector 5"/>
          <p:cNvSpPr>
            <a:spLocks/>
          </p:cNvSpPr>
          <p:nvPr/>
        </p:nvSpPr>
        <p:spPr>
          <a:xfrm>
            <a:off x="8267254" y="1051686"/>
            <a:ext cx="525863" cy="454912"/>
          </a:xfrm>
          <a:prstGeom prst="flowChartConnector">
            <a:avLst/>
          </a:prstGeom>
          <a:solidFill>
            <a:schemeClr val="bg1">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Flowchart: Connector 6"/>
          <p:cNvSpPr>
            <a:spLocks/>
          </p:cNvSpPr>
          <p:nvPr/>
        </p:nvSpPr>
        <p:spPr>
          <a:xfrm>
            <a:off x="3795172" y="5945783"/>
            <a:ext cx="525863" cy="454912"/>
          </a:xfrm>
          <a:prstGeom prst="flowChartConnector">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a:solidFill>
                  <a:schemeClr val="tx1"/>
                </a:solidFill>
              </a:rPr>
              <a:t>1</a:t>
            </a:r>
            <a:endParaRPr lang="en-US" dirty="0">
              <a:solidFill>
                <a:schemeClr val="tx1"/>
              </a:solidFill>
            </a:endParaRPr>
          </a:p>
        </p:txBody>
      </p:sp>
      <p:sp>
        <p:nvSpPr>
          <p:cNvPr id="8" name="Block Arc 7"/>
          <p:cNvSpPr>
            <a:spLocks/>
          </p:cNvSpPr>
          <p:nvPr/>
        </p:nvSpPr>
        <p:spPr>
          <a:xfrm>
            <a:off x="3529683" y="5688712"/>
            <a:ext cx="1058745" cy="984957"/>
          </a:xfrm>
          <a:prstGeom prst="blockArc">
            <a:avLst>
              <a:gd name="adj1" fmla="val 16074251"/>
              <a:gd name="adj2" fmla="val 10993549"/>
              <a:gd name="adj3" fmla="val 12532"/>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9" name="Block Arc 8"/>
          <p:cNvSpPr>
            <a:spLocks/>
          </p:cNvSpPr>
          <p:nvPr/>
        </p:nvSpPr>
        <p:spPr>
          <a:xfrm rot="10800000">
            <a:off x="3503793" y="4829670"/>
            <a:ext cx="1058745" cy="984957"/>
          </a:xfrm>
          <a:prstGeom prst="blockArc">
            <a:avLst>
              <a:gd name="adj1" fmla="val 16074251"/>
              <a:gd name="adj2" fmla="val 10993549"/>
              <a:gd name="adj3" fmla="val 12532"/>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solidFill>
                <a:schemeClr val="tx1"/>
              </a:solidFill>
            </a:endParaRPr>
          </a:p>
        </p:txBody>
      </p:sp>
      <p:sp>
        <p:nvSpPr>
          <p:cNvPr id="10" name="Flowchart: Connector 9"/>
          <p:cNvSpPr>
            <a:spLocks/>
          </p:cNvSpPr>
          <p:nvPr/>
        </p:nvSpPr>
        <p:spPr>
          <a:xfrm>
            <a:off x="3767619" y="5078067"/>
            <a:ext cx="525863" cy="454912"/>
          </a:xfrm>
          <a:prstGeom prst="flowChartConnector">
            <a:avLst/>
          </a:prstGeom>
          <a:solidFill>
            <a:srgbClr val="A9D18E"/>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2</a:t>
            </a:r>
            <a:endParaRPr lang="en-US" dirty="0">
              <a:solidFill>
                <a:schemeClr val="tx1"/>
              </a:solidFill>
            </a:endParaRPr>
          </a:p>
        </p:txBody>
      </p:sp>
      <p:sp>
        <p:nvSpPr>
          <p:cNvPr id="11" name="Flowchart: Connector 10"/>
          <p:cNvSpPr>
            <a:spLocks/>
          </p:cNvSpPr>
          <p:nvPr/>
        </p:nvSpPr>
        <p:spPr>
          <a:xfrm>
            <a:off x="4709774" y="5130205"/>
            <a:ext cx="525863" cy="454912"/>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3</a:t>
            </a:r>
            <a:endParaRPr lang="en-US" dirty="0">
              <a:solidFill>
                <a:schemeClr val="tx1"/>
              </a:solidFill>
            </a:endParaRPr>
          </a:p>
        </p:txBody>
      </p:sp>
      <p:sp>
        <p:nvSpPr>
          <p:cNvPr id="12" name="Block Arc 11"/>
          <p:cNvSpPr>
            <a:spLocks/>
          </p:cNvSpPr>
          <p:nvPr/>
        </p:nvSpPr>
        <p:spPr>
          <a:xfrm>
            <a:off x="4435496" y="4873495"/>
            <a:ext cx="1058745" cy="984957"/>
          </a:xfrm>
          <a:prstGeom prst="blockArc">
            <a:avLst>
              <a:gd name="adj1" fmla="val 16074251"/>
              <a:gd name="adj2" fmla="val 10993549"/>
              <a:gd name="adj3" fmla="val 12532"/>
            </a:avLst>
          </a:prstGeom>
          <a:solidFill>
            <a:srgbClr val="3857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3" name="Block Arc 12"/>
          <p:cNvSpPr>
            <a:spLocks/>
          </p:cNvSpPr>
          <p:nvPr/>
        </p:nvSpPr>
        <p:spPr>
          <a:xfrm rot="10800000">
            <a:off x="4409606" y="4014811"/>
            <a:ext cx="1058745" cy="984957"/>
          </a:xfrm>
          <a:prstGeom prst="blockArc">
            <a:avLst>
              <a:gd name="adj1" fmla="val 16074251"/>
              <a:gd name="adj2" fmla="val 10993549"/>
              <a:gd name="adj3" fmla="val 12532"/>
            </a:avLst>
          </a:prstGeom>
          <a:solidFill>
            <a:srgbClr val="3186A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Flowchart: Connector 13"/>
          <p:cNvSpPr>
            <a:spLocks/>
          </p:cNvSpPr>
          <p:nvPr/>
        </p:nvSpPr>
        <p:spPr>
          <a:xfrm>
            <a:off x="4667257" y="4279834"/>
            <a:ext cx="525863" cy="454912"/>
          </a:xfrm>
          <a:prstGeom prst="flowChartConnector">
            <a:avLst/>
          </a:prstGeom>
          <a:solidFill>
            <a:srgbClr val="8BCAE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4</a:t>
            </a:r>
            <a:endParaRPr lang="en-US" dirty="0">
              <a:solidFill>
                <a:schemeClr val="tx1"/>
              </a:solidFill>
            </a:endParaRPr>
          </a:p>
        </p:txBody>
      </p:sp>
      <p:sp>
        <p:nvSpPr>
          <p:cNvPr id="15" name="Flowchart: Connector 14"/>
          <p:cNvSpPr>
            <a:spLocks/>
          </p:cNvSpPr>
          <p:nvPr/>
        </p:nvSpPr>
        <p:spPr>
          <a:xfrm>
            <a:off x="5595972" y="4328744"/>
            <a:ext cx="525863" cy="454912"/>
          </a:xfrm>
          <a:prstGeom prst="flowChartConnector">
            <a:avLst/>
          </a:prstGeom>
          <a:solidFill>
            <a:srgbClr val="38A4CB"/>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5</a:t>
            </a:r>
            <a:endParaRPr lang="en-US" dirty="0">
              <a:solidFill>
                <a:schemeClr val="tx1"/>
              </a:solidFill>
            </a:endParaRPr>
          </a:p>
        </p:txBody>
      </p:sp>
      <p:sp>
        <p:nvSpPr>
          <p:cNvPr id="16" name="Block Arc 15"/>
          <p:cNvSpPr>
            <a:spLocks/>
          </p:cNvSpPr>
          <p:nvPr/>
        </p:nvSpPr>
        <p:spPr>
          <a:xfrm>
            <a:off x="5345832" y="4063722"/>
            <a:ext cx="1058745" cy="984957"/>
          </a:xfrm>
          <a:prstGeom prst="blockArc">
            <a:avLst>
              <a:gd name="adj1" fmla="val 16074251"/>
              <a:gd name="adj2" fmla="val 10993549"/>
              <a:gd name="adj3" fmla="val 12532"/>
            </a:avLst>
          </a:prstGeom>
          <a:solidFill>
            <a:srgbClr val="1F546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7" name="Block Arc 16"/>
          <p:cNvSpPr>
            <a:spLocks/>
          </p:cNvSpPr>
          <p:nvPr/>
        </p:nvSpPr>
        <p:spPr>
          <a:xfrm rot="10800000">
            <a:off x="5311629" y="3204319"/>
            <a:ext cx="1058745" cy="984957"/>
          </a:xfrm>
          <a:prstGeom prst="blockArc">
            <a:avLst>
              <a:gd name="adj1" fmla="val 16074251"/>
              <a:gd name="adj2" fmla="val 10993549"/>
              <a:gd name="adj3" fmla="val 12532"/>
            </a:avLst>
          </a:prstGeom>
          <a:solidFill>
            <a:srgbClr val="F19B6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8" name="Flowchart: Connector 17"/>
          <p:cNvSpPr>
            <a:spLocks/>
          </p:cNvSpPr>
          <p:nvPr/>
        </p:nvSpPr>
        <p:spPr>
          <a:xfrm>
            <a:off x="5506046" y="3469341"/>
            <a:ext cx="525863" cy="454912"/>
          </a:xfrm>
          <a:prstGeom prst="flowChartConnector">
            <a:avLst/>
          </a:prstGeom>
          <a:solidFill>
            <a:srgbClr val="F9D5BD"/>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6</a:t>
            </a:r>
            <a:endParaRPr lang="en-US" dirty="0">
              <a:solidFill>
                <a:schemeClr val="tx1"/>
              </a:solidFill>
            </a:endParaRPr>
          </a:p>
        </p:txBody>
      </p:sp>
      <p:sp>
        <p:nvSpPr>
          <p:cNvPr id="19" name="Flowchart: Connector 18"/>
          <p:cNvSpPr>
            <a:spLocks/>
          </p:cNvSpPr>
          <p:nvPr/>
        </p:nvSpPr>
        <p:spPr>
          <a:xfrm>
            <a:off x="6500507" y="3561836"/>
            <a:ext cx="525863" cy="454912"/>
          </a:xfrm>
          <a:prstGeom prst="flowChartConnector">
            <a:avLst/>
          </a:prstGeom>
          <a:solidFill>
            <a:srgbClr val="F4B183"/>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7</a:t>
            </a:r>
            <a:endParaRPr lang="en-US" dirty="0">
              <a:solidFill>
                <a:schemeClr val="tx1"/>
              </a:solidFill>
            </a:endParaRPr>
          </a:p>
        </p:txBody>
      </p:sp>
      <p:sp>
        <p:nvSpPr>
          <p:cNvPr id="20" name="Block Arc 19"/>
          <p:cNvSpPr>
            <a:spLocks/>
          </p:cNvSpPr>
          <p:nvPr/>
        </p:nvSpPr>
        <p:spPr>
          <a:xfrm>
            <a:off x="6243332" y="3257177"/>
            <a:ext cx="1058745" cy="984957"/>
          </a:xfrm>
          <a:prstGeom prst="blockArc">
            <a:avLst>
              <a:gd name="adj1" fmla="val 16074251"/>
              <a:gd name="adj2" fmla="val 10993549"/>
              <a:gd name="adj3" fmla="val 12532"/>
            </a:avLst>
          </a:prstGeom>
          <a:solidFill>
            <a:srgbClr val="A04B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1" name="Block Arc 20"/>
          <p:cNvSpPr>
            <a:spLocks/>
          </p:cNvSpPr>
          <p:nvPr/>
        </p:nvSpPr>
        <p:spPr>
          <a:xfrm rot="10800000">
            <a:off x="6209128" y="2397773"/>
            <a:ext cx="1058745" cy="984957"/>
          </a:xfrm>
          <a:prstGeom prst="blockArc">
            <a:avLst>
              <a:gd name="adj1" fmla="val 16074251"/>
              <a:gd name="adj2" fmla="val 10993549"/>
              <a:gd name="adj3" fmla="val 12532"/>
            </a:avLst>
          </a:prstGeom>
          <a:solidFill>
            <a:srgbClr val="A47D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2" name="Flowchart: Connector 21"/>
          <p:cNvSpPr>
            <a:spLocks/>
          </p:cNvSpPr>
          <p:nvPr/>
        </p:nvSpPr>
        <p:spPr>
          <a:xfrm>
            <a:off x="6475569" y="2662795"/>
            <a:ext cx="525863" cy="454912"/>
          </a:xfrm>
          <a:prstGeom prst="flowChartConnector">
            <a:avLst/>
          </a:prstGeom>
          <a:solidFill>
            <a:srgbClr val="FFE18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8</a:t>
            </a:r>
            <a:endParaRPr lang="en-US" dirty="0">
              <a:solidFill>
                <a:schemeClr val="tx1"/>
              </a:solidFill>
            </a:endParaRPr>
          </a:p>
        </p:txBody>
      </p:sp>
      <p:sp>
        <p:nvSpPr>
          <p:cNvPr id="23" name="Flowchart: Connector 22"/>
          <p:cNvSpPr>
            <a:spLocks/>
          </p:cNvSpPr>
          <p:nvPr/>
        </p:nvSpPr>
        <p:spPr>
          <a:xfrm>
            <a:off x="7369754" y="2711706"/>
            <a:ext cx="525863" cy="454912"/>
          </a:xfrm>
          <a:prstGeom prst="flowChartConnector">
            <a:avLst/>
          </a:prstGeom>
          <a:solidFill>
            <a:srgbClr val="BF9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dirty="0" smtClean="0">
                <a:solidFill>
                  <a:schemeClr val="tx1"/>
                </a:solidFill>
              </a:rPr>
              <a:t>9</a:t>
            </a:r>
            <a:endParaRPr lang="en-US" dirty="0">
              <a:solidFill>
                <a:schemeClr val="tx1"/>
              </a:solidFill>
            </a:endParaRPr>
          </a:p>
        </p:txBody>
      </p:sp>
      <p:sp>
        <p:nvSpPr>
          <p:cNvPr id="24" name="Block Arc 23"/>
          <p:cNvSpPr>
            <a:spLocks/>
          </p:cNvSpPr>
          <p:nvPr/>
        </p:nvSpPr>
        <p:spPr>
          <a:xfrm>
            <a:off x="7137042" y="2438733"/>
            <a:ext cx="1058745" cy="984957"/>
          </a:xfrm>
          <a:prstGeom prst="blockArc">
            <a:avLst>
              <a:gd name="adj1" fmla="val 16074251"/>
              <a:gd name="adj2" fmla="val 10993549"/>
              <a:gd name="adj3" fmla="val 12532"/>
            </a:avLst>
          </a:prstGeom>
          <a:solidFill>
            <a:srgbClr val="7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5" name="Block Arc 24"/>
          <p:cNvSpPr>
            <a:spLocks/>
          </p:cNvSpPr>
          <p:nvPr/>
        </p:nvSpPr>
        <p:spPr>
          <a:xfrm rot="10800000">
            <a:off x="7103314" y="1587280"/>
            <a:ext cx="1058745" cy="984957"/>
          </a:xfrm>
          <a:prstGeom prst="blockArc">
            <a:avLst>
              <a:gd name="adj1" fmla="val 16074251"/>
              <a:gd name="adj2" fmla="val 10993549"/>
              <a:gd name="adj3" fmla="val 12532"/>
            </a:avLst>
          </a:prstGeom>
          <a:solidFill>
            <a:srgbClr val="3F345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6" name="Flowchart: Connector 25"/>
          <p:cNvSpPr>
            <a:spLocks/>
          </p:cNvSpPr>
          <p:nvPr/>
        </p:nvSpPr>
        <p:spPr>
          <a:xfrm>
            <a:off x="7378067" y="1835677"/>
            <a:ext cx="525863" cy="454912"/>
          </a:xfrm>
          <a:prstGeom prst="flowChartConnector">
            <a:avLst/>
          </a:prstGeom>
          <a:solidFill>
            <a:srgbClr val="81609F"/>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7" name="Flowchart: Connector 26"/>
          <p:cNvSpPr>
            <a:spLocks/>
          </p:cNvSpPr>
          <p:nvPr/>
        </p:nvSpPr>
        <p:spPr>
          <a:xfrm>
            <a:off x="8309770" y="1896128"/>
            <a:ext cx="525863" cy="454912"/>
          </a:xfrm>
          <a:prstGeom prst="flowChartConnector">
            <a:avLst/>
          </a:prstGeom>
          <a:solidFill>
            <a:srgbClr val="3C78BF"/>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Block Arc 27"/>
          <p:cNvSpPr>
            <a:spLocks/>
          </p:cNvSpPr>
          <p:nvPr/>
        </p:nvSpPr>
        <p:spPr>
          <a:xfrm>
            <a:off x="8035017" y="1631105"/>
            <a:ext cx="1058745" cy="984957"/>
          </a:xfrm>
          <a:prstGeom prst="blockArc">
            <a:avLst>
              <a:gd name="adj1" fmla="val 16074251"/>
              <a:gd name="adj2" fmla="val 10993549"/>
              <a:gd name="adj3" fmla="val 12532"/>
            </a:avLst>
          </a:prstGeom>
          <a:solidFill>
            <a:srgbClr val="13365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4776278" y="6092044"/>
            <a:ext cx="2185214" cy="286232"/>
          </a:xfrm>
          <a:prstGeom prst="rect">
            <a:avLst/>
          </a:prstGeom>
        </p:spPr>
        <p:txBody>
          <a:bodyPr wrap="none">
            <a:spAutoFit/>
          </a:bodyPr>
          <a:lstStyle/>
          <a:p>
            <a:pPr lvl="0" defTabSz="800100">
              <a:lnSpc>
                <a:spcPct val="90000"/>
              </a:lnSpc>
              <a:spcBef>
                <a:spcPct val="0"/>
              </a:spcBef>
              <a:spcAft>
                <a:spcPct val="35000"/>
              </a:spcAft>
            </a:pPr>
            <a:r>
              <a:rPr lang="ka-GE" sz="1400" b="1" dirty="0"/>
              <a:t>საჭიროების განსაზღვრა</a:t>
            </a:r>
            <a:endParaRPr lang="en-US" sz="1400" b="1" dirty="0"/>
          </a:p>
        </p:txBody>
      </p:sp>
      <p:sp>
        <p:nvSpPr>
          <p:cNvPr id="31" name="Rectangle 30"/>
          <p:cNvSpPr/>
          <p:nvPr/>
        </p:nvSpPr>
        <p:spPr>
          <a:xfrm>
            <a:off x="1065787" y="4985927"/>
            <a:ext cx="2496196" cy="307777"/>
          </a:xfrm>
          <a:prstGeom prst="rect">
            <a:avLst/>
          </a:prstGeom>
        </p:spPr>
        <p:txBody>
          <a:bodyPr wrap="none">
            <a:spAutoFit/>
          </a:bodyPr>
          <a:lstStyle/>
          <a:p>
            <a:pPr lvl="0"/>
            <a:r>
              <a:rPr lang="ka-GE" sz="1400" b="1" dirty="0" smtClean="0"/>
              <a:t>შესყიდვების წლიური გეგმა</a:t>
            </a:r>
            <a:endParaRPr lang="en-US" sz="1400" b="1" dirty="0"/>
          </a:p>
        </p:txBody>
      </p:sp>
      <p:sp>
        <p:nvSpPr>
          <p:cNvPr id="32" name="Rectangle 31"/>
          <p:cNvSpPr/>
          <p:nvPr/>
        </p:nvSpPr>
        <p:spPr>
          <a:xfrm>
            <a:off x="5650669" y="5284355"/>
            <a:ext cx="2515432" cy="307777"/>
          </a:xfrm>
          <a:prstGeom prst="rect">
            <a:avLst/>
          </a:prstGeom>
        </p:spPr>
        <p:txBody>
          <a:bodyPr wrap="none">
            <a:spAutoFit/>
          </a:bodyPr>
          <a:lstStyle/>
          <a:p>
            <a:pPr lvl="0"/>
            <a:r>
              <a:rPr lang="ka-GE" sz="1400" b="1" dirty="0" smtClean="0"/>
              <a:t>ინდივიდუალური დაგეგმვა</a:t>
            </a:r>
            <a:endParaRPr lang="en-US" sz="1400" b="1" dirty="0"/>
          </a:p>
        </p:txBody>
      </p:sp>
      <p:sp>
        <p:nvSpPr>
          <p:cNvPr id="33" name="Rectangle 32"/>
          <p:cNvSpPr/>
          <p:nvPr/>
        </p:nvSpPr>
        <p:spPr>
          <a:xfrm>
            <a:off x="3006145" y="4063306"/>
            <a:ext cx="1439818" cy="307777"/>
          </a:xfrm>
          <a:prstGeom prst="rect">
            <a:avLst/>
          </a:prstGeom>
        </p:spPr>
        <p:txBody>
          <a:bodyPr wrap="none">
            <a:spAutoFit/>
          </a:bodyPr>
          <a:lstStyle/>
          <a:p>
            <a:pPr lvl="0"/>
            <a:r>
              <a:rPr lang="ka-GE" sz="1400" b="1" dirty="0"/>
              <a:t>ბაზრის კვლევა</a:t>
            </a:r>
            <a:endParaRPr lang="en-US" sz="1400" b="1" dirty="0"/>
          </a:p>
        </p:txBody>
      </p:sp>
      <p:sp>
        <p:nvSpPr>
          <p:cNvPr id="34" name="Rectangle 33"/>
          <p:cNvSpPr/>
          <p:nvPr/>
        </p:nvSpPr>
        <p:spPr>
          <a:xfrm>
            <a:off x="6427557" y="4547605"/>
            <a:ext cx="5734510" cy="307777"/>
          </a:xfrm>
          <a:prstGeom prst="rect">
            <a:avLst/>
          </a:prstGeom>
        </p:spPr>
        <p:txBody>
          <a:bodyPr wrap="square">
            <a:spAutoFit/>
          </a:bodyPr>
          <a:lstStyle/>
          <a:p>
            <a:pPr lvl="0"/>
            <a:r>
              <a:rPr lang="ka-GE" sz="1400" b="1" dirty="0"/>
              <a:t>სპეციფიკაციების დეტალური გაწერა (საკვალიფიკაციო)</a:t>
            </a:r>
            <a:endParaRPr lang="en-US" sz="1400" b="1" dirty="0"/>
          </a:p>
        </p:txBody>
      </p:sp>
      <p:sp>
        <p:nvSpPr>
          <p:cNvPr id="35" name="Rectangle 34"/>
          <p:cNvSpPr/>
          <p:nvPr/>
        </p:nvSpPr>
        <p:spPr>
          <a:xfrm>
            <a:off x="1821141" y="3254059"/>
            <a:ext cx="3520516" cy="307777"/>
          </a:xfrm>
          <a:prstGeom prst="rect">
            <a:avLst/>
          </a:prstGeom>
        </p:spPr>
        <p:txBody>
          <a:bodyPr wrap="none">
            <a:spAutoFit/>
          </a:bodyPr>
          <a:lstStyle/>
          <a:p>
            <a:pPr lvl="0"/>
            <a:r>
              <a:rPr lang="ka-GE" sz="1400" b="1" dirty="0" smtClean="0"/>
              <a:t>სატენდერო დოკუმენტაციის მომზადება</a:t>
            </a:r>
            <a:endParaRPr lang="en-US" sz="1400" b="1" dirty="0"/>
          </a:p>
        </p:txBody>
      </p:sp>
      <p:sp>
        <p:nvSpPr>
          <p:cNvPr id="36" name="Rectangle 35"/>
          <p:cNvSpPr/>
          <p:nvPr/>
        </p:nvSpPr>
        <p:spPr>
          <a:xfrm>
            <a:off x="7483052" y="3805877"/>
            <a:ext cx="1428596" cy="307777"/>
          </a:xfrm>
          <a:prstGeom prst="rect">
            <a:avLst/>
          </a:prstGeom>
        </p:spPr>
        <p:txBody>
          <a:bodyPr wrap="none">
            <a:spAutoFit/>
          </a:bodyPr>
          <a:lstStyle/>
          <a:p>
            <a:pPr lvl="0"/>
            <a:r>
              <a:rPr lang="ka-GE" sz="1400" b="1" dirty="0" smtClean="0"/>
              <a:t>კითხვა-პასუხი</a:t>
            </a:r>
            <a:endParaRPr lang="en-US" sz="1400" b="1" dirty="0"/>
          </a:p>
        </p:txBody>
      </p:sp>
      <p:sp>
        <p:nvSpPr>
          <p:cNvPr id="37" name="Rectangle 36"/>
          <p:cNvSpPr/>
          <p:nvPr/>
        </p:nvSpPr>
        <p:spPr>
          <a:xfrm>
            <a:off x="5244702" y="2462173"/>
            <a:ext cx="906017" cy="307777"/>
          </a:xfrm>
          <a:prstGeom prst="rect">
            <a:avLst/>
          </a:prstGeom>
        </p:spPr>
        <p:txBody>
          <a:bodyPr wrap="none">
            <a:spAutoFit/>
          </a:bodyPr>
          <a:lstStyle/>
          <a:p>
            <a:pPr lvl="0"/>
            <a:r>
              <a:rPr lang="ka-GE" sz="1400" b="1" dirty="0" smtClean="0"/>
              <a:t>შეფასება</a:t>
            </a:r>
            <a:endParaRPr lang="en-US" sz="1400" b="1" dirty="0"/>
          </a:p>
        </p:txBody>
      </p:sp>
      <p:sp>
        <p:nvSpPr>
          <p:cNvPr id="38" name="Rectangle 37"/>
          <p:cNvSpPr/>
          <p:nvPr/>
        </p:nvSpPr>
        <p:spPr>
          <a:xfrm>
            <a:off x="8332804" y="2930130"/>
            <a:ext cx="1157689" cy="307777"/>
          </a:xfrm>
          <a:prstGeom prst="rect">
            <a:avLst/>
          </a:prstGeom>
        </p:spPr>
        <p:txBody>
          <a:bodyPr wrap="none">
            <a:spAutoFit/>
          </a:bodyPr>
          <a:lstStyle/>
          <a:p>
            <a:pPr lvl="0"/>
            <a:r>
              <a:rPr lang="ka-GE" sz="1400" b="1" dirty="0"/>
              <a:t>დაზუსტება</a:t>
            </a:r>
            <a:endParaRPr lang="en-US" sz="1400" b="1" dirty="0"/>
          </a:p>
        </p:txBody>
      </p:sp>
      <p:sp>
        <p:nvSpPr>
          <p:cNvPr id="39" name="Rectangle 38"/>
          <p:cNvSpPr/>
          <p:nvPr/>
        </p:nvSpPr>
        <p:spPr>
          <a:xfrm>
            <a:off x="3136051" y="1724578"/>
            <a:ext cx="3975576" cy="307777"/>
          </a:xfrm>
          <a:prstGeom prst="rect">
            <a:avLst/>
          </a:prstGeom>
        </p:spPr>
        <p:txBody>
          <a:bodyPr wrap="none">
            <a:spAutoFit/>
          </a:bodyPr>
          <a:lstStyle/>
          <a:p>
            <a:pPr lvl="0"/>
            <a:r>
              <a:rPr lang="ka-GE" sz="1400" b="1" dirty="0"/>
              <a:t>ხელშეკრულების მომზადება </a:t>
            </a:r>
            <a:r>
              <a:rPr lang="en-US" sz="1400" b="1" dirty="0"/>
              <a:t> (Standstill Period)</a:t>
            </a:r>
          </a:p>
        </p:txBody>
      </p:sp>
      <p:sp>
        <p:nvSpPr>
          <p:cNvPr id="40" name="Rectangle 39"/>
          <p:cNvSpPr/>
          <p:nvPr/>
        </p:nvSpPr>
        <p:spPr>
          <a:xfrm>
            <a:off x="9102075" y="2192818"/>
            <a:ext cx="2624206" cy="307777"/>
          </a:xfrm>
          <a:prstGeom prst="rect">
            <a:avLst/>
          </a:prstGeom>
        </p:spPr>
        <p:txBody>
          <a:bodyPr wrap="square">
            <a:spAutoFit/>
          </a:bodyPr>
          <a:lstStyle/>
          <a:p>
            <a:pPr lvl="0"/>
            <a:r>
              <a:rPr lang="ka-GE" sz="1400" b="1" dirty="0"/>
              <a:t>ხელშეკრულების გაფორმება</a:t>
            </a:r>
            <a:endParaRPr lang="en-US" sz="1400" b="1" dirty="0"/>
          </a:p>
        </p:txBody>
      </p:sp>
      <p:sp>
        <p:nvSpPr>
          <p:cNvPr id="41" name="Rectangle 40"/>
          <p:cNvSpPr/>
          <p:nvPr/>
        </p:nvSpPr>
        <p:spPr>
          <a:xfrm>
            <a:off x="9294812" y="1251759"/>
            <a:ext cx="2246128" cy="307777"/>
          </a:xfrm>
          <a:prstGeom prst="rect">
            <a:avLst/>
          </a:prstGeom>
        </p:spPr>
        <p:txBody>
          <a:bodyPr wrap="none">
            <a:spAutoFit/>
          </a:bodyPr>
          <a:lstStyle/>
          <a:p>
            <a:pPr lvl="0"/>
            <a:r>
              <a:rPr lang="ka-GE" sz="1400" b="1" dirty="0"/>
              <a:t>კონტრაქტის მენეჯმენტი</a:t>
            </a:r>
            <a:endParaRPr lang="en-US" sz="1400" b="1" dirty="0"/>
          </a:p>
        </p:txBody>
      </p:sp>
      <p:sp>
        <p:nvSpPr>
          <p:cNvPr id="42" name="Title 1"/>
          <p:cNvSpPr>
            <a:spLocks noGrp="1"/>
          </p:cNvSpPr>
          <p:nvPr>
            <p:ph type="title"/>
          </p:nvPr>
        </p:nvSpPr>
        <p:spPr>
          <a:xfrm>
            <a:off x="104113" y="0"/>
            <a:ext cx="12066140" cy="897775"/>
          </a:xfrm>
        </p:spPr>
        <p:txBody>
          <a:bodyPr>
            <a:noAutofit/>
          </a:bodyPr>
          <a:lstStyle/>
          <a:p>
            <a:pPr algn="ctr"/>
            <a:r>
              <a:rPr lang="ka-GE" sz="2400" b="1" u="sng" dirty="0">
                <a:latin typeface="+mn-lt"/>
                <a:ea typeface="+mn-ea"/>
                <a:cs typeface="+mn-cs"/>
              </a:rPr>
              <a:t>სახელმწიფო შესყიდვის სრული ციკლის სწორი დაგეგმვა და წარმართვა</a:t>
            </a:r>
            <a:endParaRPr lang="en-US" sz="2400" b="1" u="sng" dirty="0">
              <a:latin typeface="+mn-lt"/>
              <a:ea typeface="+mn-ea"/>
              <a:cs typeface="+mn-cs"/>
            </a:endParaRPr>
          </a:p>
        </p:txBody>
      </p:sp>
      <p:sp>
        <p:nvSpPr>
          <p:cNvPr id="54" name="TextBox 53"/>
          <p:cNvSpPr txBox="1"/>
          <p:nvPr/>
        </p:nvSpPr>
        <p:spPr>
          <a:xfrm>
            <a:off x="7420583" y="1878467"/>
            <a:ext cx="479382" cy="369332"/>
          </a:xfrm>
          <a:prstGeom prst="rect">
            <a:avLst/>
          </a:prstGeom>
          <a:noFill/>
        </p:spPr>
        <p:txBody>
          <a:bodyPr wrap="square" rtlCol="0">
            <a:spAutoFit/>
          </a:bodyPr>
          <a:lstStyle/>
          <a:p>
            <a:r>
              <a:rPr lang="ka-GE" dirty="0" smtClean="0"/>
              <a:t>10</a:t>
            </a:r>
            <a:endParaRPr lang="en-US" dirty="0"/>
          </a:p>
        </p:txBody>
      </p:sp>
      <p:sp>
        <p:nvSpPr>
          <p:cNvPr id="55" name="TextBox 54"/>
          <p:cNvSpPr txBox="1"/>
          <p:nvPr/>
        </p:nvSpPr>
        <p:spPr>
          <a:xfrm>
            <a:off x="8345026" y="1940969"/>
            <a:ext cx="448091" cy="369332"/>
          </a:xfrm>
          <a:prstGeom prst="rect">
            <a:avLst/>
          </a:prstGeom>
          <a:noFill/>
        </p:spPr>
        <p:txBody>
          <a:bodyPr wrap="square" rtlCol="0">
            <a:spAutoFit/>
          </a:bodyPr>
          <a:lstStyle/>
          <a:p>
            <a:r>
              <a:rPr lang="ka-GE" dirty="0" smtClean="0"/>
              <a:t>11</a:t>
            </a:r>
            <a:endParaRPr lang="en-US" dirty="0"/>
          </a:p>
        </p:txBody>
      </p:sp>
      <p:sp>
        <p:nvSpPr>
          <p:cNvPr id="56" name="TextBox 55"/>
          <p:cNvSpPr txBox="1"/>
          <p:nvPr/>
        </p:nvSpPr>
        <p:spPr>
          <a:xfrm>
            <a:off x="8306139" y="1094476"/>
            <a:ext cx="448091" cy="369332"/>
          </a:xfrm>
          <a:prstGeom prst="rect">
            <a:avLst/>
          </a:prstGeom>
          <a:noFill/>
        </p:spPr>
        <p:txBody>
          <a:bodyPr wrap="square" rtlCol="0">
            <a:spAutoFit/>
          </a:bodyPr>
          <a:lstStyle/>
          <a:p>
            <a:r>
              <a:rPr lang="ka-GE" dirty="0" smtClean="0"/>
              <a:t>12</a:t>
            </a:r>
            <a:endParaRPr lang="en-US" dirty="0"/>
          </a:p>
        </p:txBody>
      </p:sp>
    </p:spTree>
    <p:extLst>
      <p:ext uri="{BB962C8B-B14F-4D97-AF65-F5344CB8AC3E}">
        <p14:creationId xmlns:p14="http://schemas.microsoft.com/office/powerpoint/2010/main" val="35778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p:bldP spid="31" grpId="0"/>
      <p:bldP spid="32" grpId="0"/>
      <p:bldP spid="33" grpId="0"/>
      <p:bldP spid="34" grpId="0"/>
      <p:bldP spid="35" grpId="0"/>
      <p:bldP spid="36" grpId="0"/>
      <p:bldP spid="37" grpId="0"/>
      <p:bldP spid="38" grpId="0"/>
      <p:bldP spid="39" grpId="0"/>
      <p:bldP spid="40" grpId="0"/>
      <p:bldP spid="41"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71500"/>
            <a:ext cx="10287000" cy="523220"/>
          </a:xfrm>
          <a:prstGeom prst="rect">
            <a:avLst/>
          </a:prstGeom>
          <a:noFill/>
        </p:spPr>
        <p:txBody>
          <a:bodyPr wrap="square" rtlCol="0">
            <a:spAutoFit/>
          </a:bodyPr>
          <a:lstStyle/>
          <a:p>
            <a:pPr algn="ctr"/>
            <a:r>
              <a:rPr lang="en-US" sz="2800" b="1" dirty="0"/>
              <a:t>შესყიდვის მოსამზადებელი ეტაპის მნიშვნელობა</a:t>
            </a:r>
          </a:p>
        </p:txBody>
      </p:sp>
      <p:sp>
        <p:nvSpPr>
          <p:cNvPr id="2" name="TextBox 1"/>
          <p:cNvSpPr txBox="1"/>
          <p:nvPr/>
        </p:nvSpPr>
        <p:spPr>
          <a:xfrm>
            <a:off x="762000" y="2090058"/>
            <a:ext cx="10820401" cy="4462760"/>
          </a:xfrm>
          <a:prstGeom prst="rect">
            <a:avLst/>
          </a:prstGeom>
          <a:noFill/>
        </p:spPr>
        <p:txBody>
          <a:bodyPr wrap="square" rtlCol="0">
            <a:spAutoFit/>
          </a:bodyPr>
          <a:lstStyle/>
          <a:p>
            <a:r>
              <a:rPr lang="ka-GE" sz="2000" dirty="0" smtClean="0">
                <a:solidFill>
                  <a:schemeClr val="accent2">
                    <a:lumMod val="75000"/>
                  </a:schemeClr>
                </a:solidFill>
              </a:rPr>
              <a:t>არაკვალიფიციურად წარმართული დაგეგმვის პროცესი აისახება:</a:t>
            </a:r>
          </a:p>
          <a:p>
            <a:endParaRPr lang="ka-GE" sz="2000" dirty="0" smtClean="0">
              <a:solidFill>
                <a:schemeClr val="accent2">
                  <a:lumMod val="75000"/>
                </a:schemeClr>
              </a:solidFill>
            </a:endParaRPr>
          </a:p>
          <a:p>
            <a:pPr marL="285750" indent="-285750">
              <a:buFont typeface="Arial" pitchFamily="34" charset="0"/>
              <a:buChar char="•"/>
            </a:pPr>
            <a:r>
              <a:rPr lang="ka-GE" sz="2000" dirty="0" smtClean="0">
                <a:solidFill>
                  <a:schemeClr val="accent2">
                    <a:lumMod val="75000"/>
                  </a:schemeClr>
                </a:solidFill>
              </a:rPr>
              <a:t> დაგვიანებული ან/და გადაუდებელი შესყიდვებში;</a:t>
            </a:r>
          </a:p>
          <a:p>
            <a:pPr marL="285750" indent="-285750">
              <a:buFont typeface="Arial" pitchFamily="34" charset="0"/>
              <a:buChar char="•"/>
            </a:pPr>
            <a:r>
              <a:rPr lang="ka-GE" sz="2000" dirty="0" smtClean="0">
                <a:solidFill>
                  <a:schemeClr val="accent2">
                    <a:lumMod val="75000"/>
                  </a:schemeClr>
                </a:solidFill>
              </a:rPr>
              <a:t> შესყიდვის ობიექტის მიწოდების მოკლე ვადების განსაზღვრაში;</a:t>
            </a:r>
          </a:p>
          <a:p>
            <a:pPr marL="285750" indent="-285750">
              <a:buFont typeface="Arial" pitchFamily="34" charset="0"/>
              <a:buChar char="•"/>
            </a:pPr>
            <a:r>
              <a:rPr lang="ka-GE" sz="2000" dirty="0" smtClean="0">
                <a:solidFill>
                  <a:schemeClr val="accent2">
                    <a:lumMod val="75000"/>
                  </a:schemeClr>
                </a:solidFill>
              </a:rPr>
              <a:t> სატენდერო დოკუმენტაციის და ხელშეკრულების პირობების ცვლილებაში;</a:t>
            </a:r>
          </a:p>
          <a:p>
            <a:pPr marL="285750" indent="-285750">
              <a:buFont typeface="Arial" pitchFamily="34" charset="0"/>
              <a:buChar char="•"/>
            </a:pPr>
            <a:r>
              <a:rPr lang="ka-GE" sz="2000" dirty="0">
                <a:solidFill>
                  <a:schemeClr val="accent2">
                    <a:lumMod val="75000"/>
                  </a:schemeClr>
                </a:solidFill>
              </a:rPr>
              <a:t>რეალურ საჭიროებასთან შეუსაბამო საქონლის თუ მომსახურების </a:t>
            </a:r>
            <a:r>
              <a:rPr lang="ka-GE" sz="2000" dirty="0" smtClean="0">
                <a:solidFill>
                  <a:schemeClr val="accent2">
                    <a:lumMod val="75000"/>
                  </a:schemeClr>
                </a:solidFill>
              </a:rPr>
              <a:t>მიღებაში ;</a:t>
            </a:r>
            <a:endParaRPr lang="ka-GE" sz="2000" dirty="0">
              <a:solidFill>
                <a:schemeClr val="accent2">
                  <a:lumMod val="75000"/>
                </a:schemeClr>
              </a:solidFill>
            </a:endParaRPr>
          </a:p>
          <a:p>
            <a:pPr marL="285750" indent="-285750">
              <a:buFont typeface="Arial" pitchFamily="34" charset="0"/>
              <a:buChar char="•"/>
            </a:pPr>
            <a:r>
              <a:rPr lang="ka-GE" sz="2000" dirty="0">
                <a:solidFill>
                  <a:schemeClr val="accent2">
                    <a:lumMod val="75000"/>
                  </a:schemeClr>
                </a:solidFill>
              </a:rPr>
              <a:t>შესყიდვის შემცირებული კონკურენციის </a:t>
            </a:r>
            <a:r>
              <a:rPr lang="ka-GE" sz="2000" dirty="0" smtClean="0">
                <a:solidFill>
                  <a:schemeClr val="accent2">
                    <a:lumMod val="75000"/>
                  </a:schemeClr>
                </a:solidFill>
              </a:rPr>
              <a:t>პირობების წარმართვაში;</a:t>
            </a:r>
          </a:p>
          <a:p>
            <a:pPr marL="285750" indent="-285750">
              <a:buFont typeface="Arial" pitchFamily="34" charset="0"/>
              <a:buChar char="•"/>
            </a:pPr>
            <a:r>
              <a:rPr lang="ka-GE" sz="2000" dirty="0">
                <a:solidFill>
                  <a:schemeClr val="accent2">
                    <a:lumMod val="75000"/>
                  </a:schemeClr>
                </a:solidFill>
              </a:rPr>
              <a:t>არშემდგარი ტენდერი და/ან გადაუდებელი აუცილებლობიდან გამომდინარე გამარტივებული </a:t>
            </a:r>
            <a:r>
              <a:rPr lang="ka-GE" sz="2000" dirty="0" smtClean="0">
                <a:solidFill>
                  <a:schemeClr val="accent2">
                    <a:lumMod val="75000"/>
                  </a:schemeClr>
                </a:solidFill>
              </a:rPr>
              <a:t>შესყიდვებში.</a:t>
            </a:r>
            <a:endParaRPr lang="ka-GE" sz="2000" dirty="0">
              <a:solidFill>
                <a:schemeClr val="accent2">
                  <a:lumMod val="75000"/>
                </a:schemeClr>
              </a:solidFill>
            </a:endParaRPr>
          </a:p>
          <a:p>
            <a:endParaRPr lang="ka-GE" sz="2000" dirty="0">
              <a:solidFill>
                <a:srgbClr val="FF0000"/>
              </a:solidFill>
            </a:endParaRPr>
          </a:p>
          <a:p>
            <a:pPr algn="ctr"/>
            <a:r>
              <a:rPr lang="ka-GE" sz="2000" b="1" dirty="0">
                <a:solidFill>
                  <a:schemeClr val="accent6">
                    <a:lumMod val="75000"/>
                  </a:schemeClr>
                </a:solidFill>
              </a:rPr>
              <a:t>სწორი დაგეგმვა შესყიდვების ციკლის უმნიშვნელოვანესი ნაწილი და წარმატებული შესყიდვის ძირითადი წინაპირობაა!</a:t>
            </a:r>
            <a:endParaRPr lang="en-US" sz="2000" b="1" dirty="0">
              <a:solidFill>
                <a:srgbClr val="FF0000"/>
              </a:solidFill>
            </a:endParaRPr>
          </a:p>
          <a:p>
            <a:pPr algn="ctr"/>
            <a:endParaRPr lang="en-US" sz="2000" dirty="0"/>
          </a:p>
          <a:p>
            <a:endParaRPr lang="ka-GE" sz="2000" dirty="0">
              <a:solidFill>
                <a:srgbClr val="FF0000"/>
              </a:solidFill>
            </a:endParaRPr>
          </a:p>
        </p:txBody>
      </p:sp>
    </p:spTree>
    <p:extLst>
      <p:ext uri="{BB962C8B-B14F-4D97-AF65-F5344CB8AC3E}">
        <p14:creationId xmlns:p14="http://schemas.microsoft.com/office/powerpoint/2010/main" val="190060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arn(inVertical)">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3002" y="2191537"/>
            <a:ext cx="9340482" cy="1277850"/>
          </a:xfrm>
          <a:prstGeom prst="rect">
            <a:avLst/>
          </a:prstGeom>
        </p:spPr>
        <p:txBody>
          <a:bodyPr wrap="square">
            <a:spAutoFit/>
          </a:bodyPr>
          <a:lstStyle/>
          <a:p>
            <a:pPr algn="ctr">
              <a:lnSpc>
                <a:spcPct val="107000"/>
              </a:lnSpc>
            </a:pPr>
            <a:r>
              <a:rPr lang="ka-GE" sz="2400" i="1" dirty="0">
                <a:solidFill>
                  <a:schemeClr val="accent1">
                    <a:lumMod val="75000"/>
                  </a:schemeClr>
                </a:solidFill>
              </a:rPr>
              <a:t>სახელმწიფო შესყიდვებში გამოყენებული და </a:t>
            </a:r>
            <a:r>
              <a:rPr lang="ka-GE" sz="2400" i="1" dirty="0" err="1">
                <a:solidFill>
                  <a:schemeClr val="accent1">
                    <a:lumMod val="75000"/>
                  </a:schemeClr>
                </a:solidFill>
              </a:rPr>
              <a:t>ელ.სისტემაში</a:t>
            </a:r>
            <a:r>
              <a:rPr lang="ka-GE" sz="2400" i="1" dirty="0">
                <a:solidFill>
                  <a:schemeClr val="accent1">
                    <a:lumMod val="75000"/>
                  </a:schemeClr>
                </a:solidFill>
              </a:rPr>
              <a:t> ჩაშენებული მეთოდების და პროცედურის დეტალური მიმოხილვა, მათი გამოყენების </a:t>
            </a:r>
            <a:r>
              <a:rPr lang="ka-GE" sz="2400" i="1" dirty="0" smtClean="0">
                <a:solidFill>
                  <a:schemeClr val="accent1">
                    <a:lumMod val="75000"/>
                  </a:schemeClr>
                </a:solidFill>
              </a:rPr>
              <a:t>თავისებურებები</a:t>
            </a:r>
            <a:endParaRPr lang="en-US" sz="2000" i="1" dirty="0">
              <a:solidFill>
                <a:schemeClr val="accent1">
                  <a:lumMod val="75000"/>
                </a:schemeClr>
              </a:solidFill>
            </a:endParaRPr>
          </a:p>
        </p:txBody>
      </p:sp>
    </p:spTree>
    <p:extLst>
      <p:ext uri="{BB962C8B-B14F-4D97-AF65-F5344CB8AC3E}">
        <p14:creationId xmlns:p14="http://schemas.microsoft.com/office/powerpoint/2010/main" val="265908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175" y="0"/>
            <a:ext cx="10269414" cy="707886"/>
          </a:xfrm>
          <a:prstGeom prst="rect">
            <a:avLst/>
          </a:prstGeom>
        </p:spPr>
        <p:txBody>
          <a:bodyPr wrap="square">
            <a:spAutoFit/>
          </a:bodyPr>
          <a:lstStyle/>
          <a:p>
            <a:pPr algn="ctr"/>
            <a:r>
              <a:rPr lang="ka-GE" sz="2000" b="1" dirty="0">
                <a:solidFill>
                  <a:prstClr val="black"/>
                </a:solidFill>
                <a:latin typeface="Arial" panose="020B0604020202020204" pitchFamily="34" charset="0"/>
                <a:cs typeface="Arial" panose="020B0604020202020204" pitchFamily="34" charset="0"/>
              </a:rPr>
              <a:t>2010 წლიდან </a:t>
            </a:r>
            <a:r>
              <a:rPr lang="ka-GE" sz="2000" b="1" dirty="0" smtClean="0">
                <a:solidFill>
                  <a:prstClr val="black"/>
                </a:solidFill>
                <a:latin typeface="Arial" panose="020B0604020202020204" pitchFamily="34" charset="0"/>
                <a:cs typeface="Arial" panose="020B0604020202020204" pitchFamily="34" charset="0"/>
              </a:rPr>
              <a:t>დღემდე სახელმწიფო </a:t>
            </a:r>
            <a:r>
              <a:rPr lang="ka-GE" sz="2000" b="1" dirty="0">
                <a:solidFill>
                  <a:prstClr val="black"/>
                </a:solidFill>
                <a:latin typeface="Arial" panose="020B0604020202020204" pitchFamily="34" charset="0"/>
                <a:cs typeface="Arial" panose="020B0604020202020204" pitchFamily="34" charset="0"/>
              </a:rPr>
              <a:t>შესყიდვების სისტემაში დანერგილი შესყიდვის საშუალებები (პროცედურები)</a:t>
            </a:r>
            <a:endParaRPr lang="en-US" sz="2000" b="1"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6039078"/>
              </p:ext>
            </p:extLst>
          </p:nvPr>
        </p:nvGraphicFramePr>
        <p:xfrm>
          <a:off x="251209" y="1055077"/>
          <a:ext cx="11686233" cy="5631785"/>
        </p:xfrm>
        <a:graphic>
          <a:graphicData uri="http://schemas.openxmlformats.org/drawingml/2006/table">
            <a:tbl>
              <a:tblPr firstRow="1" bandRow="1">
                <a:tableStyleId>{5C22544A-7EE6-4342-B048-85BDC9FD1C3A}</a:tableStyleId>
              </a:tblPr>
              <a:tblGrid>
                <a:gridCol w="1875206">
                  <a:extLst>
                    <a:ext uri="{9D8B030D-6E8A-4147-A177-3AD203B41FA5}">
                      <a16:colId xmlns:a16="http://schemas.microsoft.com/office/drawing/2014/main" val="4133925800"/>
                    </a:ext>
                  </a:extLst>
                </a:gridCol>
                <a:gridCol w="1585585">
                  <a:extLst>
                    <a:ext uri="{9D8B030D-6E8A-4147-A177-3AD203B41FA5}">
                      <a16:colId xmlns:a16="http://schemas.microsoft.com/office/drawing/2014/main" val="1638489398"/>
                    </a:ext>
                  </a:extLst>
                </a:gridCol>
                <a:gridCol w="4784933">
                  <a:extLst>
                    <a:ext uri="{9D8B030D-6E8A-4147-A177-3AD203B41FA5}">
                      <a16:colId xmlns:a16="http://schemas.microsoft.com/office/drawing/2014/main" val="1017536029"/>
                    </a:ext>
                  </a:extLst>
                </a:gridCol>
                <a:gridCol w="3440509">
                  <a:extLst>
                    <a:ext uri="{9D8B030D-6E8A-4147-A177-3AD203B41FA5}">
                      <a16:colId xmlns:a16="http://schemas.microsoft.com/office/drawing/2014/main" val="244806320"/>
                    </a:ext>
                  </a:extLst>
                </a:gridCol>
              </a:tblGrid>
              <a:tr h="534739">
                <a:tc>
                  <a:txBody>
                    <a:bodyPr/>
                    <a:lstStyle/>
                    <a:p>
                      <a:pPr marL="0" marR="0" algn="ctr">
                        <a:lnSpc>
                          <a:spcPct val="107000"/>
                        </a:lnSpc>
                        <a:spcBef>
                          <a:spcPts val="0"/>
                        </a:spcBef>
                        <a:spcAft>
                          <a:spcPts val="0"/>
                        </a:spcAft>
                      </a:pPr>
                      <a:r>
                        <a:rPr lang="ka-GE" sz="1400" dirty="0">
                          <a:solidFill>
                            <a:schemeClr val="tx1"/>
                          </a:solidFill>
                          <a:effectLst/>
                        </a:rPr>
                        <a:t>პროცედურა</a:t>
                      </a:r>
                      <a:endParaRPr lang="en-US" sz="14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200">
                          <a:solidFill>
                            <a:schemeClr val="tx1"/>
                          </a:solidFill>
                          <a:effectLst/>
                        </a:rPr>
                        <a:t>აბრევიატურა</a:t>
                      </a:r>
                      <a:endParaRPr lang="en-US" sz="140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400" dirty="0">
                          <a:solidFill>
                            <a:schemeClr val="tx1"/>
                          </a:solidFill>
                          <a:effectLst/>
                        </a:rPr>
                        <a:t>საფუძვლები</a:t>
                      </a:r>
                      <a:endParaRPr lang="en-US" sz="14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400" dirty="0">
                          <a:solidFill>
                            <a:schemeClr val="tx1"/>
                          </a:solidFill>
                          <a:effectLst/>
                        </a:rPr>
                        <a:t>ელექტრონული სერვისის არსებობა</a:t>
                      </a:r>
                      <a:endParaRPr lang="en-US" sz="14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extLst>
                  <a:ext uri="{0D108BD9-81ED-4DB2-BD59-A6C34878D82A}">
                    <a16:rowId xmlns:a16="http://schemas.microsoft.com/office/drawing/2014/main" val="4280200917"/>
                  </a:ext>
                </a:extLst>
              </a:tr>
              <a:tr h="765020">
                <a:tc>
                  <a:txBody>
                    <a:bodyPr/>
                    <a:lstStyle/>
                    <a:p>
                      <a:pPr marL="0" marR="0" algn="ctr">
                        <a:lnSpc>
                          <a:spcPct val="107000"/>
                        </a:lnSpc>
                        <a:spcBef>
                          <a:spcPts val="0"/>
                        </a:spcBef>
                        <a:spcAft>
                          <a:spcPts val="0"/>
                        </a:spcAft>
                      </a:pPr>
                      <a:r>
                        <a:rPr lang="ka-GE" sz="1400" dirty="0" smtClean="0">
                          <a:effectLst/>
                        </a:rPr>
                        <a:t>გამარტივებული </a:t>
                      </a:r>
                      <a:r>
                        <a:rPr lang="ka-GE" sz="1400" dirty="0">
                          <a:effectLst/>
                        </a:rPr>
                        <a:t>შესყიდვა (პირდაპირი შესყიდვა)</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400" dirty="0">
                          <a:effectLst/>
                        </a:rPr>
                        <a:t>CMR</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400" dirty="0">
                          <a:effectLst/>
                        </a:rPr>
                        <a:t>- </a:t>
                      </a:r>
                      <a:r>
                        <a:rPr lang="ka-GE" sz="1200" dirty="0">
                          <a:effectLst/>
                        </a:rPr>
                        <a:t>შესყიდვა ერთგვაროვან საქონელზე </a:t>
                      </a:r>
                      <a:r>
                        <a:rPr lang="en-US" sz="1200" dirty="0" smtClean="0">
                          <a:effectLst/>
                        </a:rPr>
                        <a:t>10</a:t>
                      </a:r>
                      <a:r>
                        <a:rPr lang="ka-GE" sz="1200" dirty="0" smtClean="0">
                          <a:effectLst/>
                        </a:rPr>
                        <a:t>,000 ლარამდე</a:t>
                      </a:r>
                      <a:r>
                        <a:rPr lang="en-US" sz="1200" dirty="0" smtClean="0">
                          <a:effectLst/>
                        </a:rPr>
                        <a:t> </a:t>
                      </a:r>
                      <a:r>
                        <a:rPr lang="ka-GE" sz="1200" dirty="0" smtClean="0">
                          <a:effectLst/>
                        </a:rPr>
                        <a:t>საქონელსა</a:t>
                      </a:r>
                      <a:r>
                        <a:rPr lang="ka-GE" sz="1200" baseline="0" dirty="0" smtClean="0">
                          <a:effectLst/>
                        </a:rPr>
                        <a:t> და მომსახურებაზე; 20,000 სამშენებლო სამუშაოები.</a:t>
                      </a:r>
                      <a:endParaRPr lang="en-US" sz="1400" dirty="0">
                        <a:effectLst/>
                      </a:endParaRPr>
                    </a:p>
                    <a:p>
                      <a:pPr marL="0" marR="0" algn="ctr">
                        <a:lnSpc>
                          <a:spcPct val="107000"/>
                        </a:lnSpc>
                        <a:spcBef>
                          <a:spcPts val="0"/>
                        </a:spcBef>
                        <a:spcAft>
                          <a:spcPts val="0"/>
                        </a:spcAft>
                      </a:pPr>
                      <a:r>
                        <a:rPr lang="en-US" sz="1200" dirty="0">
                          <a:effectLst/>
                        </a:rPr>
                        <a:t>-</a:t>
                      </a:r>
                      <a:r>
                        <a:rPr lang="ka-GE" sz="1200" dirty="0">
                          <a:effectLst/>
                        </a:rPr>
                        <a:t>კანონით ნებადართულ განსაკუთრებულ შემთხვევებში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200" dirty="0" err="1">
                          <a:effectLst/>
                        </a:rPr>
                        <a:t>ელექტრონულად</a:t>
                      </a:r>
                      <a:r>
                        <a:rPr lang="en-US" sz="1200" dirty="0">
                          <a:effectLst/>
                        </a:rPr>
                        <a:t> </a:t>
                      </a:r>
                      <a:r>
                        <a:rPr lang="en-US" sz="1200" dirty="0" err="1">
                          <a:effectLst/>
                        </a:rPr>
                        <a:t>არ</a:t>
                      </a:r>
                      <a:r>
                        <a:rPr lang="en-US" sz="1200" dirty="0">
                          <a:effectLst/>
                        </a:rPr>
                        <a:t> </a:t>
                      </a:r>
                      <a:r>
                        <a:rPr lang="en-US" sz="1200" dirty="0" err="1">
                          <a:effectLst/>
                        </a:rPr>
                        <a:t>ხორციელდება</a:t>
                      </a:r>
                      <a:r>
                        <a:rPr lang="en-US" sz="1200" dirty="0">
                          <a:effectLst/>
                        </a:rPr>
                        <a:t>, </a:t>
                      </a:r>
                      <a:r>
                        <a:rPr lang="en-US" sz="1200" dirty="0" err="1">
                          <a:effectLst/>
                        </a:rPr>
                        <a:t>თუმცა</a:t>
                      </a:r>
                      <a:r>
                        <a:rPr lang="en-US" sz="1200" dirty="0">
                          <a:effectLst/>
                        </a:rPr>
                        <a:t> </a:t>
                      </a:r>
                      <a:r>
                        <a:rPr lang="en-US" sz="1200" dirty="0" err="1">
                          <a:effectLst/>
                        </a:rPr>
                        <a:t>გამოქვეყნება</a:t>
                      </a:r>
                      <a:r>
                        <a:rPr lang="en-US" sz="1200" dirty="0">
                          <a:effectLst/>
                        </a:rPr>
                        <a:t> </a:t>
                      </a:r>
                      <a:r>
                        <a:rPr lang="en-US" sz="1200" dirty="0" err="1">
                          <a:effectLst/>
                        </a:rPr>
                        <a:t>ხდება</a:t>
                      </a:r>
                      <a:r>
                        <a:rPr lang="en-US" sz="1200" dirty="0">
                          <a:effectLst/>
                        </a:rPr>
                        <a:t> eProcurement </a:t>
                      </a:r>
                      <a:r>
                        <a:rPr lang="ka-GE" sz="1200" dirty="0">
                          <a:effectLst/>
                        </a:rPr>
                        <a:t>სისტემის სპეციალურ მოდულში. ფუნქციონირებს</a:t>
                      </a:r>
                      <a:r>
                        <a:rPr lang="en-US" sz="1200" dirty="0">
                          <a:effectLst/>
                        </a:rPr>
                        <a:t> 2012 </a:t>
                      </a:r>
                      <a:r>
                        <a:rPr lang="ka-GE" sz="1200" dirty="0">
                          <a:effectLst/>
                        </a:rPr>
                        <a:t>წლის მარტიდან.</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extLst>
                  <a:ext uri="{0D108BD9-81ED-4DB2-BD59-A6C34878D82A}">
                    <a16:rowId xmlns:a16="http://schemas.microsoft.com/office/drawing/2014/main" val="1211594297"/>
                  </a:ext>
                </a:extLst>
              </a:tr>
              <a:tr h="173778">
                <a:tc gridSpan="3">
                  <a:txBody>
                    <a:bodyPr/>
                    <a:lstStyle/>
                    <a:p>
                      <a:pPr marL="0" marR="0" algn="ctr">
                        <a:lnSpc>
                          <a:spcPct val="107000"/>
                        </a:lnSpc>
                        <a:spcBef>
                          <a:spcPts val="0"/>
                        </a:spcBef>
                        <a:spcAft>
                          <a:spcPts val="0"/>
                        </a:spcAft>
                      </a:pPr>
                      <a:r>
                        <a:rPr lang="ka-GE" sz="1400" dirty="0">
                          <a:effectLst/>
                        </a:rPr>
                        <a:t>                                                           ელექტრონული ტენდერი: ღია ტენდერი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hMerge="1">
                  <a:txBody>
                    <a:bodyPr/>
                    <a:lstStyle/>
                    <a:p>
                      <a:endParaRPr lang="en-US"/>
                    </a:p>
                  </a:txBody>
                  <a:tcPr/>
                </a:tc>
                <a:tc hMerge="1">
                  <a:txBody>
                    <a:bodyPr/>
                    <a:lstStyle/>
                    <a:p>
                      <a:endParaRPr lang="en-US"/>
                    </a:p>
                  </a:txBody>
                  <a:tcPr/>
                </a:tc>
                <a:tc>
                  <a:txBody>
                    <a:bodyPr/>
                    <a:lstStyle/>
                    <a:p>
                      <a:endParaRPr lang="en-US" sz="1400">
                        <a:effectLst/>
                        <a:latin typeface="Sylfaen" panose="010A0502050306030303" pitchFamily="18" charset="0"/>
                      </a:endParaRPr>
                    </a:p>
                  </a:txBody>
                  <a:tcPr marL="40059" marR="40059" marT="0" marB="0" anchor="ctr"/>
                </a:tc>
                <a:extLst>
                  <a:ext uri="{0D108BD9-81ED-4DB2-BD59-A6C34878D82A}">
                    <a16:rowId xmlns:a16="http://schemas.microsoft.com/office/drawing/2014/main" val="3133965687"/>
                  </a:ext>
                </a:extLst>
              </a:tr>
              <a:tr h="879317">
                <a:tc>
                  <a:txBody>
                    <a:bodyPr/>
                    <a:lstStyle/>
                    <a:p>
                      <a:pPr marL="0" marR="0" algn="ctr">
                        <a:lnSpc>
                          <a:spcPct val="107000"/>
                        </a:lnSpc>
                        <a:spcBef>
                          <a:spcPts val="0"/>
                        </a:spcBef>
                        <a:spcAft>
                          <a:spcPts val="0"/>
                        </a:spcAft>
                      </a:pPr>
                      <a:r>
                        <a:rPr lang="ka-GE" sz="1400">
                          <a:effectLst/>
                        </a:rPr>
                        <a:t>ელექტრონული ტენდერი</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400" dirty="0">
                          <a:effectLst/>
                        </a:rPr>
                        <a:t>SPA</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200" dirty="0">
                          <a:effectLst/>
                        </a:rPr>
                        <a:t>ერთგვაროვანი ობიექტების შესყიდვა:</a:t>
                      </a:r>
                      <a:endParaRPr lang="en-US" sz="1400" dirty="0">
                        <a:effectLst/>
                      </a:endParaRPr>
                    </a:p>
                    <a:p>
                      <a:pPr marL="342900" marR="0" lvl="0" indent="-342900" algn="just">
                        <a:lnSpc>
                          <a:spcPct val="107000"/>
                        </a:lnSpc>
                        <a:spcBef>
                          <a:spcPts val="0"/>
                        </a:spcBef>
                        <a:spcAft>
                          <a:spcPts val="0"/>
                        </a:spcAft>
                        <a:buFont typeface="Symbol" panose="05050102010706020507" pitchFamily="18" charset="2"/>
                        <a:buChar char=""/>
                      </a:pPr>
                      <a:r>
                        <a:rPr lang="ka-GE" sz="1200" dirty="0" smtClean="0">
                          <a:effectLst/>
                        </a:rPr>
                        <a:t>10,000-დან </a:t>
                      </a:r>
                      <a:r>
                        <a:rPr lang="en-US" sz="1200" dirty="0">
                          <a:effectLst/>
                        </a:rPr>
                        <a:t>15</a:t>
                      </a:r>
                      <a:r>
                        <a:rPr lang="ka-GE" sz="1200" dirty="0">
                          <a:effectLst/>
                        </a:rPr>
                        <a:t>0,000 ლარამდე საქონელსა და მომსახურებაზე ან/და 150,000 და მეტი;</a:t>
                      </a:r>
                      <a:endParaRPr lang="en-US" sz="1400" dirty="0">
                        <a:effectLst/>
                      </a:endParaRPr>
                    </a:p>
                    <a:p>
                      <a:pPr marL="342900" marR="0" lvl="0" indent="-342900" algn="just">
                        <a:lnSpc>
                          <a:spcPct val="107000"/>
                        </a:lnSpc>
                        <a:spcBef>
                          <a:spcPts val="0"/>
                        </a:spcBef>
                        <a:spcAft>
                          <a:spcPts val="0"/>
                        </a:spcAft>
                        <a:buFont typeface="Symbol" panose="05050102010706020507" pitchFamily="18" charset="2"/>
                        <a:buChar char=""/>
                      </a:pPr>
                      <a:r>
                        <a:rPr lang="ka-GE" sz="1200" dirty="0" smtClean="0">
                          <a:effectLst/>
                        </a:rPr>
                        <a:t>20,000-დან </a:t>
                      </a:r>
                      <a:r>
                        <a:rPr lang="ka-GE" sz="1200" dirty="0">
                          <a:effectLst/>
                        </a:rPr>
                        <a:t>300,000 ლარამდე სამშენებლო სამუშაოები ან/და 300,000 ლარი და მეტი;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400">
                          <a:effectLst/>
                        </a:rPr>
                        <a:t>ელექტრონული სერვისი. ფუნქციონირებს 2010 წლის დეკემბრიდან.</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extLst>
                  <a:ext uri="{0D108BD9-81ED-4DB2-BD59-A6C34878D82A}">
                    <a16:rowId xmlns:a16="http://schemas.microsoft.com/office/drawing/2014/main" val="884318053"/>
                  </a:ext>
                </a:extLst>
              </a:tr>
              <a:tr h="1020028">
                <a:tc>
                  <a:txBody>
                    <a:bodyPr/>
                    <a:lstStyle/>
                    <a:p>
                      <a:pPr marL="0" marR="0" algn="ctr">
                        <a:lnSpc>
                          <a:spcPct val="107000"/>
                        </a:lnSpc>
                        <a:spcBef>
                          <a:spcPts val="0"/>
                        </a:spcBef>
                        <a:spcAft>
                          <a:spcPts val="0"/>
                        </a:spcAft>
                      </a:pPr>
                      <a:r>
                        <a:rPr lang="ka-GE" sz="1400" dirty="0" smtClean="0">
                          <a:effectLst/>
                        </a:rPr>
                        <a:t>კონსოლიდირებული </a:t>
                      </a:r>
                      <a:r>
                        <a:rPr lang="ka-GE" sz="1400" dirty="0">
                          <a:effectLst/>
                        </a:rPr>
                        <a:t>ტენდერი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400">
                          <a:effectLst/>
                        </a:rPr>
                        <a:t>CON</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just">
                        <a:lnSpc>
                          <a:spcPct val="107000"/>
                        </a:lnSpc>
                        <a:spcBef>
                          <a:spcPts val="0"/>
                        </a:spcBef>
                        <a:spcAft>
                          <a:spcPts val="0"/>
                        </a:spcAft>
                      </a:pPr>
                      <a:r>
                        <a:rPr lang="ka-GE" sz="1200" dirty="0">
                          <a:effectLst/>
                        </a:rPr>
                        <a:t>ზოგიერთი ერთგვაროვანი პროდუქტის შესყიდვა აგრეგირებული მოთხოვნის საფუძველზე: საწვავი, კომპიუტერები, </a:t>
                      </a:r>
                      <a:r>
                        <a:rPr lang="en-US" sz="1200" dirty="0">
                          <a:effectLst/>
                        </a:rPr>
                        <a:t>A4 </a:t>
                      </a:r>
                      <a:r>
                        <a:rPr lang="ka-GE" sz="1200" dirty="0">
                          <a:effectLst/>
                        </a:rPr>
                        <a:t>ფორმატის ქაღალდები, სატელეფონო (მობილური) კომუნიკაციის სერვისი, საბურავები, სატელემაუწყებლო მომსახურებები, უწყვეტი კვების წყაროები (</a:t>
                      </a:r>
                      <a:r>
                        <a:rPr lang="en-US" sz="1200" dirty="0">
                          <a:effectLst/>
                        </a:rPr>
                        <a:t>UPS)</a:t>
                      </a:r>
                      <a:r>
                        <a:rPr lang="ka-GE" sz="1200" dirty="0">
                          <a:effectLst/>
                        </a:rPr>
                        <a:t>, პრინტერები და კარტრიჯები.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400">
                          <a:effectLst/>
                        </a:rPr>
                        <a:t>ელექტრონული სერვისი. ფუნქციონირებს 2012 წლის დეკემბრიდან.</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extLst>
                  <a:ext uri="{0D108BD9-81ED-4DB2-BD59-A6C34878D82A}">
                    <a16:rowId xmlns:a16="http://schemas.microsoft.com/office/drawing/2014/main" val="3148721443"/>
                  </a:ext>
                </a:extLst>
              </a:tr>
              <a:tr h="765020">
                <a:tc>
                  <a:txBody>
                    <a:bodyPr/>
                    <a:lstStyle/>
                    <a:p>
                      <a:pPr marL="0" marR="0" algn="ctr">
                        <a:lnSpc>
                          <a:spcPct val="107000"/>
                        </a:lnSpc>
                        <a:spcBef>
                          <a:spcPts val="0"/>
                        </a:spcBef>
                        <a:spcAft>
                          <a:spcPts val="0"/>
                        </a:spcAft>
                      </a:pPr>
                      <a:r>
                        <a:rPr lang="ka-GE" sz="1400">
                          <a:effectLst/>
                        </a:rPr>
                        <a:t>კონკურსი</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400">
                          <a:effectLst/>
                        </a:rPr>
                        <a:t>CNT</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just">
                        <a:lnSpc>
                          <a:spcPct val="107000"/>
                        </a:lnSpc>
                        <a:spcBef>
                          <a:spcPts val="0"/>
                        </a:spcBef>
                        <a:spcAft>
                          <a:spcPts val="0"/>
                        </a:spcAft>
                      </a:pPr>
                      <a:r>
                        <a:rPr lang="ka-GE" sz="1200" dirty="0">
                          <a:effectLst/>
                        </a:rPr>
                        <a:t>დიზაინთან დაკავშირებული ობიექტების/ პროექტების შესყიდვა შემსყიდველი ორგანიზაციის გადაწყვეტილებით ისეთები როგორიც არის არქიტექტურული, ინჟინრული დაგეგმარების, დიზაინერული პროექტები.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ka-GE" sz="1200">
                          <a:effectLst/>
                        </a:rPr>
                        <a:t>ელექტრონული სერვისი. 2015 წლის პირველი ივლისიდან სახელმწიფო შესყიდვების სააგენტომ კონკურსების პროცედურა 100 %-ით გააელექტრონულა.</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extLst>
                  <a:ext uri="{0D108BD9-81ED-4DB2-BD59-A6C34878D82A}">
                    <a16:rowId xmlns:a16="http://schemas.microsoft.com/office/drawing/2014/main" val="1429735639"/>
                  </a:ext>
                </a:extLst>
              </a:tr>
              <a:tr h="1147530">
                <a:tc>
                  <a:txBody>
                    <a:bodyPr/>
                    <a:lstStyle/>
                    <a:p>
                      <a:pPr marL="0" marR="0" algn="ctr">
                        <a:lnSpc>
                          <a:spcPct val="107000"/>
                        </a:lnSpc>
                        <a:spcBef>
                          <a:spcPts val="0"/>
                        </a:spcBef>
                        <a:spcAft>
                          <a:spcPts val="0"/>
                        </a:spcAft>
                      </a:pPr>
                      <a:r>
                        <a:rPr lang="ka-GE" sz="1400">
                          <a:effectLst/>
                        </a:rPr>
                        <a:t>ორეტაპიანი ტენდერი</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ctr">
                        <a:lnSpc>
                          <a:spcPct val="107000"/>
                        </a:lnSpc>
                        <a:spcBef>
                          <a:spcPts val="0"/>
                        </a:spcBef>
                        <a:spcAft>
                          <a:spcPts val="0"/>
                        </a:spcAft>
                      </a:pPr>
                      <a:r>
                        <a:rPr lang="en-US" sz="1400">
                          <a:effectLst/>
                        </a:rPr>
                        <a:t>MEP</a:t>
                      </a:r>
                      <a:endParaRPr lang="en-US" sz="140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just">
                        <a:lnSpc>
                          <a:spcPct val="107000"/>
                        </a:lnSpc>
                        <a:spcBef>
                          <a:spcPts val="0"/>
                        </a:spcBef>
                        <a:spcAft>
                          <a:spcPts val="0"/>
                        </a:spcAft>
                      </a:pPr>
                      <a:r>
                        <a:rPr lang="ka-GE" sz="1200" dirty="0">
                          <a:effectLst/>
                        </a:rPr>
                        <a:t>საქონლის, მომსახურების და სამშენებლო სამუშაოების შესყიდვა ფასზე და სხვა თვლად კრიტერიუმებზე დაყრდნობით. საუკეთესო კანდიდატის გამოვლენა ხდება ფასი-ხარისხის თანაფარდობით, რომელიც ითვლება სისტემაში ჩაშენებული უნიკალური ალგორითმის მეშვეობით, ე.წ. </a:t>
                      </a:r>
                      <a:r>
                        <a:rPr lang="en-US" sz="1200" dirty="0">
                          <a:effectLst/>
                        </a:rPr>
                        <a:t>MEAT </a:t>
                      </a:r>
                      <a:r>
                        <a:rPr lang="ka-GE" sz="1200" dirty="0">
                          <a:effectLst/>
                        </a:rPr>
                        <a:t>მეთოდით.</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tc>
                  <a:txBody>
                    <a:bodyPr/>
                    <a:lstStyle/>
                    <a:p>
                      <a:pPr marL="0" marR="0" algn="just">
                        <a:lnSpc>
                          <a:spcPct val="107000"/>
                        </a:lnSpc>
                        <a:spcBef>
                          <a:spcPts val="0"/>
                        </a:spcBef>
                        <a:spcAft>
                          <a:spcPts val="0"/>
                        </a:spcAft>
                      </a:pPr>
                      <a:r>
                        <a:rPr lang="ka-GE" sz="1200" dirty="0">
                          <a:effectLst/>
                        </a:rPr>
                        <a:t>ელექტრონული სერვისი. 2016 წლის პირველი აგვისტოდან სახელმწიფო შესყიდვების სააგენტომ გაუშვა ეგრეთ</a:t>
                      </a:r>
                      <a:r>
                        <a:rPr lang="en-US" sz="1200" dirty="0">
                          <a:effectLst/>
                        </a:rPr>
                        <a:t>-</a:t>
                      </a:r>
                      <a:r>
                        <a:rPr lang="ka-GE" sz="1200" dirty="0">
                          <a:effectLst/>
                        </a:rPr>
                        <a:t>წოდებული „ორ ეტაპიანი“ ან როგორც ევროპული კანონ</a:t>
                      </a:r>
                      <a:r>
                        <a:rPr lang="en-US" sz="1200" dirty="0">
                          <a:effectLst/>
                        </a:rPr>
                        <a:t>-</a:t>
                      </a:r>
                      <a:r>
                        <a:rPr lang="ka-GE" sz="1200" dirty="0">
                          <a:effectLst/>
                        </a:rPr>
                        <a:t>მდებლობა მოიხსენიებს „ეკო</a:t>
                      </a:r>
                      <a:r>
                        <a:rPr lang="en-US" sz="1200" dirty="0">
                          <a:effectLst/>
                        </a:rPr>
                        <a:t>-</a:t>
                      </a:r>
                      <a:r>
                        <a:rPr lang="ka-GE" sz="1200" dirty="0">
                          <a:effectLst/>
                        </a:rPr>
                        <a:t>ნომიკურად ყველაზე მომგებიანი ელექტრონული ტენდერი“</a:t>
                      </a:r>
                      <a:endParaRPr lang="en-US" sz="1400" dirty="0">
                        <a:effectLst/>
                        <a:latin typeface="Sylfaen" panose="010A0502050306030303" pitchFamily="18" charset="0"/>
                        <a:ea typeface="Sylfaen" panose="010A0502050306030303" pitchFamily="18" charset="0"/>
                        <a:cs typeface="Times New Roman" panose="02020603050405020304" pitchFamily="18" charset="0"/>
                      </a:endParaRPr>
                    </a:p>
                  </a:txBody>
                  <a:tcPr marL="40059" marR="40059" marT="0" marB="0" anchor="ctr"/>
                </a:tc>
                <a:extLst>
                  <a:ext uri="{0D108BD9-81ED-4DB2-BD59-A6C34878D82A}">
                    <a16:rowId xmlns:a16="http://schemas.microsoft.com/office/drawing/2014/main" val="2315216318"/>
                  </a:ext>
                </a:extLst>
              </a:tr>
            </a:tbl>
          </a:graphicData>
        </a:graphic>
      </p:graphicFrame>
    </p:spTree>
    <p:extLst>
      <p:ext uri="{BB962C8B-B14F-4D97-AF65-F5344CB8AC3E}">
        <p14:creationId xmlns:p14="http://schemas.microsoft.com/office/powerpoint/2010/main" val="1451921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1316335"/>
          <a:ext cx="12192001" cy="5406012"/>
        </p:xfrm>
        <a:graphic>
          <a:graphicData uri="http://schemas.openxmlformats.org/drawingml/2006/table">
            <a:tbl>
              <a:tblPr firstRow="1" bandRow="1">
                <a:tableStyleId>{5C22544A-7EE6-4342-B048-85BDC9FD1C3A}</a:tableStyleId>
              </a:tblPr>
              <a:tblGrid>
                <a:gridCol w="1956364">
                  <a:extLst>
                    <a:ext uri="{9D8B030D-6E8A-4147-A177-3AD203B41FA5}">
                      <a16:colId xmlns:a16="http://schemas.microsoft.com/office/drawing/2014/main" val="2451274998"/>
                    </a:ext>
                  </a:extLst>
                </a:gridCol>
                <a:gridCol w="1654208">
                  <a:extLst>
                    <a:ext uri="{9D8B030D-6E8A-4147-A177-3AD203B41FA5}">
                      <a16:colId xmlns:a16="http://schemas.microsoft.com/office/drawing/2014/main" val="2189237854"/>
                    </a:ext>
                  </a:extLst>
                </a:gridCol>
                <a:gridCol w="4992020">
                  <a:extLst>
                    <a:ext uri="{9D8B030D-6E8A-4147-A177-3AD203B41FA5}">
                      <a16:colId xmlns:a16="http://schemas.microsoft.com/office/drawing/2014/main" val="1425158617"/>
                    </a:ext>
                  </a:extLst>
                </a:gridCol>
                <a:gridCol w="3589409">
                  <a:extLst>
                    <a:ext uri="{9D8B030D-6E8A-4147-A177-3AD203B41FA5}">
                      <a16:colId xmlns:a16="http://schemas.microsoft.com/office/drawing/2014/main" val="323541378"/>
                    </a:ext>
                  </a:extLst>
                </a:gridCol>
              </a:tblGrid>
              <a:tr h="1908280">
                <a:tc>
                  <a:txBody>
                    <a:bodyPr/>
                    <a:lstStyle/>
                    <a:p>
                      <a:pPr marL="0" marR="0" algn="ctr">
                        <a:lnSpc>
                          <a:spcPct val="107000"/>
                        </a:lnSpc>
                        <a:spcBef>
                          <a:spcPts val="0"/>
                        </a:spcBef>
                        <a:spcAft>
                          <a:spcPts val="0"/>
                        </a:spcAft>
                      </a:pPr>
                      <a:r>
                        <a:rPr lang="ka-GE" sz="1200" b="0" kern="1200" dirty="0">
                          <a:solidFill>
                            <a:schemeClr val="tx1"/>
                          </a:solidFill>
                          <a:effectLst/>
                        </a:rPr>
                        <a:t>ელექტრონული ტენდერი აუქციონის გარეშე (ვაჭრობა დაფარული მონაცემებით)</a:t>
                      </a:r>
                      <a:endParaRPr lang="en-US" sz="1200" b="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tc>
                  <a:txBody>
                    <a:bodyPr/>
                    <a:lstStyle/>
                    <a:p>
                      <a:pPr marL="0" marR="0" algn="ctr">
                        <a:lnSpc>
                          <a:spcPct val="107000"/>
                        </a:lnSpc>
                        <a:spcBef>
                          <a:spcPts val="0"/>
                        </a:spcBef>
                        <a:spcAft>
                          <a:spcPts val="0"/>
                        </a:spcAft>
                      </a:pPr>
                      <a:r>
                        <a:rPr lang="en-US" sz="1200" b="0" dirty="0">
                          <a:solidFill>
                            <a:schemeClr val="tx1"/>
                          </a:solidFill>
                          <a:effectLst/>
                        </a:rPr>
                        <a:t>NAT</a:t>
                      </a:r>
                      <a:endParaRPr lang="en-US" sz="1200" b="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tc>
                  <a:txBody>
                    <a:bodyPr/>
                    <a:lstStyle/>
                    <a:p>
                      <a:pPr marL="0" marR="0" algn="just">
                        <a:lnSpc>
                          <a:spcPct val="107000"/>
                        </a:lnSpc>
                        <a:spcBef>
                          <a:spcPts val="0"/>
                        </a:spcBef>
                        <a:spcAft>
                          <a:spcPts val="0"/>
                        </a:spcAft>
                      </a:pPr>
                      <a:r>
                        <a:rPr lang="ka-GE" sz="1200" b="0" kern="1200" dirty="0">
                          <a:solidFill>
                            <a:schemeClr val="tx1"/>
                          </a:solidFill>
                          <a:effectLst/>
                        </a:rPr>
                        <a:t>ტენდერის ტიპი რომელიც მუშაობს როგორც ეგრეთ წოდებული „დალუქული კონვერტის პრინციპი“. ყველა პროცედურა იგივეა როგორც ელექტრონულ რევერსულ აუქციონში, თუმცა 3 დამატებითი რაუნდის მაგივრად წინადადების წარდგენა ხდება მხოლოდ ერთხელ. საუკეთესო შეთავაზების გარდა ყველა წინადადება რჩება დალუქული (ხელმიუწვდომელი შემსყიდველი ორგანიზაციისთვის) იქამდე სანამ ტენდერს მიენიჭება საბოლოო სტატუსი (გარდა სტატუსისა „ტენდერი შეწყვეტილია“).</a:t>
                      </a:r>
                      <a:endParaRPr lang="en-US" sz="1200" b="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tc>
                <a:tc>
                  <a:txBody>
                    <a:bodyPr/>
                    <a:lstStyle/>
                    <a:p>
                      <a:pPr marL="0" marR="0" algn="just">
                        <a:lnSpc>
                          <a:spcPct val="107000"/>
                        </a:lnSpc>
                        <a:spcBef>
                          <a:spcPts val="0"/>
                        </a:spcBef>
                        <a:spcAft>
                          <a:spcPts val="0"/>
                        </a:spcAft>
                      </a:pPr>
                      <a:r>
                        <a:rPr lang="ka-GE" sz="1200" b="0" kern="1200" dirty="0">
                          <a:solidFill>
                            <a:schemeClr val="tx1"/>
                          </a:solidFill>
                          <a:effectLst/>
                        </a:rPr>
                        <a:t>ელექტრონული სერვისი</a:t>
                      </a:r>
                      <a:r>
                        <a:rPr lang="en-US" sz="1200" b="0" kern="1200" dirty="0">
                          <a:solidFill>
                            <a:schemeClr val="tx1"/>
                          </a:solidFill>
                          <a:effectLst/>
                        </a:rPr>
                        <a:t>. </a:t>
                      </a:r>
                      <a:r>
                        <a:rPr lang="ka-GE" sz="1200" b="0" kern="1200" dirty="0">
                          <a:solidFill>
                            <a:schemeClr val="tx1"/>
                          </a:solidFill>
                          <a:effectLst/>
                        </a:rPr>
                        <a:t>2016 წლის პირველ ივლისს სახელმწიფო შესყიდვების სააგენტომ გაუშვა ახალი პროცე</a:t>
                      </a:r>
                      <a:r>
                        <a:rPr lang="en-US" sz="1200" b="0" kern="1200" dirty="0">
                          <a:solidFill>
                            <a:schemeClr val="tx1"/>
                          </a:solidFill>
                          <a:effectLst/>
                        </a:rPr>
                        <a:t>-</a:t>
                      </a:r>
                      <a:r>
                        <a:rPr lang="ka-GE" sz="1200" b="0" kern="1200" dirty="0">
                          <a:solidFill>
                            <a:schemeClr val="tx1"/>
                          </a:solidFill>
                          <a:effectLst/>
                        </a:rPr>
                        <a:t>დურა: „ელექტრონული ტენდერი აუქციონის გარეშე“.</a:t>
                      </a:r>
                      <a:endParaRPr lang="en-US" sz="1200" b="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extLst>
                  <a:ext uri="{0D108BD9-81ED-4DB2-BD59-A6C34878D82A}">
                    <a16:rowId xmlns:a16="http://schemas.microsoft.com/office/drawing/2014/main" val="451266438"/>
                  </a:ext>
                </a:extLst>
              </a:tr>
              <a:tr h="1748866">
                <a:tc>
                  <a:txBody>
                    <a:bodyPr/>
                    <a:lstStyle/>
                    <a:p>
                      <a:pPr marL="0" marR="0" algn="ctr">
                        <a:lnSpc>
                          <a:spcPct val="107000"/>
                        </a:lnSpc>
                        <a:spcBef>
                          <a:spcPts val="0"/>
                        </a:spcBef>
                        <a:spcAft>
                          <a:spcPts val="0"/>
                        </a:spcAft>
                      </a:pPr>
                      <a:r>
                        <a:rPr lang="ka-GE" sz="1200" kern="1200" dirty="0">
                          <a:effectLst/>
                        </a:rPr>
                        <a:t>შესყიდვის განსხვავებული პროცედურა სამშენებლო სამუშაოებზე</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tc>
                  <a:txBody>
                    <a:bodyPr/>
                    <a:lstStyle/>
                    <a:p>
                      <a:pPr marL="0" marR="0" algn="ctr">
                        <a:lnSpc>
                          <a:spcPct val="107000"/>
                        </a:lnSpc>
                        <a:spcBef>
                          <a:spcPts val="0"/>
                        </a:spcBef>
                        <a:spcAft>
                          <a:spcPts val="0"/>
                        </a:spcAft>
                      </a:pPr>
                      <a:r>
                        <a:rPr lang="en-US" sz="1200" kern="1200">
                          <a:effectLst/>
                        </a:rPr>
                        <a:t>DAP</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tc>
                  <a:txBody>
                    <a:bodyPr/>
                    <a:lstStyle/>
                    <a:p>
                      <a:pPr marL="0" marR="0" algn="just">
                        <a:lnSpc>
                          <a:spcPct val="107000"/>
                        </a:lnSpc>
                        <a:spcBef>
                          <a:spcPts val="0"/>
                        </a:spcBef>
                        <a:spcAft>
                          <a:spcPts val="0"/>
                        </a:spcAft>
                      </a:pPr>
                      <a:r>
                        <a:rPr lang="ka-GE" sz="1200" kern="1200" dirty="0">
                          <a:effectLst/>
                        </a:rPr>
                        <a:t>პროცედურა მიმდინარეობს ე.წ. </a:t>
                      </a:r>
                      <a:r>
                        <a:rPr lang="ka-GE" sz="1200" kern="1200" dirty="0" smtClean="0">
                          <a:effectLst/>
                        </a:rPr>
                        <a:t>პრეკვალიფიკაციის </a:t>
                      </a:r>
                      <a:r>
                        <a:rPr lang="ka-GE" sz="1200" kern="1200" dirty="0">
                          <a:effectLst/>
                        </a:rPr>
                        <a:t>გზით. პრეტენდენტები წარმოადგენენ სატენდერო წინადადებებს, საკვალიფიკაციო დოკუმენტებს და ხარჯთაღრიცხვას. მას შემდეგ, რაც შემსყიდველი ორგანიზაცია შეაფასებს ყველა პრეტენდენტს, სატენდერო პირობების დაკმაყოფილების შემთხვევაში, იგი ყველაზე დაბალი ფასის წინადადების მქონე პრეტენდენტს, დადგენილი წესით, მოიწვევს ხელშეკრულების გაფორმების მიზნით.</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tc>
                <a:tc>
                  <a:txBody>
                    <a:bodyPr/>
                    <a:lstStyle/>
                    <a:p>
                      <a:pPr marL="0" marR="0" algn="just">
                        <a:lnSpc>
                          <a:spcPct val="107000"/>
                        </a:lnSpc>
                        <a:spcBef>
                          <a:spcPts val="0"/>
                        </a:spcBef>
                        <a:spcAft>
                          <a:spcPts val="0"/>
                        </a:spcAft>
                      </a:pPr>
                      <a:r>
                        <a:rPr lang="ka-GE" sz="1200" kern="1200">
                          <a:effectLst/>
                        </a:rPr>
                        <a:t>ელექტრონული სერვისი. 2016 წლის პირველ დეკემბერს ამოქმედდა სამშენებლო სამუ</a:t>
                      </a:r>
                      <a:r>
                        <a:rPr lang="en-US" sz="1200" kern="1200">
                          <a:effectLst/>
                        </a:rPr>
                        <a:t>-</a:t>
                      </a:r>
                      <a:r>
                        <a:rPr lang="ka-GE" sz="1200" kern="1200">
                          <a:effectLst/>
                        </a:rPr>
                        <a:t>შაოების შესასყიდად გამოცხადე</a:t>
                      </a:r>
                      <a:r>
                        <a:rPr lang="en-US" sz="1200" kern="1200">
                          <a:effectLst/>
                        </a:rPr>
                        <a:t>-</a:t>
                      </a:r>
                      <a:r>
                        <a:rPr lang="ka-GE" sz="1200" kern="1200">
                          <a:effectLst/>
                        </a:rPr>
                        <a:t>ბული ტენდერების განსხვავე</a:t>
                      </a:r>
                      <a:r>
                        <a:rPr lang="en-US" sz="1200" kern="1200">
                          <a:effectLst/>
                        </a:rPr>
                        <a:t>-</a:t>
                      </a:r>
                      <a:r>
                        <a:rPr lang="ka-GE" sz="1200" kern="1200">
                          <a:effectLst/>
                        </a:rPr>
                        <a:t>ბული წესი.</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extLst>
                  <a:ext uri="{0D108BD9-81ED-4DB2-BD59-A6C34878D82A}">
                    <a16:rowId xmlns:a16="http://schemas.microsoft.com/office/drawing/2014/main" val="952932553"/>
                  </a:ext>
                </a:extLst>
              </a:tr>
              <a:tr h="1748866">
                <a:tc>
                  <a:txBody>
                    <a:bodyPr/>
                    <a:lstStyle/>
                    <a:p>
                      <a:pPr marL="0" marR="0" algn="ctr">
                        <a:lnSpc>
                          <a:spcPct val="107000"/>
                        </a:lnSpc>
                        <a:spcBef>
                          <a:spcPts val="0"/>
                        </a:spcBef>
                        <a:spcAft>
                          <a:spcPts val="0"/>
                        </a:spcAft>
                      </a:pPr>
                      <a:r>
                        <a:rPr lang="ka-GE" sz="1200" kern="1200" dirty="0">
                          <a:effectLst/>
                        </a:rPr>
                        <a:t>ელექტრონული ტენდერი </a:t>
                      </a:r>
                      <a:r>
                        <a:rPr lang="ka-GE" sz="1200" kern="1200" dirty="0" smtClean="0">
                          <a:effectLst/>
                        </a:rPr>
                        <a:t>პრეკვალიფიკაციით</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tc>
                  <a:txBody>
                    <a:bodyPr/>
                    <a:lstStyle/>
                    <a:p>
                      <a:pPr marL="0" marR="0" algn="ctr">
                        <a:lnSpc>
                          <a:spcPct val="107000"/>
                        </a:lnSpc>
                        <a:spcBef>
                          <a:spcPts val="0"/>
                        </a:spcBef>
                        <a:spcAft>
                          <a:spcPts val="0"/>
                        </a:spcAft>
                      </a:pPr>
                      <a:r>
                        <a:rPr lang="en-US" sz="1200" kern="1200">
                          <a:effectLst/>
                        </a:rPr>
                        <a:t>TEP</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tc>
                  <a:txBody>
                    <a:bodyPr/>
                    <a:lstStyle/>
                    <a:p>
                      <a:pPr marL="0" marR="0" algn="just">
                        <a:lnSpc>
                          <a:spcPct val="107000"/>
                        </a:lnSpc>
                        <a:spcBef>
                          <a:spcPts val="0"/>
                        </a:spcBef>
                        <a:spcAft>
                          <a:spcPts val="0"/>
                        </a:spcAft>
                      </a:pPr>
                      <a:r>
                        <a:rPr lang="ka-GE" sz="1200" kern="1200" dirty="0">
                          <a:effectLst/>
                        </a:rPr>
                        <a:t>ელექტრონული ტენდერი პრეკვალიფიკაციით, რევერსული აუქციონის გზით. მას შემდეგ რაც პრეტენდენტები წარმოადგენენ სატენდერო წინადადებებს და საკვალიფიკაციო დოკუ</a:t>
                      </a:r>
                      <a:r>
                        <a:rPr lang="en-US" sz="1200" kern="1200" dirty="0">
                          <a:effectLst/>
                        </a:rPr>
                        <a:t>-</a:t>
                      </a:r>
                      <a:r>
                        <a:rPr lang="ka-GE" sz="1200" kern="1200" dirty="0">
                          <a:effectLst/>
                        </a:rPr>
                        <a:t>მენტებს, შემსყიდველი ორგანიზაცია აფასებს მიმწოდებლების დოკუმენტაციას, ხოლო მათი დაკმაყოფილების შემთხვევაში მომდევნო ეტაპზე იმართება რევერსული აუქციონი, ხოლო გამარჯვებული გამოვლინდება ყველაზე დაბალი ფასის მიხედვით.</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tc>
                <a:tc>
                  <a:txBody>
                    <a:bodyPr/>
                    <a:lstStyle/>
                    <a:p>
                      <a:pPr marL="0" marR="0" algn="just">
                        <a:lnSpc>
                          <a:spcPct val="107000"/>
                        </a:lnSpc>
                        <a:spcBef>
                          <a:spcPts val="0"/>
                        </a:spcBef>
                        <a:spcAft>
                          <a:spcPts val="0"/>
                        </a:spcAft>
                      </a:pPr>
                      <a:r>
                        <a:rPr lang="ka-GE" sz="1200" kern="1200" dirty="0">
                          <a:effectLst/>
                        </a:rPr>
                        <a:t>ელექტრონული სერვისი. 2017 წლის სექტემბრიდან დაინერგა შესყიდვის ახალი საშუალება, რომელიც ვრცელდება შესყიდვის ყველა ობიექტზე (საქონელი, სამშენებლო სამუშაოები, მომსახურება).</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53566" marR="53566" marT="0" marB="0" anchor="ctr"/>
                </a:tc>
                <a:extLst>
                  <a:ext uri="{0D108BD9-81ED-4DB2-BD59-A6C34878D82A}">
                    <a16:rowId xmlns:a16="http://schemas.microsoft.com/office/drawing/2014/main" val="349448292"/>
                  </a:ext>
                </a:extLst>
              </a:tr>
            </a:tbl>
          </a:graphicData>
        </a:graphic>
      </p:graphicFrame>
      <p:graphicFrame>
        <p:nvGraphicFramePr>
          <p:cNvPr id="3" name="Table 2"/>
          <p:cNvGraphicFramePr>
            <a:graphicFrameLocks noGrp="1"/>
          </p:cNvGraphicFramePr>
          <p:nvPr>
            <p:extLst/>
          </p:nvPr>
        </p:nvGraphicFramePr>
        <p:xfrm>
          <a:off x="0" y="461666"/>
          <a:ext cx="12192001" cy="854670"/>
        </p:xfrm>
        <a:graphic>
          <a:graphicData uri="http://schemas.openxmlformats.org/drawingml/2006/table">
            <a:tbl>
              <a:tblPr firstRow="1" bandRow="1">
                <a:tableStyleId>{5C22544A-7EE6-4342-B048-85BDC9FD1C3A}</a:tableStyleId>
              </a:tblPr>
              <a:tblGrid>
                <a:gridCol w="1956364">
                  <a:extLst>
                    <a:ext uri="{9D8B030D-6E8A-4147-A177-3AD203B41FA5}">
                      <a16:colId xmlns:a16="http://schemas.microsoft.com/office/drawing/2014/main" val="3554641744"/>
                    </a:ext>
                  </a:extLst>
                </a:gridCol>
                <a:gridCol w="1654208">
                  <a:extLst>
                    <a:ext uri="{9D8B030D-6E8A-4147-A177-3AD203B41FA5}">
                      <a16:colId xmlns:a16="http://schemas.microsoft.com/office/drawing/2014/main" val="1471683011"/>
                    </a:ext>
                  </a:extLst>
                </a:gridCol>
                <a:gridCol w="4992019">
                  <a:extLst>
                    <a:ext uri="{9D8B030D-6E8A-4147-A177-3AD203B41FA5}">
                      <a16:colId xmlns:a16="http://schemas.microsoft.com/office/drawing/2014/main" val="3467090366"/>
                    </a:ext>
                  </a:extLst>
                </a:gridCol>
                <a:gridCol w="3589410">
                  <a:extLst>
                    <a:ext uri="{9D8B030D-6E8A-4147-A177-3AD203B41FA5}">
                      <a16:colId xmlns:a16="http://schemas.microsoft.com/office/drawing/2014/main" val="1529188989"/>
                    </a:ext>
                  </a:extLst>
                </a:gridCol>
              </a:tblGrid>
              <a:tr h="854670">
                <a:tc>
                  <a:txBody>
                    <a:bodyPr/>
                    <a:lstStyle/>
                    <a:p>
                      <a:pPr marL="0" marR="0" algn="ctr">
                        <a:lnSpc>
                          <a:spcPct val="107000"/>
                        </a:lnSpc>
                        <a:spcBef>
                          <a:spcPts val="0"/>
                        </a:spcBef>
                        <a:spcAft>
                          <a:spcPts val="0"/>
                        </a:spcAft>
                      </a:pPr>
                      <a:r>
                        <a:rPr lang="ka-GE" sz="1400" dirty="0">
                          <a:solidFill>
                            <a:schemeClr val="tx1"/>
                          </a:solidFill>
                          <a:effectLst/>
                        </a:rPr>
                        <a:t>პროცედურა</a:t>
                      </a:r>
                      <a:endParaRPr lang="en-US" sz="14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nchor="ctr"/>
                </a:tc>
                <a:tc>
                  <a:txBody>
                    <a:bodyPr/>
                    <a:lstStyle/>
                    <a:p>
                      <a:pPr marL="0" marR="0" algn="ctr">
                        <a:lnSpc>
                          <a:spcPct val="107000"/>
                        </a:lnSpc>
                        <a:spcBef>
                          <a:spcPts val="0"/>
                        </a:spcBef>
                        <a:spcAft>
                          <a:spcPts val="0"/>
                        </a:spcAft>
                      </a:pPr>
                      <a:r>
                        <a:rPr lang="ka-GE" sz="1100">
                          <a:solidFill>
                            <a:schemeClr val="tx1"/>
                          </a:solidFill>
                          <a:effectLst/>
                        </a:rPr>
                        <a:t>აბრევიატურა</a:t>
                      </a:r>
                      <a:endParaRPr lang="en-US" sz="140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nchor="ctr"/>
                </a:tc>
                <a:tc>
                  <a:txBody>
                    <a:bodyPr/>
                    <a:lstStyle/>
                    <a:p>
                      <a:pPr marL="0" marR="0" algn="ctr">
                        <a:lnSpc>
                          <a:spcPct val="107000"/>
                        </a:lnSpc>
                        <a:spcBef>
                          <a:spcPts val="0"/>
                        </a:spcBef>
                        <a:spcAft>
                          <a:spcPts val="0"/>
                        </a:spcAft>
                      </a:pPr>
                      <a:r>
                        <a:rPr lang="ka-GE" sz="1400" dirty="0">
                          <a:solidFill>
                            <a:schemeClr val="tx1"/>
                          </a:solidFill>
                          <a:effectLst/>
                        </a:rPr>
                        <a:t>საფუძვლები</a:t>
                      </a:r>
                      <a:endParaRPr lang="en-US" sz="14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nchor="ctr"/>
                </a:tc>
                <a:tc>
                  <a:txBody>
                    <a:bodyPr/>
                    <a:lstStyle/>
                    <a:p>
                      <a:pPr marL="0" marR="0" algn="ctr">
                        <a:lnSpc>
                          <a:spcPct val="107000"/>
                        </a:lnSpc>
                        <a:spcBef>
                          <a:spcPts val="0"/>
                        </a:spcBef>
                        <a:spcAft>
                          <a:spcPts val="0"/>
                        </a:spcAft>
                      </a:pPr>
                      <a:r>
                        <a:rPr lang="ka-GE" sz="1400" dirty="0">
                          <a:solidFill>
                            <a:schemeClr val="tx1"/>
                          </a:solidFill>
                          <a:effectLst/>
                        </a:rPr>
                        <a:t>ელექტრონული სერვისის არსებობა</a:t>
                      </a:r>
                      <a:endParaRPr lang="en-US" sz="14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nchor="ctr"/>
                </a:tc>
                <a:extLst>
                  <a:ext uri="{0D108BD9-81ED-4DB2-BD59-A6C34878D82A}">
                    <a16:rowId xmlns:a16="http://schemas.microsoft.com/office/drawing/2014/main" val="983183394"/>
                  </a:ext>
                </a:extLst>
              </a:tr>
            </a:tbl>
          </a:graphicData>
        </a:graphic>
      </p:graphicFrame>
    </p:spTree>
    <p:extLst>
      <p:ext uri="{BB962C8B-B14F-4D97-AF65-F5344CB8AC3E}">
        <p14:creationId xmlns:p14="http://schemas.microsoft.com/office/powerpoint/2010/main" val="114826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33" y="0"/>
            <a:ext cx="11052348" cy="1325563"/>
          </a:xfrm>
        </p:spPr>
        <p:txBody>
          <a:bodyPr>
            <a:noAutofit/>
          </a:bodyPr>
          <a:lstStyle/>
          <a:p>
            <a:r>
              <a:rPr lang="ka-GE" sz="2000" b="1" dirty="0">
                <a:solidFill>
                  <a:prstClr val="black"/>
                </a:solidFill>
                <a:latin typeface="Arial" panose="020B0604020202020204" pitchFamily="34" charset="0"/>
                <a:ea typeface="+mn-ea"/>
                <a:cs typeface="Arial" panose="020B0604020202020204" pitchFamily="34" charset="0"/>
              </a:rPr>
              <a:t>eProcurement სისტემაში ჩაშენებული სხვა შესყიდვის საშუალებები</a:t>
            </a:r>
            <a:r>
              <a:rPr lang="en-US" sz="2000" dirty="0">
                <a:latin typeface="Sylfaen" panose="010A0502050306030303" pitchFamily="18" charset="0"/>
                <a:ea typeface="Sylfaen" panose="010A0502050306030303" pitchFamily="18" charset="0"/>
                <a:cs typeface="Times New Roman" panose="02020603050405020304" pitchFamily="18" charset="0"/>
              </a:rPr>
              <a:t/>
            </a:r>
            <a:br>
              <a:rPr lang="en-US" sz="2000" dirty="0">
                <a:latin typeface="Sylfaen" panose="010A0502050306030303" pitchFamily="18" charset="0"/>
                <a:ea typeface="Sylfaen" panose="010A0502050306030303" pitchFamily="18" charset="0"/>
                <a:cs typeface="Times New Roman" panose="02020603050405020304" pitchFamily="18" charset="0"/>
              </a:rPr>
            </a:br>
            <a:endParaRPr lang="en-US" sz="2800" dirty="0"/>
          </a:p>
        </p:txBody>
      </p:sp>
      <p:graphicFrame>
        <p:nvGraphicFramePr>
          <p:cNvPr id="4" name="Content Placeholder 3"/>
          <p:cNvGraphicFramePr>
            <a:graphicFrameLocks noGrp="1"/>
          </p:cNvGraphicFramePr>
          <p:nvPr>
            <p:ph idx="1"/>
            <p:extLst/>
          </p:nvPr>
        </p:nvGraphicFramePr>
        <p:xfrm>
          <a:off x="291403" y="874207"/>
          <a:ext cx="11756570" cy="5295480"/>
        </p:xfrm>
        <a:graphic>
          <a:graphicData uri="http://schemas.openxmlformats.org/drawingml/2006/table">
            <a:tbl>
              <a:tblPr firstRow="1" bandRow="1">
                <a:tableStyleId>{5C22544A-7EE6-4342-B048-85BDC9FD1C3A}</a:tableStyleId>
              </a:tblPr>
              <a:tblGrid>
                <a:gridCol w="3457881">
                  <a:extLst>
                    <a:ext uri="{9D8B030D-6E8A-4147-A177-3AD203B41FA5}">
                      <a16:colId xmlns:a16="http://schemas.microsoft.com/office/drawing/2014/main" val="2341576078"/>
                    </a:ext>
                  </a:extLst>
                </a:gridCol>
                <a:gridCol w="1637349">
                  <a:extLst>
                    <a:ext uri="{9D8B030D-6E8A-4147-A177-3AD203B41FA5}">
                      <a16:colId xmlns:a16="http://schemas.microsoft.com/office/drawing/2014/main" val="1353697280"/>
                    </a:ext>
                  </a:extLst>
                </a:gridCol>
                <a:gridCol w="6661340">
                  <a:extLst>
                    <a:ext uri="{9D8B030D-6E8A-4147-A177-3AD203B41FA5}">
                      <a16:colId xmlns:a16="http://schemas.microsoft.com/office/drawing/2014/main" val="2214214500"/>
                    </a:ext>
                  </a:extLst>
                </a:gridCol>
              </a:tblGrid>
              <a:tr h="517174">
                <a:tc gridSpan="3">
                  <a:txBody>
                    <a:bodyPr/>
                    <a:lstStyle/>
                    <a:p>
                      <a:pPr marL="0" marR="0" algn="ctr">
                        <a:lnSpc>
                          <a:spcPct val="107000"/>
                        </a:lnSpc>
                        <a:spcBef>
                          <a:spcPts val="0"/>
                        </a:spcBef>
                        <a:spcAft>
                          <a:spcPts val="0"/>
                        </a:spcAft>
                      </a:pPr>
                      <a:endParaRPr lang="en-US" sz="1100"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3689771"/>
                  </a:ext>
                </a:extLst>
              </a:tr>
              <a:tr h="417291">
                <a:tc>
                  <a:txBody>
                    <a:bodyPr/>
                    <a:lstStyle/>
                    <a:p>
                      <a:pPr marL="0" marR="0" algn="ctr">
                        <a:lnSpc>
                          <a:spcPct val="107000"/>
                        </a:lnSpc>
                        <a:spcBef>
                          <a:spcPts val="0"/>
                        </a:spcBef>
                        <a:spcAft>
                          <a:spcPts val="0"/>
                        </a:spcAft>
                      </a:pPr>
                      <a:r>
                        <a:rPr lang="ka-GE" sz="1600" b="1" dirty="0">
                          <a:effectLst/>
                        </a:rPr>
                        <a:t>პროცედურა</a:t>
                      </a:r>
                      <a:endParaRPr lang="en-US" sz="1600" b="1"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a:txBody>
                    <a:bodyPr/>
                    <a:lstStyle/>
                    <a:p>
                      <a:pPr marL="0" marR="0" algn="ctr">
                        <a:lnSpc>
                          <a:spcPct val="107000"/>
                        </a:lnSpc>
                        <a:spcBef>
                          <a:spcPts val="0"/>
                        </a:spcBef>
                        <a:spcAft>
                          <a:spcPts val="0"/>
                        </a:spcAft>
                      </a:pPr>
                      <a:r>
                        <a:rPr lang="ka-GE" sz="1600" b="1" dirty="0">
                          <a:effectLst/>
                        </a:rPr>
                        <a:t>აბრევიატურა</a:t>
                      </a:r>
                      <a:endParaRPr lang="en-US" sz="1600" b="1"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a:txBody>
                    <a:bodyPr/>
                    <a:lstStyle/>
                    <a:p>
                      <a:pPr marL="0" marR="0" algn="ctr">
                        <a:lnSpc>
                          <a:spcPct val="107000"/>
                        </a:lnSpc>
                        <a:spcBef>
                          <a:spcPts val="0"/>
                        </a:spcBef>
                        <a:spcAft>
                          <a:spcPts val="0"/>
                        </a:spcAft>
                      </a:pPr>
                      <a:r>
                        <a:rPr lang="ka-GE" sz="1600" b="1" dirty="0">
                          <a:effectLst/>
                        </a:rPr>
                        <a:t>მუშაობის პრინციპი</a:t>
                      </a:r>
                      <a:endParaRPr lang="en-US" sz="1600" b="1"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extLst>
                  <a:ext uri="{0D108BD9-81ED-4DB2-BD59-A6C34878D82A}">
                    <a16:rowId xmlns:a16="http://schemas.microsoft.com/office/drawing/2014/main" val="376358907"/>
                  </a:ext>
                </a:extLst>
              </a:tr>
              <a:tr h="1871702">
                <a:tc>
                  <a:txBody>
                    <a:bodyPr/>
                    <a:lstStyle/>
                    <a:p>
                      <a:pPr marL="0" marR="0" algn="ctr">
                        <a:lnSpc>
                          <a:spcPct val="107000"/>
                        </a:lnSpc>
                        <a:spcBef>
                          <a:spcPts val="0"/>
                        </a:spcBef>
                        <a:spcAft>
                          <a:spcPts val="0"/>
                        </a:spcAft>
                      </a:pPr>
                      <a:r>
                        <a:rPr lang="en-US" sz="1200" dirty="0">
                          <a:effectLst/>
                        </a:rPr>
                        <a:t>GEO </a:t>
                      </a:r>
                      <a:r>
                        <a:rPr lang="ka-GE" sz="1200" dirty="0">
                          <a:effectLst/>
                        </a:rPr>
                        <a:t>ტენდერი</a:t>
                      </a:r>
                      <a:r>
                        <a:rPr lang="en-US" sz="1200" dirty="0">
                          <a:effectLst/>
                        </a:rPr>
                        <a:t> (</a:t>
                      </a:r>
                      <a:r>
                        <a:rPr lang="ka-GE" sz="1200" dirty="0">
                          <a:effectLst/>
                        </a:rPr>
                        <a:t>შესყიდვის ელექტრონული პროცედურა)</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a:txBody>
                    <a:bodyPr/>
                    <a:lstStyle/>
                    <a:p>
                      <a:pPr marL="0" marR="0" algn="ctr">
                        <a:lnSpc>
                          <a:spcPct val="107000"/>
                        </a:lnSpc>
                        <a:spcBef>
                          <a:spcPts val="0"/>
                        </a:spcBef>
                        <a:spcAft>
                          <a:spcPts val="0"/>
                        </a:spcAft>
                      </a:pPr>
                      <a:r>
                        <a:rPr lang="en-US" sz="1200" dirty="0">
                          <a:effectLst/>
                        </a:rPr>
                        <a:t>GEO</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nchor="ct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ka-GE" sz="1200" dirty="0">
                          <a:effectLst/>
                        </a:rPr>
                        <a:t>საქონლის ან მომსახურების შესყიდვა დადგენილი სპეციალური წესით, რომლის მოქმედების ვადა არ შეიძლება აღემატებოდეს 2 წელს.</a:t>
                      </a:r>
                      <a:endParaRPr lang="en-US" sz="1200" dirty="0">
                        <a:effectLst/>
                      </a:endParaRPr>
                    </a:p>
                    <a:p>
                      <a:pPr marL="342900" marR="0" lvl="0" indent="-342900" algn="just">
                        <a:lnSpc>
                          <a:spcPct val="107000"/>
                        </a:lnSpc>
                        <a:spcBef>
                          <a:spcPts val="0"/>
                        </a:spcBef>
                        <a:spcAft>
                          <a:spcPts val="0"/>
                        </a:spcAft>
                        <a:buFont typeface="Symbol" panose="05050102010706020507" pitchFamily="18" charset="2"/>
                        <a:buChar char=""/>
                      </a:pPr>
                      <a:r>
                        <a:rPr lang="ka-GE" sz="1200" dirty="0">
                          <a:effectLst/>
                        </a:rPr>
                        <a:t>გამოიყენება ასევე საიდუმლო სახელმწიფო შესყიდვების განხორციელებისას; რეგლამენტირებულია საქართველოს მთავრობის სპეციალური დადგენილებით.</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extLst>
                  <a:ext uri="{0D108BD9-81ED-4DB2-BD59-A6C34878D82A}">
                    <a16:rowId xmlns:a16="http://schemas.microsoft.com/office/drawing/2014/main" val="1180804651"/>
                  </a:ext>
                </a:extLst>
              </a:tr>
              <a:tr h="1558180">
                <a:tc>
                  <a:txBody>
                    <a:bodyPr/>
                    <a:lstStyle/>
                    <a:p>
                      <a:pPr marL="0" marR="0" algn="ctr">
                        <a:lnSpc>
                          <a:spcPct val="107000"/>
                        </a:lnSpc>
                        <a:spcBef>
                          <a:spcPts val="0"/>
                        </a:spcBef>
                        <a:spcAft>
                          <a:spcPts val="0"/>
                        </a:spcAft>
                      </a:pPr>
                      <a:r>
                        <a:rPr lang="en-US" sz="1200">
                          <a:effectLst/>
                        </a:rPr>
                        <a:t>DEP </a:t>
                      </a:r>
                      <a:r>
                        <a:rPr lang="ka-GE" sz="1200">
                          <a:effectLst/>
                        </a:rPr>
                        <a:t>ტენდერი (შესყიდვის ელ. პროცედურა დონორის სახსრებით)</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a:txBody>
                    <a:bodyPr/>
                    <a:lstStyle/>
                    <a:p>
                      <a:pPr marL="0" marR="0" algn="ctr">
                        <a:lnSpc>
                          <a:spcPct val="107000"/>
                        </a:lnSpc>
                        <a:spcBef>
                          <a:spcPts val="0"/>
                        </a:spcBef>
                        <a:spcAft>
                          <a:spcPts val="0"/>
                        </a:spcAft>
                      </a:pPr>
                      <a:r>
                        <a:rPr lang="en-US" sz="1200">
                          <a:effectLst/>
                        </a:rPr>
                        <a:t>DEP</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nchor="ctr"/>
                </a:tc>
                <a:tc>
                  <a:txBody>
                    <a:bodyPr/>
                    <a:lstStyle/>
                    <a:p>
                      <a:pPr marL="0" marR="0" algn="just">
                        <a:lnSpc>
                          <a:spcPct val="107000"/>
                        </a:lnSpc>
                        <a:spcBef>
                          <a:spcPts val="0"/>
                        </a:spcBef>
                        <a:spcAft>
                          <a:spcPts val="0"/>
                        </a:spcAft>
                      </a:pPr>
                      <a:r>
                        <a:rPr lang="ka-GE" sz="1200" dirty="0">
                          <a:effectLst/>
                        </a:rPr>
                        <a:t>შესყიდვის პროცედურები დონორის სახსრებით (მსოფლიო ბანკი-WB, ევროპის საინვესტიციო ბანკი-EIB, აზიის განვითარების ბანკი-ADB, ათასწლეულის გამოწვევის ფონდი -MCA Georgia, იაპონიის საერთაშორისო თანამშრომლობის სააგენტო -JICA; UNHCR, სხვა) .</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extLst>
                  <a:ext uri="{0D108BD9-81ED-4DB2-BD59-A6C34878D82A}">
                    <a16:rowId xmlns:a16="http://schemas.microsoft.com/office/drawing/2014/main" val="1177531904"/>
                  </a:ext>
                </a:extLst>
              </a:tr>
              <a:tr h="931133">
                <a:tc>
                  <a:txBody>
                    <a:bodyPr/>
                    <a:lstStyle/>
                    <a:p>
                      <a:pPr marL="0" marR="0" algn="ctr">
                        <a:lnSpc>
                          <a:spcPct val="107000"/>
                        </a:lnSpc>
                        <a:spcBef>
                          <a:spcPts val="0"/>
                        </a:spcBef>
                        <a:spcAft>
                          <a:spcPts val="0"/>
                        </a:spcAft>
                      </a:pPr>
                      <a:r>
                        <a:rPr lang="en-US" sz="1200">
                          <a:effectLst/>
                        </a:rPr>
                        <a:t>GRA (</a:t>
                      </a:r>
                      <a:r>
                        <a:rPr lang="ka-GE" sz="1200">
                          <a:effectLst/>
                        </a:rPr>
                        <a:t>საგრანტო კონკურსი)</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a:txBody>
                    <a:bodyPr/>
                    <a:lstStyle/>
                    <a:p>
                      <a:pPr marL="0" marR="0" algn="ctr">
                        <a:lnSpc>
                          <a:spcPct val="107000"/>
                        </a:lnSpc>
                        <a:spcBef>
                          <a:spcPts val="0"/>
                        </a:spcBef>
                        <a:spcAft>
                          <a:spcPts val="0"/>
                        </a:spcAft>
                      </a:pPr>
                      <a:r>
                        <a:rPr lang="en-US" sz="1200">
                          <a:effectLst/>
                        </a:rPr>
                        <a:t>GRA</a:t>
                      </a:r>
                      <a:endParaRPr lang="en-US" sz="120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tc>
                  <a:txBody>
                    <a:bodyPr/>
                    <a:lstStyle/>
                    <a:p>
                      <a:pPr marL="0" marR="0" algn="just">
                        <a:lnSpc>
                          <a:spcPct val="107000"/>
                        </a:lnSpc>
                        <a:spcBef>
                          <a:spcPts val="0"/>
                        </a:spcBef>
                        <a:spcAft>
                          <a:spcPts val="0"/>
                        </a:spcAft>
                      </a:pPr>
                      <a:r>
                        <a:rPr lang="ka-GE" sz="1200" dirty="0">
                          <a:effectLst/>
                        </a:rPr>
                        <a:t>შესყიდვის პროცედურა, რომელიც გამოიყენება სახელმწიფო უწყებების/ორგანიზაციების მიერ გამოცხადებული საგრანტო კონკურსების ჩასატარებლად.</a:t>
                      </a:r>
                      <a:endParaRPr lang="en-US" sz="1200" dirty="0">
                        <a:effectLst/>
                        <a:latin typeface="Sylfaen" panose="010A0502050306030303" pitchFamily="18" charset="0"/>
                        <a:ea typeface="Sylfaen" panose="010A0502050306030303" pitchFamily="18" charset="0"/>
                        <a:cs typeface="Times New Roman" panose="02020603050405020304" pitchFamily="18" charset="0"/>
                      </a:endParaRPr>
                    </a:p>
                  </a:txBody>
                  <a:tcPr marL="62230" marR="62230" marT="0" marB="0"/>
                </a:tc>
                <a:extLst>
                  <a:ext uri="{0D108BD9-81ED-4DB2-BD59-A6C34878D82A}">
                    <a16:rowId xmlns:a16="http://schemas.microsoft.com/office/drawing/2014/main" val="3971015133"/>
                  </a:ext>
                </a:extLst>
              </a:tr>
            </a:tbl>
          </a:graphicData>
        </a:graphic>
      </p:graphicFrame>
    </p:spTree>
    <p:extLst>
      <p:ext uri="{BB962C8B-B14F-4D97-AF65-F5344CB8AC3E}">
        <p14:creationId xmlns:p14="http://schemas.microsoft.com/office/powerpoint/2010/main" val="119385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1600201"/>
            <a:ext cx="10337470" cy="4384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ka-GE" sz="2000" dirty="0" smtClean="0"/>
          </a:p>
          <a:p>
            <a:pPr marL="0" indent="0" algn="just">
              <a:buNone/>
            </a:pPr>
            <a:endParaRPr lang="en-US" sz="2000" dirty="0" smtClean="0"/>
          </a:p>
          <a:p>
            <a:pPr algn="just"/>
            <a:endParaRPr lang="en-US" sz="2000" dirty="0" smtClean="0"/>
          </a:p>
          <a:p>
            <a:pPr algn="just"/>
            <a:endParaRPr lang="en-US" sz="2000" dirty="0" smtClean="0"/>
          </a:p>
          <a:p>
            <a:pPr algn="just"/>
            <a:endParaRPr lang="ka-GE" sz="1800" dirty="0" smtClean="0"/>
          </a:p>
        </p:txBody>
      </p:sp>
      <p:sp>
        <p:nvSpPr>
          <p:cNvPr id="2" name="TextBox 1"/>
          <p:cNvSpPr txBox="1"/>
          <p:nvPr/>
        </p:nvSpPr>
        <p:spPr>
          <a:xfrm>
            <a:off x="2175642" y="637777"/>
            <a:ext cx="7504386" cy="584775"/>
          </a:xfrm>
          <a:prstGeom prst="rect">
            <a:avLst/>
          </a:prstGeom>
          <a:noFill/>
        </p:spPr>
        <p:txBody>
          <a:bodyPr wrap="square" rtlCol="0">
            <a:spAutoFit/>
          </a:bodyPr>
          <a:lstStyle/>
          <a:p>
            <a:pPr algn="ctr"/>
            <a:endParaRPr lang="en-US" sz="3200" b="1" dirty="0"/>
          </a:p>
        </p:txBody>
      </p:sp>
      <p:sp>
        <p:nvSpPr>
          <p:cNvPr id="4" name="TextBox 3"/>
          <p:cNvSpPr txBox="1"/>
          <p:nvPr/>
        </p:nvSpPr>
        <p:spPr>
          <a:xfrm>
            <a:off x="242011" y="2115497"/>
            <a:ext cx="11246178" cy="2769989"/>
          </a:xfrm>
          <a:prstGeom prst="rect">
            <a:avLst/>
          </a:prstGeom>
          <a:noFill/>
        </p:spPr>
        <p:txBody>
          <a:bodyPr wrap="square" rtlCol="0">
            <a:spAutoFit/>
          </a:bodyPr>
          <a:lstStyle/>
          <a:p>
            <a:pPr marL="285750" indent="-285750">
              <a:buFont typeface="Arial" pitchFamily="34" charset="0"/>
              <a:buChar char="•"/>
            </a:pPr>
            <a:endParaRPr lang="ka-GE" sz="2400" dirty="0" smtClean="0"/>
          </a:p>
          <a:p>
            <a:pPr marL="285750" indent="-285750">
              <a:buFont typeface="Arial" pitchFamily="34" charset="0"/>
              <a:buChar char="•"/>
            </a:pPr>
            <a:endParaRPr lang="ka-GE" dirty="0" smtClean="0"/>
          </a:p>
          <a:p>
            <a:pPr marL="285750" indent="-285750">
              <a:buFont typeface="Arial" pitchFamily="34" charset="0"/>
              <a:buChar char="•"/>
            </a:pPr>
            <a:r>
              <a:rPr lang="ka-GE" dirty="0"/>
              <a:t>რა შესაძლებლობა ეძლევა ბიზნესს სახელმწიფო შესყიდვებში</a:t>
            </a:r>
            <a:r>
              <a:rPr lang="en-US" dirty="0" smtClean="0"/>
              <a:t>?</a:t>
            </a:r>
            <a:endParaRPr lang="ka-GE" dirty="0" smtClean="0"/>
          </a:p>
          <a:p>
            <a:pPr marL="285750" indent="-285750">
              <a:buFont typeface="Arial" pitchFamily="34" charset="0"/>
              <a:buChar char="•"/>
            </a:pPr>
            <a:endParaRPr lang="ka-GE" dirty="0"/>
          </a:p>
          <a:p>
            <a:pPr marL="285750" indent="-285750">
              <a:buFont typeface="Arial" pitchFamily="34" charset="0"/>
              <a:buChar char="•"/>
            </a:pPr>
            <a:r>
              <a:rPr lang="ka-GE" dirty="0"/>
              <a:t>შესყიდვებში მონაწილეობა მიმწოდებლების გაერთიანებული ძალისხმევით ამხანაგობის ფორმით</a:t>
            </a:r>
            <a:endParaRPr lang="en-US" dirty="0"/>
          </a:p>
          <a:p>
            <a:pPr marL="285750" indent="-285750">
              <a:buFont typeface="Arial" pitchFamily="34" charset="0"/>
              <a:buChar char="•"/>
            </a:pPr>
            <a:endParaRPr lang="ka-GE" dirty="0" smtClean="0"/>
          </a:p>
          <a:p>
            <a:pPr marL="342900" indent="-342900">
              <a:buFont typeface="Arial" panose="020B0604020202020204" pitchFamily="34" charset="0"/>
              <a:buChar char="•"/>
            </a:pPr>
            <a:endParaRPr lang="ka-GE" sz="2400" dirty="0" smtClean="0"/>
          </a:p>
          <a:p>
            <a:endParaRPr lang="ka-GE" dirty="0" smtClean="0"/>
          </a:p>
          <a:p>
            <a:endParaRPr lang="en-US" dirty="0"/>
          </a:p>
        </p:txBody>
      </p:sp>
      <p:sp>
        <p:nvSpPr>
          <p:cNvPr id="16"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ea typeface="Sylfaen" panose="010A0502050306030303" pitchFamily="18" charset="0"/>
                <a:cs typeface="Arial" panose="020B0604020202020204" pitchFamily="34" charset="0"/>
              </a:rPr>
              <a:t>რას განვიხილავთ?</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23730" y="2655490"/>
            <a:ext cx="404684" cy="35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939087" y="3232310"/>
            <a:ext cx="404684" cy="35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4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39" y="4141348"/>
            <a:ext cx="804288" cy="2398051"/>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sp>
        <p:nvSpPr>
          <p:cNvPr id="16" name="TextBox 15"/>
          <p:cNvSpPr txBox="1"/>
          <p:nvPr/>
        </p:nvSpPr>
        <p:spPr>
          <a:xfrm>
            <a:off x="3109823" y="1681769"/>
            <a:ext cx="7397464" cy="738664"/>
          </a:xfrm>
          <a:prstGeom prst="rect">
            <a:avLst/>
          </a:prstGeom>
          <a:noFill/>
        </p:spPr>
        <p:txBody>
          <a:bodyPr wrap="square" rtlCol="0">
            <a:spAutoFit/>
          </a:bodyPr>
          <a:lstStyle/>
          <a:p>
            <a:pPr marL="285750" lvl="0" indent="-285750">
              <a:buFont typeface="Arial" panose="020B0604020202020204" pitchFamily="34" charset="0"/>
              <a:buChar char="•"/>
            </a:pPr>
            <a:r>
              <a:rPr lang="ka-GE" dirty="0" smtClean="0"/>
              <a:t>2010 წლიდან დღემდე სისტემაში რეგისტრირებული </a:t>
            </a:r>
            <a:r>
              <a:rPr lang="ka-GE" dirty="0"/>
              <a:t>შემსყიდველების </a:t>
            </a:r>
            <a:r>
              <a:rPr lang="ka-GE" dirty="0" smtClean="0"/>
              <a:t>რიცხვმა </a:t>
            </a:r>
            <a:r>
              <a:rPr lang="ka-GE"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4,</a:t>
            </a:r>
            <a:r>
              <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543</a:t>
            </a:r>
            <a:r>
              <a:rPr lang="ka-GE" dirty="0" smtClean="0"/>
              <a:t> </a:t>
            </a:r>
            <a:r>
              <a:rPr lang="ka-GE" dirty="0"/>
              <a:t>შეადგინა</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3109821" y="5283675"/>
            <a:ext cx="8760445" cy="707886"/>
          </a:xfrm>
          <a:prstGeom prst="rect">
            <a:avLst/>
          </a:prstGeom>
        </p:spPr>
        <p:txBody>
          <a:bodyPr wrap="square">
            <a:spAutoFit/>
          </a:bodyPr>
          <a:lstStyle/>
          <a:p>
            <a:pPr marL="285750" lvl="0" indent="-285750">
              <a:buFont typeface="Arial" panose="020B0604020202020204" pitchFamily="34" charset="0"/>
              <a:buChar char="•"/>
            </a:pPr>
            <a:r>
              <a:rPr lang="ka-GE" dirty="0" smtClean="0">
                <a:latin typeface="Arial" panose="020B0604020202020204" pitchFamily="34" charset="0"/>
                <a:cs typeface="Arial" panose="020B0604020202020204" pitchFamily="34" charset="0"/>
              </a:rPr>
              <a:t>საშუალო ეკონომია სავარაუდო ღირებულების</a:t>
            </a:r>
            <a:r>
              <a:rPr lang="en-US" dirty="0" smtClean="0">
                <a:latin typeface="Arial" panose="020B0604020202020204" pitchFamily="34" charset="0"/>
                <a:cs typeface="Arial" panose="020B0604020202020204" pitchFamily="34" charset="0"/>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9%</a:t>
            </a:r>
            <a:r>
              <a:rPr lang="ka-GE"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-ს </a:t>
            </a:r>
            <a:r>
              <a:rPr lang="ka-GE" dirty="0" smtClean="0">
                <a:latin typeface="Arial" panose="020B0604020202020204" pitchFamily="34" charset="0"/>
                <a:cs typeface="Arial" panose="020B0604020202020204" pitchFamily="34" charset="0"/>
              </a:rPr>
              <a:t>შეადგენს</a:t>
            </a:r>
            <a:r>
              <a:rPr lang="en-US" dirty="0" smtClean="0">
                <a:latin typeface="Arial" panose="020B0604020202020204" pitchFamily="34" charset="0"/>
                <a:cs typeface="Arial" panose="020B0604020202020204" pitchFamily="34" charset="0"/>
              </a:rPr>
              <a:t> </a:t>
            </a:r>
            <a:r>
              <a:rPr lang="ka-GE" dirty="0" smtClean="0">
                <a:latin typeface="Arial" panose="020B0604020202020204" pitchFamily="34" charset="0"/>
                <a:cs typeface="Arial" panose="020B0604020202020204" pitchFamily="34" charset="0"/>
              </a:rPr>
              <a:t>(</a:t>
            </a:r>
            <a:r>
              <a:rPr lang="ka-GE"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2</a:t>
            </a:r>
            <a:r>
              <a:rPr lang="en-U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ka-GE"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მილიარდი ლარი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2010</a:t>
            </a:r>
            <a:r>
              <a:rPr lang="ka-GE"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წლიდან დღემდე)</a:t>
            </a:r>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3109821" y="4520234"/>
            <a:ext cx="8378253" cy="830997"/>
          </a:xfrm>
          <a:prstGeom prst="rect">
            <a:avLst/>
          </a:prstGeom>
        </p:spPr>
        <p:txBody>
          <a:bodyPr wrap="square">
            <a:spAutoFit/>
          </a:bodyPr>
          <a:lstStyle/>
          <a:p>
            <a:pPr marL="285750" indent="-285750" algn="just">
              <a:buFont typeface="Arial" panose="020B0604020202020204" pitchFamily="34" charset="0"/>
              <a:buChar char="•"/>
            </a:pPr>
            <a:r>
              <a:rPr lang="ka-GE" dirty="0"/>
              <a:t>გამოცხადებული ტენდერებიდან დაახლოებით </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80%-ის  </a:t>
            </a:r>
            <a:r>
              <a:rPr lang="ka-GE" dirty="0"/>
              <a:t>სავარაუდო ღირებულება </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50.000</a:t>
            </a:r>
            <a:r>
              <a:rPr lang="ka-GE" dirty="0"/>
              <a:t> ლარზე ნაკლებია </a:t>
            </a:r>
            <a:endParaRPr lang="en-US" dirty="0"/>
          </a:p>
        </p:txBody>
      </p:sp>
      <p:sp>
        <p:nvSpPr>
          <p:cNvPr id="8" name="Rectangle 7"/>
          <p:cNvSpPr/>
          <p:nvPr/>
        </p:nvSpPr>
        <p:spPr>
          <a:xfrm>
            <a:off x="3084866" y="3848595"/>
            <a:ext cx="8681757" cy="738664"/>
          </a:xfrm>
          <a:prstGeom prst="rect">
            <a:avLst/>
          </a:prstGeom>
        </p:spPr>
        <p:txBody>
          <a:bodyPr wrap="square">
            <a:spAutoFit/>
          </a:bodyPr>
          <a:lstStyle/>
          <a:p>
            <a:pPr marL="285750" indent="-285750" algn="just">
              <a:buFont typeface="Arial" panose="020B0604020202020204" pitchFamily="34" charset="0"/>
              <a:buChar char="•"/>
            </a:pPr>
            <a:r>
              <a:rPr lang="ka-GE" dirty="0" smtClean="0"/>
              <a:t>20</a:t>
            </a:r>
            <a:r>
              <a:rPr lang="en-US" dirty="0" smtClean="0"/>
              <a:t>22</a:t>
            </a:r>
            <a:r>
              <a:rPr lang="ka-GE" dirty="0" smtClean="0"/>
              <a:t> </a:t>
            </a:r>
            <a:r>
              <a:rPr lang="ka-GE" dirty="0"/>
              <a:t>წელს </a:t>
            </a:r>
            <a:r>
              <a:rPr lang="ka-GE"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35,000-მდე</a:t>
            </a:r>
            <a:r>
              <a:rPr lang="ka-GE" dirty="0" smtClean="0"/>
              <a:t> </a:t>
            </a:r>
            <a:r>
              <a:rPr lang="ka-GE" dirty="0"/>
              <a:t>ღია ელექტრონული ტენდერი გამოცხადდა სისტემის მეშვეობით</a:t>
            </a:r>
          </a:p>
        </p:txBody>
      </p:sp>
      <p:sp>
        <p:nvSpPr>
          <p:cNvPr id="10" name="Rectangle 9"/>
          <p:cNvSpPr/>
          <p:nvPr/>
        </p:nvSpPr>
        <p:spPr>
          <a:xfrm>
            <a:off x="3109822" y="2388738"/>
            <a:ext cx="8527995" cy="1477328"/>
          </a:xfrm>
          <a:prstGeom prst="rect">
            <a:avLst/>
          </a:prstGeom>
        </p:spPr>
        <p:txBody>
          <a:bodyPr wrap="square">
            <a:spAutoFit/>
          </a:bodyPr>
          <a:lstStyle/>
          <a:p>
            <a:pPr marL="285750" indent="-285750" algn="just">
              <a:buFont typeface="Arial" panose="020B0604020202020204" pitchFamily="34" charset="0"/>
              <a:buChar char="•"/>
            </a:pPr>
            <a:r>
              <a:rPr lang="ka-GE" dirty="0" smtClean="0"/>
              <a:t>20</a:t>
            </a:r>
            <a:r>
              <a:rPr lang="en-US" dirty="0" smtClean="0"/>
              <a:t>2</a:t>
            </a:r>
            <a:r>
              <a:rPr lang="ka-GE" dirty="0" smtClean="0"/>
              <a:t>2 </a:t>
            </a:r>
            <a:r>
              <a:rPr lang="ka-GE" dirty="0"/>
              <a:t>წელს სახელმწიფო შესყიდვების ჯამური ხელშეკრულების </a:t>
            </a:r>
            <a:r>
              <a:rPr lang="ka-GE" dirty="0" smtClean="0"/>
              <a:t>თანხამ </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7</a:t>
            </a:r>
            <a:r>
              <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a:t>
            </a:r>
            <a:r>
              <a:rPr lang="ka-GE"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4 </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მილიარდ</a:t>
            </a:r>
            <a:r>
              <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ლარს </a:t>
            </a:r>
            <a:r>
              <a:rPr lang="ka-GE" dirty="0"/>
              <a:t>გადააჭარბა,</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ka-GE" dirty="0"/>
              <a:t>რაც მთლიანი შიდა პროდუქტის </a:t>
            </a:r>
            <a:r>
              <a:rPr lang="ka-GE"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10%, </a:t>
            </a:r>
            <a:r>
              <a:rPr lang="ka-GE" dirty="0"/>
              <a:t>ხოლო</a:t>
            </a:r>
            <a:r>
              <a:rPr lang="ka-G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ka-GE" dirty="0"/>
              <a:t>სახელმწიფო </a:t>
            </a:r>
            <a:r>
              <a:rPr lang="ka-GE" dirty="0" smtClean="0"/>
              <a:t>ბიუჯეტის ხარჯვით ნაწილის დაახლოებით </a:t>
            </a:r>
            <a:r>
              <a:rPr lang="ka-GE"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60</a:t>
            </a:r>
            <a:r>
              <a:rPr lang="ka-GE"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ka-GE" dirty="0"/>
              <a:t>შეადგენს</a:t>
            </a:r>
          </a:p>
        </p:txBody>
      </p:sp>
      <p:sp>
        <p:nvSpPr>
          <p:cNvPr id="14" name="TextBox 13"/>
          <p:cNvSpPr txBox="1"/>
          <p:nvPr/>
        </p:nvSpPr>
        <p:spPr>
          <a:xfrm>
            <a:off x="2175642" y="637777"/>
            <a:ext cx="7504386" cy="584775"/>
          </a:xfrm>
          <a:prstGeom prst="rect">
            <a:avLst/>
          </a:prstGeom>
          <a:noFill/>
        </p:spPr>
        <p:txBody>
          <a:bodyPr wrap="square" rtlCol="0">
            <a:spAutoFit/>
          </a:bodyPr>
          <a:lstStyle/>
          <a:p>
            <a:pPr algn="ctr"/>
            <a:endParaRPr lang="en-US" sz="3200" b="1" dirty="0"/>
          </a:p>
        </p:txBody>
      </p:sp>
      <p:sp>
        <p:nvSpPr>
          <p:cNvPr id="15"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2800" b="1" dirty="0" smtClean="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cs typeface="Arial" panose="020B0604020202020204" pitchFamily="34" charset="0"/>
              </a:rPr>
              <a:t>საინტერესო </a:t>
            </a:r>
            <a:r>
              <a:rPr lang="ka-GE" sz="2800" b="1" dirty="0">
                <a:latin typeface="Arial" panose="020B0604020202020204" pitchFamily="34" charset="0"/>
                <a:cs typeface="Arial" panose="020B0604020202020204" pitchFamily="34" charset="0"/>
              </a:rPr>
              <a:t>ციფრები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89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4.375E-6 2.22222E-6 L 0.56836 0.03797 " pathEditMode="relative" rAng="0" ptsTypes="AA">
                                      <p:cBhvr>
                                        <p:cTn id="6" dur="1000" fill="hold"/>
                                        <p:tgtEl>
                                          <p:spTgt spid="7"/>
                                        </p:tgtEl>
                                        <p:attrNameLst>
                                          <p:attrName>ppt_x</p:attrName>
                                          <p:attrName>ppt_y</p:attrName>
                                        </p:attrNameLst>
                                      </p:cBhvr>
                                      <p:rCtr x="28333" y="0"/>
                                    </p:animMotion>
                                  </p:childTnLst>
                                </p:cTn>
                              </p:par>
                            </p:childTnLst>
                          </p:cTn>
                        </p:par>
                        <p:par>
                          <p:cTn id="7" fill="hold">
                            <p:stCondLst>
                              <p:cond delay="1250"/>
                            </p:stCondLst>
                            <p:childTnLst>
                              <p:par>
                                <p:cTn id="8" presetID="6" presetClass="emph" presetSubtype="0" fill="hold" nodeType="afterEffect">
                                  <p:stCondLst>
                                    <p:cond delay="0"/>
                                  </p:stCondLst>
                                  <p:childTnLst>
                                    <p:animScale>
                                      <p:cBhvr>
                                        <p:cTn id="9" dur="750" fill="hold"/>
                                        <p:tgtEl>
                                          <p:spTgt spid="7"/>
                                        </p:tgtEl>
                                      </p:cBhvr>
                                      <p:by x="200000" y="200000"/>
                                    </p:animScale>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2500"/>
                            </p:stCondLst>
                            <p:childTnLst>
                              <p:par>
                                <p:cTn id="17" presetID="6" presetClass="emph" presetSubtype="0" fill="hold" nodeType="afterEffect">
                                  <p:stCondLst>
                                    <p:cond delay="0"/>
                                  </p:stCondLst>
                                  <p:childTnLst>
                                    <p:animScale>
                                      <p:cBhvr>
                                        <p:cTn id="18" dur="750" fill="hold"/>
                                        <p:tgtEl>
                                          <p:spTgt spid="7"/>
                                        </p:tgtEl>
                                      </p:cBhvr>
                                      <p:by x="50000" y="50000"/>
                                    </p:animScale>
                                  </p:childTnLst>
                                </p:cTn>
                              </p:par>
                              <p:par>
                                <p:cTn id="19" presetID="10" presetClass="exit" presetSubtype="0" fill="hold" nodeType="withEffect">
                                  <p:stCondLst>
                                    <p:cond delay="0"/>
                                  </p:stCondLst>
                                  <p:childTnLst>
                                    <p:animEffect transition="out" filter="fade">
                                      <p:cBhvr>
                                        <p:cTn id="20" dur="750"/>
                                        <p:tgtEl>
                                          <p:spTgt spid="12"/>
                                        </p:tgtEl>
                                      </p:cBhvr>
                                    </p:animEffect>
                                    <p:set>
                                      <p:cBhvr>
                                        <p:cTn id="21" dur="1" fill="hold">
                                          <p:stCondLst>
                                            <p:cond delay="749"/>
                                          </p:stCondLst>
                                        </p:cTn>
                                        <p:tgtEl>
                                          <p:spTgt spid="12"/>
                                        </p:tgtEl>
                                        <p:attrNameLst>
                                          <p:attrName>style.visibility</p:attrName>
                                        </p:attrNameLst>
                                      </p:cBhvr>
                                      <p:to>
                                        <p:strVal val="hidden"/>
                                      </p:to>
                                    </p:set>
                                  </p:childTnLst>
                                </p:cTn>
                              </p:par>
                            </p:childTnLst>
                          </p:cTn>
                        </p:par>
                        <p:par>
                          <p:cTn id="22" fill="hold">
                            <p:stCondLst>
                              <p:cond delay="3250"/>
                            </p:stCondLst>
                            <p:childTnLst>
                              <p:par>
                                <p:cTn id="23" presetID="35" presetClass="path" presetSubtype="0" accel="50000" decel="50000" fill="hold" nodeType="afterEffect">
                                  <p:stCondLst>
                                    <p:cond delay="0"/>
                                  </p:stCondLst>
                                  <p:childTnLst>
                                    <p:animMotion origin="layout" path="M 0.56836 0.03796 L 5E-6 -2.22222E-6 " pathEditMode="relative" rAng="0" ptsTypes="AA">
                                      <p:cBhvr>
                                        <p:cTn id="24" dur="1000" fill="hold"/>
                                        <p:tgtEl>
                                          <p:spTgt spid="7"/>
                                        </p:tgtEl>
                                        <p:attrNameLst>
                                          <p:attrName>ppt_x</p:attrName>
                                          <p:attrName>ppt_y</p:attrName>
                                        </p:attrNameLst>
                                      </p:cBhvr>
                                      <p:rCtr x="-28438"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54121" y="2885203"/>
            <a:ext cx="1226377" cy="2466150"/>
          </a:xfrm>
          <a:prstGeom prst="rect">
            <a:avLst/>
          </a:prstGeom>
          <a:effectLst>
            <a:reflection blurRad="12700" stA="50000" endPos="20000" dir="5400000" sy="-100000" algn="bl" rotWithShape="0"/>
          </a:effectLst>
        </p:spPr>
      </p:pic>
      <p:graphicFrame>
        <p:nvGraphicFramePr>
          <p:cNvPr id="7" name="Content Placeholder 3"/>
          <p:cNvGraphicFramePr>
            <a:graphicFrameLocks noGrp="1"/>
          </p:cNvGraphicFramePr>
          <p:nvPr>
            <p:ph idx="1"/>
            <p:extLst>
              <p:ext uri="{D42A27DB-BD31-4B8C-83A1-F6EECF244321}">
                <p14:modId xmlns:p14="http://schemas.microsoft.com/office/powerpoint/2010/main" val="2117971384"/>
              </p:ext>
            </p:extLst>
          </p:nvPr>
        </p:nvGraphicFramePr>
        <p:xfrm>
          <a:off x="838199" y="1825625"/>
          <a:ext cx="11169073" cy="45474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28438" y="350982"/>
            <a:ext cx="10058400" cy="523220"/>
          </a:xfrm>
          <a:prstGeom prst="rect">
            <a:avLst/>
          </a:prstGeom>
          <a:noFill/>
        </p:spPr>
        <p:txBody>
          <a:bodyPr wrap="square" rtlCol="0">
            <a:spAutoFit/>
          </a:bodyPr>
          <a:lstStyle/>
          <a:p>
            <a:r>
              <a:rPr lang="ka-GE" sz="2800" b="1" dirty="0"/>
              <a:t>რეგისტრირებული მიმწოდებლების რაოდენობა სისტემაში</a:t>
            </a:r>
            <a:endParaRPr lang="en-US" sz="2800" b="1" dirty="0"/>
          </a:p>
        </p:txBody>
      </p:sp>
    </p:spTree>
    <p:extLst>
      <p:ext uri="{BB962C8B-B14F-4D97-AF65-F5344CB8AC3E}">
        <p14:creationId xmlns:p14="http://schemas.microsoft.com/office/powerpoint/2010/main" val="248943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a:latin typeface="+mn-lt"/>
                <a:ea typeface="+mn-ea"/>
                <a:cs typeface="+mn-cs"/>
              </a:rPr>
              <a:t>არარეზიდენტი მიმწოდებლები სისტემაში</a:t>
            </a:r>
            <a:endParaRPr lang="en-US" sz="2800" b="1" dirty="0">
              <a:latin typeface="+mn-lt"/>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730016"/>
              </p:ext>
            </p:extLst>
          </p:nvPr>
        </p:nvGraphicFramePr>
        <p:xfrm>
          <a:off x="215201" y="1574415"/>
          <a:ext cx="10908323" cy="50323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766997" y="3838470"/>
            <a:ext cx="2341266" cy="1200329"/>
          </a:xfrm>
          <a:prstGeom prst="rect">
            <a:avLst/>
          </a:prstGeom>
          <a:noFill/>
        </p:spPr>
        <p:txBody>
          <a:bodyPr wrap="square" rtlCol="0">
            <a:spAutoFit/>
          </a:bodyPr>
          <a:lstStyle/>
          <a:p>
            <a:r>
              <a:rPr lang="ka-GE" b="1" dirty="0" smtClean="0"/>
              <a:t>87 </a:t>
            </a:r>
            <a:r>
              <a:rPr lang="ka-GE" dirty="0" smtClean="0"/>
              <a:t>ქვეყნის </a:t>
            </a:r>
            <a:r>
              <a:rPr lang="en-US" b="1" dirty="0" smtClean="0"/>
              <a:t>2,</a:t>
            </a:r>
            <a:r>
              <a:rPr lang="ka-GE" b="1" dirty="0" smtClean="0"/>
              <a:t>596 </a:t>
            </a:r>
            <a:r>
              <a:rPr lang="ka-GE" dirty="0" smtClean="0"/>
              <a:t>ზე მეტი არარეზიდენტი მიმწოდებელი</a:t>
            </a:r>
            <a:endParaRPr lang="en-US" dirty="0"/>
          </a:p>
        </p:txBody>
      </p:sp>
    </p:spTree>
    <p:extLst>
      <p:ext uri="{BB962C8B-B14F-4D97-AF65-F5344CB8AC3E}">
        <p14:creationId xmlns:p14="http://schemas.microsoft.com/office/powerpoint/2010/main" val="273132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1600201"/>
            <a:ext cx="10337470" cy="4384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ka-GE" sz="2000" dirty="0" smtClean="0"/>
          </a:p>
          <a:p>
            <a:pPr marL="0" indent="0" algn="just">
              <a:buNone/>
            </a:pPr>
            <a:endParaRPr lang="en-US" sz="2000" dirty="0" smtClean="0"/>
          </a:p>
          <a:p>
            <a:pPr algn="just"/>
            <a:endParaRPr lang="en-US" sz="2000" dirty="0" smtClean="0"/>
          </a:p>
          <a:p>
            <a:pPr algn="just"/>
            <a:endParaRPr lang="en-US" sz="2000" dirty="0" smtClean="0"/>
          </a:p>
          <a:p>
            <a:pPr algn="just"/>
            <a:endParaRPr lang="ka-GE" sz="1800" dirty="0" smtClean="0"/>
          </a:p>
        </p:txBody>
      </p:sp>
      <p:sp>
        <p:nvSpPr>
          <p:cNvPr id="2" name="TextBox 1"/>
          <p:cNvSpPr txBox="1"/>
          <p:nvPr/>
        </p:nvSpPr>
        <p:spPr>
          <a:xfrm>
            <a:off x="2175642" y="637777"/>
            <a:ext cx="7504386" cy="584775"/>
          </a:xfrm>
          <a:prstGeom prst="rect">
            <a:avLst/>
          </a:prstGeom>
          <a:noFill/>
        </p:spPr>
        <p:txBody>
          <a:bodyPr wrap="square" rtlCol="0">
            <a:spAutoFit/>
          </a:bodyPr>
          <a:lstStyle/>
          <a:p>
            <a:pPr algn="ctr"/>
            <a:endParaRPr lang="en-US" sz="3200" b="1" dirty="0"/>
          </a:p>
        </p:txBody>
      </p:sp>
      <p:sp>
        <p:nvSpPr>
          <p:cNvPr id="4" name="TextBox 3"/>
          <p:cNvSpPr txBox="1"/>
          <p:nvPr/>
        </p:nvSpPr>
        <p:spPr>
          <a:xfrm>
            <a:off x="242011" y="2115497"/>
            <a:ext cx="11246178" cy="3416320"/>
          </a:xfrm>
          <a:prstGeom prst="rect">
            <a:avLst/>
          </a:prstGeom>
          <a:noFill/>
        </p:spPr>
        <p:txBody>
          <a:bodyPr wrap="square" rtlCol="0">
            <a:spAutoFit/>
          </a:bodyPr>
          <a:lstStyle/>
          <a:p>
            <a:pPr marL="285750" indent="-285750">
              <a:buFont typeface="Arial" pitchFamily="34" charset="0"/>
              <a:buChar char="•"/>
            </a:pPr>
            <a:endParaRPr lang="ka-GE" sz="2400" dirty="0" smtClean="0"/>
          </a:p>
          <a:p>
            <a:pPr marL="285750" indent="-285750">
              <a:buFont typeface="Arial" pitchFamily="34" charset="0"/>
              <a:buChar char="•"/>
            </a:pPr>
            <a:r>
              <a:rPr lang="ka-GE" dirty="0"/>
              <a:t>სახელმწიფო შესყიდვების გეგმა, მისი შედგენა, წარდგენა და მასთან დაკავშირებული </a:t>
            </a:r>
            <a:r>
              <a:rPr lang="ka-GE" dirty="0" smtClean="0"/>
              <a:t>პროცედურები</a:t>
            </a:r>
            <a:endParaRPr lang="ka-GE" dirty="0"/>
          </a:p>
          <a:p>
            <a:pPr marL="285750" indent="-285750">
              <a:buFont typeface="Arial" pitchFamily="34" charset="0"/>
              <a:buChar char="•"/>
            </a:pPr>
            <a:endParaRPr lang="ka-GE" sz="2400" dirty="0"/>
          </a:p>
          <a:p>
            <a:pPr marL="285750" indent="-285750">
              <a:buFont typeface="Arial" pitchFamily="34" charset="0"/>
              <a:buChar char="•"/>
            </a:pPr>
            <a:r>
              <a:rPr lang="ka-GE" dirty="0"/>
              <a:t>სახელმწიფო შესყიდვებში გამოყენებული და </a:t>
            </a:r>
            <a:r>
              <a:rPr lang="ka-GE" dirty="0" err="1"/>
              <a:t>ელ.სისტემაში</a:t>
            </a:r>
            <a:r>
              <a:rPr lang="ka-GE" dirty="0"/>
              <a:t> ჩაშენებული მეთოდების და პროცედურის დეტალური მიმოხილვა, მათი გამოყენების </a:t>
            </a:r>
            <a:r>
              <a:rPr lang="ka-GE" dirty="0" smtClean="0"/>
              <a:t>თავისებურებები</a:t>
            </a:r>
          </a:p>
          <a:p>
            <a:pPr marL="285750" indent="-285750">
              <a:buFont typeface="Arial" pitchFamily="34" charset="0"/>
              <a:buChar char="•"/>
            </a:pPr>
            <a:endParaRPr lang="ka-GE" dirty="0" smtClean="0"/>
          </a:p>
          <a:p>
            <a:pPr marL="285750" indent="-285750">
              <a:buFont typeface="Arial" pitchFamily="34" charset="0"/>
              <a:buChar char="•"/>
            </a:pPr>
            <a:r>
              <a:rPr lang="ka-GE" dirty="0"/>
              <a:t>რა შესაძლებლობა ეძლევა ბიზნესს სახელმწიფო შესყიდვებში</a:t>
            </a:r>
            <a:r>
              <a:rPr lang="en-US" dirty="0" smtClean="0"/>
              <a:t>?</a:t>
            </a:r>
            <a:endParaRPr lang="ka-GE" dirty="0" smtClean="0"/>
          </a:p>
          <a:p>
            <a:pPr marL="285750" indent="-285750">
              <a:buFont typeface="Arial" pitchFamily="34" charset="0"/>
              <a:buChar char="•"/>
            </a:pPr>
            <a:endParaRPr lang="ka-GE" dirty="0"/>
          </a:p>
          <a:p>
            <a:endParaRPr lang="ka-GE" sz="2400" dirty="0" smtClean="0"/>
          </a:p>
          <a:p>
            <a:endParaRPr lang="ka-GE" dirty="0" smtClean="0"/>
          </a:p>
          <a:p>
            <a:endParaRPr lang="en-US" dirty="0"/>
          </a:p>
        </p:txBody>
      </p:sp>
      <p:pic>
        <p:nvPicPr>
          <p:cNvPr id="12"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212201" y="2385753"/>
            <a:ext cx="404684" cy="358820"/>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ea typeface="Sylfaen" panose="010A0502050306030303" pitchFamily="18" charset="0"/>
                <a:cs typeface="Arial" panose="020B0604020202020204" pitchFamily="34" charset="0"/>
              </a:rPr>
              <a:t>რას განვიხილავთ?</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84156" y="3864731"/>
            <a:ext cx="404684" cy="35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974348" y="3433863"/>
            <a:ext cx="404684" cy="35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1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4876800" y="928253"/>
            <a:ext cx="2724727" cy="1265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74707" y="2484581"/>
            <a:ext cx="2724727" cy="1265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76799" y="2484581"/>
            <a:ext cx="2724727" cy="126538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dirty="0" smtClean="0"/>
              <a:t>სამშენებლო</a:t>
            </a:r>
            <a:endParaRPr lang="en-US" dirty="0" smtClean="0"/>
          </a:p>
          <a:p>
            <a:pPr algn="ctr"/>
            <a:r>
              <a:rPr lang="ka-GE" dirty="0" smtClean="0"/>
              <a:t>2.</a:t>
            </a:r>
            <a:r>
              <a:rPr lang="en-US" dirty="0" smtClean="0"/>
              <a:t>2</a:t>
            </a:r>
            <a:endParaRPr lang="en-US" dirty="0"/>
          </a:p>
        </p:txBody>
      </p:sp>
      <p:sp>
        <p:nvSpPr>
          <p:cNvPr id="50" name="Oval 49"/>
          <p:cNvSpPr/>
          <p:nvPr/>
        </p:nvSpPr>
        <p:spPr>
          <a:xfrm>
            <a:off x="7910941" y="2475344"/>
            <a:ext cx="2724727" cy="126538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dirty="0" smtClean="0"/>
              <a:t>მომსახურება</a:t>
            </a:r>
            <a:endParaRPr lang="en-US" dirty="0" smtClean="0"/>
          </a:p>
          <a:p>
            <a:pPr algn="ctr"/>
            <a:r>
              <a:rPr lang="ka-GE" dirty="0" smtClean="0"/>
              <a:t> </a:t>
            </a:r>
            <a:r>
              <a:rPr lang="en-US" dirty="0" smtClean="0"/>
              <a:t>1.9</a:t>
            </a:r>
            <a:endParaRPr lang="en-US" dirty="0"/>
          </a:p>
        </p:txBody>
      </p:sp>
      <p:cxnSp>
        <p:nvCxnSpPr>
          <p:cNvPr id="51" name="Straight Connector 50"/>
          <p:cNvCxnSpPr>
            <a:stCxn id="47" idx="4"/>
            <a:endCxn id="49" idx="0"/>
          </p:cNvCxnSpPr>
          <p:nvPr/>
        </p:nvCxnSpPr>
        <p:spPr>
          <a:xfrm flipH="1">
            <a:off x="6239163" y="2193635"/>
            <a:ext cx="1" cy="290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037070" y="2339108"/>
            <a:ext cx="3202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8" idx="0"/>
          </p:cNvCxnSpPr>
          <p:nvPr/>
        </p:nvCxnSpPr>
        <p:spPr>
          <a:xfrm>
            <a:off x="3037070" y="2339108"/>
            <a:ext cx="1" cy="145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94218" y="2339108"/>
            <a:ext cx="3579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273305" y="2329871"/>
            <a:ext cx="1" cy="145473"/>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876799" y="928253"/>
            <a:ext cx="2724727" cy="126538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1600" dirty="0" smtClean="0"/>
              <a:t>საშუალო მონაწილეობა</a:t>
            </a:r>
            <a:endParaRPr lang="en-US" sz="1600" dirty="0" smtClean="0"/>
          </a:p>
          <a:p>
            <a:pPr algn="ctr"/>
            <a:r>
              <a:rPr lang="en-US" sz="1600" dirty="0" smtClean="0"/>
              <a:t>1.9</a:t>
            </a:r>
            <a:endParaRPr lang="en-US" sz="1600" dirty="0"/>
          </a:p>
        </p:txBody>
      </p:sp>
      <p:sp>
        <p:nvSpPr>
          <p:cNvPr id="57" name="Oval 56"/>
          <p:cNvSpPr/>
          <p:nvPr/>
        </p:nvSpPr>
        <p:spPr>
          <a:xfrm>
            <a:off x="1674706" y="2484581"/>
            <a:ext cx="2724727" cy="126538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dirty="0" smtClean="0"/>
              <a:t>საქონელი 1</a:t>
            </a:r>
            <a:r>
              <a:rPr lang="en-US" dirty="0" smtClean="0"/>
              <a:t>.</a:t>
            </a:r>
            <a:r>
              <a:rPr lang="ka-GE" dirty="0" smtClean="0"/>
              <a:t>8</a:t>
            </a:r>
            <a:endParaRPr lang="en-US" dirty="0"/>
          </a:p>
        </p:txBody>
      </p:sp>
      <p:sp>
        <p:nvSpPr>
          <p:cNvPr id="15" name="Rectangle 14"/>
          <p:cNvSpPr/>
          <p:nvPr/>
        </p:nvSpPr>
        <p:spPr>
          <a:xfrm>
            <a:off x="4032459" y="195636"/>
            <a:ext cx="5480988" cy="523220"/>
          </a:xfrm>
          <a:prstGeom prst="rect">
            <a:avLst/>
          </a:prstGeom>
        </p:spPr>
        <p:txBody>
          <a:bodyPr wrap="none">
            <a:spAutoFit/>
          </a:bodyPr>
          <a:lstStyle/>
          <a:p>
            <a:r>
              <a:rPr lang="ka-GE" sz="2800" b="1" dirty="0" smtClean="0">
                <a:effectLst/>
                <a:latin typeface="Arial" panose="020B0604020202020204" pitchFamily="34" charset="0"/>
                <a:ea typeface="Sylfaen" panose="010A0502050306030303" pitchFamily="18" charset="0"/>
                <a:cs typeface="Arial" panose="020B0604020202020204" pitchFamily="34" charset="0"/>
              </a:rPr>
              <a:t>კერძო სექტორი (მიმწოდებელი)</a:t>
            </a:r>
            <a:endParaRPr lang="en-US" sz="2800" b="1"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843067513"/>
              </p:ext>
            </p:extLst>
          </p:nvPr>
        </p:nvGraphicFramePr>
        <p:xfrm>
          <a:off x="2885072" y="3997479"/>
          <a:ext cx="7501843" cy="2512608"/>
        </p:xfrm>
        <a:graphic>
          <a:graphicData uri="http://schemas.openxmlformats.org/drawingml/2006/table">
            <a:tbl>
              <a:tblPr firstRow="1" firstCol="1" bandRow="1">
                <a:tableStyleId>{5C22544A-7EE6-4342-B048-85BDC9FD1C3A}</a:tableStyleId>
              </a:tblPr>
              <a:tblGrid>
                <a:gridCol w="1833135">
                  <a:extLst>
                    <a:ext uri="{9D8B030D-6E8A-4147-A177-3AD203B41FA5}">
                      <a16:colId xmlns:a16="http://schemas.microsoft.com/office/drawing/2014/main" val="20000"/>
                    </a:ext>
                  </a:extLst>
                </a:gridCol>
                <a:gridCol w="5668708">
                  <a:extLst>
                    <a:ext uri="{9D8B030D-6E8A-4147-A177-3AD203B41FA5}">
                      <a16:colId xmlns:a16="http://schemas.microsoft.com/office/drawing/2014/main" val="20001"/>
                    </a:ext>
                  </a:extLst>
                </a:gridCol>
              </a:tblGrid>
              <a:tr h="337234">
                <a:tc>
                  <a:txBody>
                    <a:bodyPr/>
                    <a:lstStyle/>
                    <a:p>
                      <a:pPr algn="ctr">
                        <a:lnSpc>
                          <a:spcPct val="107000"/>
                        </a:lnSpc>
                        <a:spcAft>
                          <a:spcPts val="0"/>
                        </a:spcAft>
                      </a:pPr>
                      <a:r>
                        <a:rPr lang="en-US" sz="1500" dirty="0">
                          <a:effectLst/>
                        </a:rPr>
                        <a:t> </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ka-GE" sz="1500" dirty="0" smtClean="0">
                          <a:effectLst/>
                        </a:rPr>
                        <a:t>საშუალო მონაწილეობა წლების მიხედვით</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0"/>
                  </a:ext>
                </a:extLst>
              </a:tr>
              <a:tr h="337234">
                <a:tc>
                  <a:txBody>
                    <a:bodyPr/>
                    <a:lstStyle/>
                    <a:p>
                      <a:pPr algn="ctr">
                        <a:lnSpc>
                          <a:spcPct val="107000"/>
                        </a:lnSpc>
                        <a:spcAft>
                          <a:spcPts val="0"/>
                        </a:spcAft>
                      </a:pPr>
                      <a:r>
                        <a:rPr lang="en-US" sz="1500" dirty="0" smtClean="0">
                          <a:effectLst/>
                          <a:latin typeface="Sylfaen" panose="010A0502050306030303" pitchFamily="18" charset="0"/>
                          <a:ea typeface="Sylfaen" panose="010A0502050306030303" pitchFamily="18" charset="0"/>
                          <a:cs typeface="Times New Roman" panose="02020603050405020304" pitchFamily="18" charset="0"/>
                        </a:rPr>
                        <a:t> </a:t>
                      </a:r>
                      <a:r>
                        <a:rPr lang="ka-GE" sz="1500" dirty="0" smtClean="0">
                          <a:effectLst/>
                        </a:rPr>
                        <a:t>2011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ka-GE" sz="1500" dirty="0">
                          <a:effectLst/>
                        </a:rPr>
                        <a:t>1,73</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1"/>
                  </a:ext>
                </a:extLst>
              </a:tr>
              <a:tr h="337234">
                <a:tc>
                  <a:txBody>
                    <a:bodyPr/>
                    <a:lstStyle/>
                    <a:p>
                      <a:pPr algn="ctr">
                        <a:lnSpc>
                          <a:spcPct val="107000"/>
                        </a:lnSpc>
                        <a:spcAft>
                          <a:spcPts val="0"/>
                        </a:spcAft>
                      </a:pPr>
                      <a:r>
                        <a:rPr lang="ka-GE" sz="1500" dirty="0" smtClean="0">
                          <a:effectLst/>
                        </a:rPr>
                        <a:t>2012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en-US" sz="1500">
                          <a:effectLst/>
                        </a:rPr>
                        <a:t>1,75</a:t>
                      </a:r>
                      <a:endParaRPr lang="en-US" sz="150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2"/>
                  </a:ext>
                </a:extLst>
              </a:tr>
              <a:tr h="337234">
                <a:tc>
                  <a:txBody>
                    <a:bodyPr/>
                    <a:lstStyle/>
                    <a:p>
                      <a:pPr algn="ctr">
                        <a:lnSpc>
                          <a:spcPct val="107000"/>
                        </a:lnSpc>
                        <a:spcAft>
                          <a:spcPts val="0"/>
                        </a:spcAft>
                      </a:pPr>
                      <a:r>
                        <a:rPr lang="ka-GE" sz="1500" dirty="0" smtClean="0">
                          <a:effectLst/>
                        </a:rPr>
                        <a:t>2013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en-US" sz="1500" dirty="0">
                          <a:effectLst/>
                        </a:rPr>
                        <a:t>2,01</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3"/>
                  </a:ext>
                </a:extLst>
              </a:tr>
              <a:tr h="337234">
                <a:tc>
                  <a:txBody>
                    <a:bodyPr/>
                    <a:lstStyle/>
                    <a:p>
                      <a:pPr algn="ctr">
                        <a:lnSpc>
                          <a:spcPct val="107000"/>
                        </a:lnSpc>
                        <a:spcAft>
                          <a:spcPts val="0"/>
                        </a:spcAft>
                      </a:pPr>
                      <a:r>
                        <a:rPr lang="ka-GE" sz="1500" dirty="0" smtClean="0">
                          <a:effectLst/>
                        </a:rPr>
                        <a:t>2014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ka-GE" sz="1500" dirty="0">
                          <a:effectLst/>
                        </a:rPr>
                        <a:t>2,02                                                                                    </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4"/>
                  </a:ext>
                </a:extLst>
              </a:tr>
              <a:tr h="337234">
                <a:tc>
                  <a:txBody>
                    <a:bodyPr/>
                    <a:lstStyle/>
                    <a:p>
                      <a:pPr algn="ctr">
                        <a:lnSpc>
                          <a:spcPct val="107000"/>
                        </a:lnSpc>
                        <a:spcAft>
                          <a:spcPts val="0"/>
                        </a:spcAft>
                      </a:pPr>
                      <a:r>
                        <a:rPr lang="ka-GE" sz="1500" dirty="0" smtClean="0">
                          <a:effectLst/>
                        </a:rPr>
                        <a:t>2015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en-US" sz="1500" dirty="0" smtClean="0">
                          <a:effectLst/>
                          <a:latin typeface="Sylfaen" panose="010A0502050306030303" pitchFamily="18" charset="0"/>
                          <a:ea typeface="Sylfaen" panose="010A0502050306030303" pitchFamily="18" charset="0"/>
                          <a:cs typeface="Times New Roman" panose="02020603050405020304" pitchFamily="18" charset="0"/>
                        </a:rPr>
                        <a:t>2,05</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5"/>
                  </a:ext>
                </a:extLst>
              </a:tr>
              <a:tr h="272579">
                <a:tc>
                  <a:txBody>
                    <a:bodyPr/>
                    <a:lstStyle/>
                    <a:p>
                      <a:pPr algn="ctr">
                        <a:lnSpc>
                          <a:spcPct val="107000"/>
                        </a:lnSpc>
                        <a:spcAft>
                          <a:spcPts val="0"/>
                        </a:spcAft>
                      </a:pPr>
                      <a:r>
                        <a:rPr lang="ka-GE" sz="1500" dirty="0" smtClean="0">
                          <a:effectLst/>
                        </a:rPr>
                        <a:t>2016-2017-2018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ka-GE" sz="1500" dirty="0" smtClean="0">
                          <a:effectLst/>
                        </a:rPr>
                        <a:t>2,</a:t>
                      </a:r>
                      <a:r>
                        <a:rPr lang="en-US" sz="1500" dirty="0" smtClean="0">
                          <a:effectLst/>
                        </a:rPr>
                        <a:t>14</a:t>
                      </a:r>
                      <a:r>
                        <a:rPr lang="ka-GE" sz="1500" dirty="0" smtClean="0">
                          <a:effectLst/>
                        </a:rPr>
                        <a:t>                                                                                </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6"/>
                  </a:ext>
                </a:extLst>
              </a:tr>
            </a:tbl>
          </a:graphicData>
        </a:graphic>
      </p:graphicFrame>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5103" y="3827312"/>
            <a:ext cx="1226377" cy="2466150"/>
          </a:xfrm>
          <a:prstGeom prst="rect">
            <a:avLst/>
          </a:prstGeom>
          <a:effectLst>
            <a:reflection blurRad="12700" stA="50000" endPos="20000" dir="5400000" sy="-100000" algn="bl" rotWithShape="0"/>
          </a:effectLst>
        </p:spPr>
      </p:pic>
      <p:graphicFrame>
        <p:nvGraphicFramePr>
          <p:cNvPr id="2" name="Table 1"/>
          <p:cNvGraphicFramePr>
            <a:graphicFrameLocks noGrp="1"/>
          </p:cNvGraphicFramePr>
          <p:nvPr>
            <p:extLst>
              <p:ext uri="{D42A27DB-BD31-4B8C-83A1-F6EECF244321}">
                <p14:modId xmlns:p14="http://schemas.microsoft.com/office/powerpoint/2010/main" val="1515948120"/>
              </p:ext>
            </p:extLst>
          </p:nvPr>
        </p:nvGraphicFramePr>
        <p:xfrm>
          <a:off x="2881184" y="6293462"/>
          <a:ext cx="7501843" cy="272579"/>
        </p:xfrm>
        <a:graphic>
          <a:graphicData uri="http://schemas.openxmlformats.org/drawingml/2006/table">
            <a:tbl>
              <a:tblPr firstRow="1" firstCol="1" bandRow="1">
                <a:tableStyleId>{5C22544A-7EE6-4342-B048-85BDC9FD1C3A}</a:tableStyleId>
              </a:tblPr>
              <a:tblGrid>
                <a:gridCol w="1833135">
                  <a:extLst>
                    <a:ext uri="{9D8B030D-6E8A-4147-A177-3AD203B41FA5}">
                      <a16:colId xmlns:a16="http://schemas.microsoft.com/office/drawing/2014/main" val="20000"/>
                    </a:ext>
                  </a:extLst>
                </a:gridCol>
                <a:gridCol w="5668708">
                  <a:extLst>
                    <a:ext uri="{9D8B030D-6E8A-4147-A177-3AD203B41FA5}">
                      <a16:colId xmlns:a16="http://schemas.microsoft.com/office/drawing/2014/main" val="20001"/>
                    </a:ext>
                  </a:extLst>
                </a:gridCol>
              </a:tblGrid>
              <a:tr h="272579">
                <a:tc>
                  <a:txBody>
                    <a:bodyPr/>
                    <a:lstStyle/>
                    <a:p>
                      <a:pPr algn="ctr">
                        <a:lnSpc>
                          <a:spcPct val="107000"/>
                        </a:lnSpc>
                        <a:spcAft>
                          <a:spcPts val="0"/>
                        </a:spcAft>
                      </a:pPr>
                      <a:r>
                        <a:rPr lang="ka-GE" sz="1500" dirty="0" smtClean="0">
                          <a:effectLst/>
                        </a:rPr>
                        <a:t>2019-2020 წელი</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tc>
                  <a:txBody>
                    <a:bodyPr/>
                    <a:lstStyle/>
                    <a:p>
                      <a:pPr algn="ctr">
                        <a:lnSpc>
                          <a:spcPct val="107000"/>
                        </a:lnSpc>
                        <a:spcAft>
                          <a:spcPts val="0"/>
                        </a:spcAft>
                      </a:pPr>
                      <a:r>
                        <a:rPr lang="ka-GE" sz="1500" dirty="0" smtClean="0">
                          <a:effectLst/>
                        </a:rPr>
                        <a:t>2,2                                                                               </a:t>
                      </a:r>
                      <a:endParaRPr lang="en-US" sz="1500" dirty="0">
                        <a:effectLst/>
                        <a:latin typeface="Sylfaen" panose="010A0502050306030303" pitchFamily="18" charset="0"/>
                        <a:ea typeface="Sylfaen" panose="010A0502050306030303" pitchFamily="18" charset="0"/>
                        <a:cs typeface="Times New Roman" panose="02020603050405020304" pitchFamily="18" charset="0"/>
                      </a:endParaRPr>
                    </a:p>
                  </a:txBody>
                  <a:tcPr marL="96894" marR="96894"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388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50"/>
                                        <p:tgtEl>
                                          <p:spTgt spid="17"/>
                                        </p:tgtEl>
                                      </p:cBhvr>
                                    </p:animEffect>
                                    <p:set>
                                      <p:cBhvr>
                                        <p:cTn id="7" dur="1" fill="hold">
                                          <p:stCondLst>
                                            <p:cond delay="74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44019" y="4594033"/>
            <a:ext cx="6158429" cy="1015663"/>
          </a:xfrm>
          <a:prstGeom prst="rect">
            <a:avLst/>
          </a:prstGeom>
          <a:noFill/>
        </p:spPr>
        <p:txBody>
          <a:bodyPr wrap="square" rtlCol="0">
            <a:spAutoFit/>
          </a:bodyPr>
          <a:lstStyle/>
          <a:p>
            <a:r>
              <a:rPr lang="ka-GE" sz="2000" dirty="0" smtClean="0"/>
              <a:t>ანი ჭანია - ანალიტიკური სამსახურის უფროსი</a:t>
            </a:r>
          </a:p>
          <a:p>
            <a:r>
              <a:rPr lang="ka-GE" sz="2000" dirty="0" smtClean="0"/>
              <a:t>+995 555 525 525</a:t>
            </a:r>
          </a:p>
          <a:p>
            <a:r>
              <a:rPr lang="en-US" sz="2000" dirty="0" smtClean="0"/>
              <a:t>achania@spa.ge</a:t>
            </a:r>
            <a:endParaRPr lang="ka-GE" sz="2000" dirty="0" smtClean="0"/>
          </a:p>
        </p:txBody>
      </p:sp>
      <p:pic>
        <p:nvPicPr>
          <p:cNvPr id="5" name="Picture 8" descr="icons for cpntact info-ის სურათის შედეგ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6225" y="0"/>
            <a:ext cx="2873909" cy="209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20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1600201"/>
            <a:ext cx="10337470" cy="4384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ka-GE" sz="2000" dirty="0" smtClean="0"/>
          </a:p>
          <a:p>
            <a:pPr marL="0" indent="0" algn="just">
              <a:buNone/>
            </a:pPr>
            <a:endParaRPr lang="en-US" sz="2000" dirty="0" smtClean="0"/>
          </a:p>
          <a:p>
            <a:pPr algn="just"/>
            <a:endParaRPr lang="en-US" sz="2000" dirty="0" smtClean="0"/>
          </a:p>
          <a:p>
            <a:pPr algn="just"/>
            <a:endParaRPr lang="en-US" sz="2000" dirty="0" smtClean="0"/>
          </a:p>
          <a:p>
            <a:pPr algn="just"/>
            <a:endParaRPr lang="ka-GE" sz="1800" dirty="0" smtClean="0"/>
          </a:p>
        </p:txBody>
      </p:sp>
      <p:sp>
        <p:nvSpPr>
          <p:cNvPr id="2" name="TextBox 1"/>
          <p:cNvSpPr txBox="1"/>
          <p:nvPr/>
        </p:nvSpPr>
        <p:spPr>
          <a:xfrm>
            <a:off x="2175642" y="637777"/>
            <a:ext cx="7504386" cy="584775"/>
          </a:xfrm>
          <a:prstGeom prst="rect">
            <a:avLst/>
          </a:prstGeom>
          <a:noFill/>
        </p:spPr>
        <p:txBody>
          <a:bodyPr wrap="square" rtlCol="0">
            <a:spAutoFit/>
          </a:bodyPr>
          <a:lstStyle/>
          <a:p>
            <a:pPr algn="ctr"/>
            <a:endParaRPr lang="en-US" sz="3200" b="1" dirty="0"/>
          </a:p>
        </p:txBody>
      </p:sp>
      <p:sp>
        <p:nvSpPr>
          <p:cNvPr id="4" name="TextBox 3"/>
          <p:cNvSpPr txBox="1"/>
          <p:nvPr/>
        </p:nvSpPr>
        <p:spPr>
          <a:xfrm>
            <a:off x="703341" y="2112410"/>
            <a:ext cx="10767848" cy="3970318"/>
          </a:xfrm>
          <a:prstGeom prst="rect">
            <a:avLst/>
          </a:prstGeom>
          <a:noFill/>
        </p:spPr>
        <p:txBody>
          <a:bodyPr wrap="square" rtlCol="0">
            <a:spAutoFit/>
          </a:bodyPr>
          <a:lstStyle/>
          <a:p>
            <a:pPr marL="285750" indent="-285750">
              <a:buFont typeface="Arial" pitchFamily="34" charset="0"/>
              <a:buChar char="•"/>
            </a:pPr>
            <a:endParaRPr lang="ka-GE" sz="2400" dirty="0" smtClean="0"/>
          </a:p>
          <a:p>
            <a:pPr marL="285750" indent="-285750">
              <a:buFont typeface="Arial" pitchFamily="34" charset="0"/>
              <a:buChar char="•"/>
            </a:pPr>
            <a:r>
              <a:rPr lang="ka-GE" sz="2400" dirty="0"/>
              <a:t>მონეტარული ზღვრები</a:t>
            </a:r>
          </a:p>
          <a:p>
            <a:pPr marL="285750" indent="-285750">
              <a:buFont typeface="Arial" pitchFamily="34" charset="0"/>
              <a:buChar char="•"/>
            </a:pPr>
            <a:endParaRPr lang="ka-GE" sz="2400" dirty="0" smtClean="0"/>
          </a:p>
          <a:p>
            <a:pPr marL="285750" indent="-285750">
              <a:buFont typeface="Arial" pitchFamily="34" charset="0"/>
              <a:buChar char="•"/>
            </a:pPr>
            <a:r>
              <a:rPr lang="ka-GE" sz="2400" dirty="0" err="1"/>
              <a:t>Contract</a:t>
            </a:r>
            <a:r>
              <a:rPr lang="ka-GE" sz="2400" dirty="0"/>
              <a:t> </a:t>
            </a:r>
            <a:r>
              <a:rPr lang="ka-GE" sz="2400" dirty="0" err="1"/>
              <a:t>Management</a:t>
            </a:r>
            <a:r>
              <a:rPr lang="ka-GE" sz="2400" dirty="0"/>
              <a:t>-ის კომპლექსური პროცესი. საუკეთესო საერთაშორისო პრაქტიკა </a:t>
            </a:r>
          </a:p>
          <a:p>
            <a:pPr marL="285750" indent="-285750">
              <a:buFont typeface="Arial" pitchFamily="34" charset="0"/>
              <a:buChar char="•"/>
            </a:pPr>
            <a:endParaRPr lang="ka-GE" sz="2400" dirty="0" smtClean="0"/>
          </a:p>
          <a:p>
            <a:pPr marL="285750" indent="-285750">
              <a:buFont typeface="Arial" pitchFamily="34" charset="0"/>
              <a:buChar char="•"/>
            </a:pPr>
            <a:endParaRPr lang="ka-GE" sz="2400" dirty="0" smtClean="0"/>
          </a:p>
          <a:p>
            <a:pPr marL="342900" indent="-342900">
              <a:buFont typeface="Arial" panose="020B0604020202020204" pitchFamily="34" charset="0"/>
              <a:buChar char="•"/>
            </a:pPr>
            <a:r>
              <a:rPr lang="ka-GE" sz="2400" dirty="0"/>
              <a:t>შესყიდვების განხორციელება დონორების </a:t>
            </a:r>
            <a:r>
              <a:rPr lang="ka-GE" sz="2400" dirty="0" smtClean="0"/>
              <a:t>სახსრებით</a:t>
            </a:r>
            <a:r>
              <a:rPr lang="en-US" sz="2400" dirty="0" smtClean="0"/>
              <a:t> </a:t>
            </a:r>
            <a:r>
              <a:rPr lang="ka-GE" sz="2400" dirty="0" smtClean="0"/>
              <a:t>„</a:t>
            </a:r>
            <a:r>
              <a:rPr lang="en-US" sz="2400" dirty="0" smtClean="0"/>
              <a:t>DEP-</a:t>
            </a:r>
            <a:r>
              <a:rPr lang="ka-GE" sz="2400" dirty="0" smtClean="0"/>
              <a:t>ტენდერები“</a:t>
            </a:r>
            <a:endParaRPr lang="en-US" sz="2400" dirty="0"/>
          </a:p>
          <a:p>
            <a:pPr marL="342900" indent="-342900">
              <a:buFont typeface="Arial" panose="020B0604020202020204" pitchFamily="34" charset="0"/>
              <a:buChar char="•"/>
            </a:pPr>
            <a:endParaRPr lang="ka-GE" sz="2400" dirty="0" smtClean="0"/>
          </a:p>
          <a:p>
            <a:endParaRPr lang="ka-GE" dirty="0" smtClean="0"/>
          </a:p>
          <a:p>
            <a:endParaRPr lang="en-US" dirty="0"/>
          </a:p>
        </p:txBody>
      </p:sp>
      <p:pic>
        <p:nvPicPr>
          <p:cNvPr id="11"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194603" y="4042747"/>
            <a:ext cx="859187" cy="7618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66748" y="3661840"/>
            <a:ext cx="859187" cy="761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pc275.com/imgs/elements/icon_checkorange.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22559" y="2112410"/>
            <a:ext cx="859187" cy="761813"/>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ea typeface="Sylfaen" panose="010A0502050306030303" pitchFamily="18" charset="0"/>
                <a:cs typeface="Arial" panose="020B0604020202020204" pitchFamily="34" charset="0"/>
              </a:rPr>
              <a:t>რას განვიხილავთ?</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72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2740" y="164757"/>
            <a:ext cx="8613913" cy="1200329"/>
          </a:xfrm>
          <a:prstGeom prst="rect">
            <a:avLst/>
          </a:prstGeom>
        </p:spPr>
        <p:txBody>
          <a:bodyPr wrap="square">
            <a:spAutoFit/>
          </a:bodyPr>
          <a:lstStyle/>
          <a:p>
            <a:pPr algn="ctr"/>
            <a:r>
              <a:rPr lang="ka-GE" sz="2400" b="1" dirty="0">
                <a:solidFill>
                  <a:prstClr val="black"/>
                </a:solidFill>
                <a:latin typeface="Arial" panose="020B0604020202020204" pitchFamily="34" charset="0"/>
                <a:cs typeface="Arial" panose="020B0604020202020204" pitchFamily="34" charset="0"/>
              </a:rPr>
              <a:t>ელექტრონული ტენდერის ჩატარების მონეტარული ზღვრები და ვადები</a:t>
            </a:r>
            <a:r>
              <a:rPr lang="en-US" sz="2400" b="1" dirty="0">
                <a:solidFill>
                  <a:prstClr val="black"/>
                </a:solidFill>
                <a:latin typeface="Arial" panose="020B0604020202020204" pitchFamily="34" charset="0"/>
                <a:cs typeface="Arial" panose="020B0604020202020204" pitchFamily="34" charset="0"/>
              </a:rPr>
              <a:t/>
            </a:r>
            <a:br>
              <a:rPr lang="en-US" sz="2400" b="1" dirty="0">
                <a:solidFill>
                  <a:prstClr val="black"/>
                </a:solidFill>
                <a:latin typeface="Arial" panose="020B0604020202020204" pitchFamily="34" charset="0"/>
                <a:cs typeface="Arial" panose="020B0604020202020204" pitchFamily="34" charset="0"/>
              </a:rPr>
            </a:br>
            <a:endParaRPr lang="en-US" sz="2400" b="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71273534"/>
              </p:ext>
            </p:extLst>
          </p:nvPr>
        </p:nvGraphicFramePr>
        <p:xfrm>
          <a:off x="673442" y="2506961"/>
          <a:ext cx="11090189" cy="2666974"/>
        </p:xfrm>
        <a:graphic>
          <a:graphicData uri="http://schemas.openxmlformats.org/drawingml/2006/table">
            <a:tbl>
              <a:tblPr>
                <a:tableStyleId>{08FB837D-C827-4EFA-A057-4D05807E0F7C}</a:tableStyleId>
              </a:tblPr>
              <a:tblGrid>
                <a:gridCol w="2781084">
                  <a:extLst>
                    <a:ext uri="{9D8B030D-6E8A-4147-A177-3AD203B41FA5}">
                      <a16:colId xmlns:a16="http://schemas.microsoft.com/office/drawing/2014/main" val="20000"/>
                    </a:ext>
                  </a:extLst>
                </a:gridCol>
                <a:gridCol w="2150993">
                  <a:extLst>
                    <a:ext uri="{9D8B030D-6E8A-4147-A177-3AD203B41FA5}">
                      <a16:colId xmlns:a16="http://schemas.microsoft.com/office/drawing/2014/main" val="20001"/>
                    </a:ext>
                  </a:extLst>
                </a:gridCol>
                <a:gridCol w="3004563">
                  <a:extLst>
                    <a:ext uri="{9D8B030D-6E8A-4147-A177-3AD203B41FA5}">
                      <a16:colId xmlns:a16="http://schemas.microsoft.com/office/drawing/2014/main" val="20002"/>
                    </a:ext>
                  </a:extLst>
                </a:gridCol>
                <a:gridCol w="3153549">
                  <a:extLst>
                    <a:ext uri="{9D8B030D-6E8A-4147-A177-3AD203B41FA5}">
                      <a16:colId xmlns:a16="http://schemas.microsoft.com/office/drawing/2014/main" val="20003"/>
                    </a:ext>
                  </a:extLst>
                </a:gridCol>
              </a:tblGrid>
              <a:tr h="510112">
                <a:tc>
                  <a:txBody>
                    <a:bodyPr/>
                    <a:lstStyle/>
                    <a:p>
                      <a:pPr algn="ctr" fontAlgn="ctr"/>
                      <a:r>
                        <a:rPr lang="ka-GE" sz="1700" b="1" u="none" strike="noStrike" dirty="0">
                          <a:effectLst/>
                        </a:rPr>
                        <a:t>შესყიდვის საშუალება</a:t>
                      </a:r>
                      <a:endParaRPr lang="ka-GE" sz="1700" b="1" i="0" u="none" strike="noStrike" dirty="0">
                        <a:solidFill>
                          <a:srgbClr val="000000"/>
                        </a:solidFill>
                        <a:effectLst/>
                        <a:latin typeface="Calibri" panose="020F0502020204030204" pitchFamily="34" charset="0"/>
                      </a:endParaRPr>
                    </a:p>
                  </a:txBody>
                  <a:tcPr marL="8832" marR="8832" marT="8832" marB="0" anchor="ctr"/>
                </a:tc>
                <a:tc>
                  <a:txBody>
                    <a:bodyPr/>
                    <a:lstStyle/>
                    <a:p>
                      <a:pPr algn="ctr" fontAlgn="ctr"/>
                      <a:r>
                        <a:rPr lang="ka-GE" sz="1700" b="1" u="none" strike="noStrike" dirty="0">
                          <a:effectLst/>
                        </a:rPr>
                        <a:t>ობიექტი</a:t>
                      </a:r>
                      <a:endParaRPr lang="ka-GE" sz="1700" b="1" i="0" u="none" strike="noStrike" dirty="0">
                        <a:solidFill>
                          <a:srgbClr val="000000"/>
                        </a:solidFill>
                        <a:effectLst/>
                        <a:latin typeface="Calibri" panose="020F0502020204030204" pitchFamily="34" charset="0"/>
                      </a:endParaRPr>
                    </a:p>
                  </a:txBody>
                  <a:tcPr marL="8832" marR="8832" marT="8832" marB="0" anchor="ctr"/>
                </a:tc>
                <a:tc>
                  <a:txBody>
                    <a:bodyPr/>
                    <a:lstStyle/>
                    <a:p>
                      <a:pPr algn="ctr" fontAlgn="ctr"/>
                      <a:r>
                        <a:rPr lang="ka-GE" sz="1700" b="1" u="none" strike="noStrike" dirty="0">
                          <a:effectLst/>
                        </a:rPr>
                        <a:t>ზღვარი</a:t>
                      </a:r>
                      <a:endParaRPr lang="ka-GE" sz="1700" b="1" i="0" u="none" strike="noStrike" dirty="0">
                        <a:solidFill>
                          <a:srgbClr val="000000"/>
                        </a:solidFill>
                        <a:effectLst/>
                        <a:latin typeface="Calibri" panose="020F0502020204030204" pitchFamily="34" charset="0"/>
                      </a:endParaRPr>
                    </a:p>
                  </a:txBody>
                  <a:tcPr marL="8832" marR="8832" marT="8832" marB="0" anchor="ctr"/>
                </a:tc>
                <a:tc>
                  <a:txBody>
                    <a:bodyPr/>
                    <a:lstStyle/>
                    <a:p>
                      <a:pPr algn="ctr" fontAlgn="ctr"/>
                      <a:r>
                        <a:rPr lang="ka-GE" sz="1700" b="1" u="none" strike="noStrike" dirty="0">
                          <a:effectLst/>
                        </a:rPr>
                        <a:t>ვადა</a:t>
                      </a:r>
                      <a:endParaRPr lang="ka-GE" sz="1700" b="1" i="0" u="none" strike="noStrike" dirty="0">
                        <a:solidFill>
                          <a:srgbClr val="000000"/>
                        </a:solidFill>
                        <a:effectLst/>
                        <a:latin typeface="Calibri" panose="020F0502020204030204" pitchFamily="34" charset="0"/>
                      </a:endParaRPr>
                    </a:p>
                  </a:txBody>
                  <a:tcPr marL="8832" marR="8832" marT="8832" marB="0" anchor="ctr"/>
                </a:tc>
                <a:extLst>
                  <a:ext uri="{0D108BD9-81ED-4DB2-BD59-A6C34878D82A}">
                    <a16:rowId xmlns:a16="http://schemas.microsoft.com/office/drawing/2014/main" val="10000"/>
                  </a:ext>
                </a:extLst>
              </a:tr>
              <a:tr h="485229">
                <a:tc rowSpan="4">
                  <a:txBody>
                    <a:bodyPr/>
                    <a:lstStyle/>
                    <a:p>
                      <a:pPr algn="ctr" fontAlgn="ctr"/>
                      <a:r>
                        <a:rPr lang="ka-GE" sz="1700" u="none" strike="noStrike" dirty="0">
                          <a:effectLst/>
                        </a:rPr>
                        <a:t>ელექტრონული ტენდერი</a:t>
                      </a:r>
                      <a:endParaRPr lang="ka-GE" sz="1700" b="0" i="0" u="none" strike="noStrike" dirty="0">
                        <a:solidFill>
                          <a:srgbClr val="000000"/>
                        </a:solidFill>
                        <a:effectLst/>
                        <a:latin typeface="Calibri" panose="020F0502020204030204" pitchFamily="34" charset="0"/>
                      </a:endParaRPr>
                    </a:p>
                  </a:txBody>
                  <a:tcPr marL="8832" marR="8832" marT="8832" marB="0" anchor="ctr"/>
                </a:tc>
                <a:tc rowSpan="2">
                  <a:txBody>
                    <a:bodyPr/>
                    <a:lstStyle/>
                    <a:p>
                      <a:pPr algn="ctr" fontAlgn="ctr"/>
                      <a:r>
                        <a:rPr lang="ka-GE" sz="1700" u="none" strike="noStrike" dirty="0">
                          <a:effectLst/>
                        </a:rPr>
                        <a:t>საქონელი და მომსახურება</a:t>
                      </a:r>
                      <a:endParaRPr lang="ka-GE" sz="1700" b="0" i="0" u="none" strike="noStrike" dirty="0">
                        <a:solidFill>
                          <a:srgbClr val="000000"/>
                        </a:solidFill>
                        <a:effectLst/>
                        <a:latin typeface="Calibri" panose="020F0502020204030204" pitchFamily="34" charset="0"/>
                      </a:endParaRPr>
                    </a:p>
                  </a:txBody>
                  <a:tcPr marL="8832" marR="8832" marT="8832" marB="0" anchor="ctr"/>
                </a:tc>
                <a:tc>
                  <a:txBody>
                    <a:bodyPr/>
                    <a:lstStyle/>
                    <a:p>
                      <a:pPr algn="l" fontAlgn="ctr"/>
                      <a:endParaRPr lang="en-US" sz="1700" u="none" strike="noStrike" dirty="0" smtClean="0">
                        <a:effectLst/>
                      </a:endParaRPr>
                    </a:p>
                    <a:p>
                      <a:pPr algn="l" fontAlgn="ctr"/>
                      <a:r>
                        <a:rPr lang="en-US" sz="1700" u="none" strike="noStrike" dirty="0" smtClean="0">
                          <a:effectLst/>
                        </a:rPr>
                        <a:t>10</a:t>
                      </a:r>
                      <a:r>
                        <a:rPr lang="ka-GE" sz="1700" u="none" strike="noStrike" dirty="0" smtClean="0">
                          <a:effectLst/>
                        </a:rPr>
                        <a:t>,000 </a:t>
                      </a:r>
                      <a:r>
                        <a:rPr lang="ka-GE" sz="1700" u="none" strike="noStrike" dirty="0">
                          <a:effectLst/>
                        </a:rPr>
                        <a:t>-დან 150,000 ლარამდე</a:t>
                      </a:r>
                      <a:endParaRPr lang="ka-GE" sz="1700" b="0" i="0" u="none" strike="noStrike" dirty="0">
                        <a:solidFill>
                          <a:srgbClr val="000000"/>
                        </a:solidFill>
                        <a:effectLst/>
                        <a:latin typeface="Calibri" panose="020F0502020204030204" pitchFamily="34" charset="0"/>
                      </a:endParaRPr>
                    </a:p>
                  </a:txBody>
                  <a:tcPr marL="8832" marR="8832" marT="8832" marB="0" anchor="ctr"/>
                </a:tc>
                <a:tc>
                  <a:txBody>
                    <a:bodyPr/>
                    <a:lstStyle/>
                    <a:p>
                      <a:pPr algn="l" fontAlgn="ctr"/>
                      <a:r>
                        <a:rPr lang="ka-GE" sz="1700" u="none" strike="noStrike">
                          <a:effectLst/>
                        </a:rPr>
                        <a:t>7 (5+2) კალენდარული დღე</a:t>
                      </a:r>
                      <a:endParaRPr lang="ka-GE" sz="1700" b="0" i="0" u="none" strike="noStrike">
                        <a:solidFill>
                          <a:srgbClr val="000000"/>
                        </a:solidFill>
                        <a:effectLst/>
                        <a:latin typeface="Calibri" panose="020F0502020204030204" pitchFamily="34" charset="0"/>
                      </a:endParaRPr>
                    </a:p>
                  </a:txBody>
                  <a:tcPr marL="8832" marR="8832" marT="8832" marB="0" anchor="ctr"/>
                </a:tc>
                <a:extLst>
                  <a:ext uri="{0D108BD9-81ED-4DB2-BD59-A6C34878D82A}">
                    <a16:rowId xmlns:a16="http://schemas.microsoft.com/office/drawing/2014/main" val="10001"/>
                  </a:ext>
                </a:extLst>
              </a:tr>
              <a:tr h="597204">
                <a:tc vMerge="1">
                  <a:txBody>
                    <a:bodyPr/>
                    <a:lstStyle/>
                    <a:p>
                      <a:endParaRPr lang="en-US"/>
                    </a:p>
                  </a:txBody>
                  <a:tcPr/>
                </a:tc>
                <a:tc vMerge="1">
                  <a:txBody>
                    <a:bodyPr/>
                    <a:lstStyle/>
                    <a:p>
                      <a:endParaRPr lang="en-US"/>
                    </a:p>
                  </a:txBody>
                  <a:tcPr/>
                </a:tc>
                <a:tc>
                  <a:txBody>
                    <a:bodyPr/>
                    <a:lstStyle/>
                    <a:p>
                      <a:pPr algn="l" fontAlgn="ctr"/>
                      <a:r>
                        <a:rPr lang="ka-GE" sz="1700" u="none" strike="noStrike" dirty="0">
                          <a:effectLst/>
                        </a:rPr>
                        <a:t>150,000 ლარი და მეტი</a:t>
                      </a:r>
                      <a:endParaRPr lang="ka-GE" sz="1700" b="0" i="0" u="none" strike="noStrike" dirty="0">
                        <a:solidFill>
                          <a:srgbClr val="000000"/>
                        </a:solidFill>
                        <a:effectLst/>
                        <a:latin typeface="Calibri" panose="020F0502020204030204" pitchFamily="34" charset="0"/>
                      </a:endParaRPr>
                    </a:p>
                  </a:txBody>
                  <a:tcPr marL="8832" marR="8832" marT="8832" marB="0" anchor="ctr"/>
                </a:tc>
                <a:tc>
                  <a:txBody>
                    <a:bodyPr/>
                    <a:lstStyle/>
                    <a:p>
                      <a:pPr algn="l" fontAlgn="ctr"/>
                      <a:r>
                        <a:rPr lang="ka-GE" sz="1700" u="none" strike="noStrike" dirty="0">
                          <a:effectLst/>
                        </a:rPr>
                        <a:t>10 (7+3) კალენდარული დღე</a:t>
                      </a:r>
                      <a:endParaRPr lang="ka-GE" sz="1700" b="0" i="0" u="none" strike="noStrike" dirty="0">
                        <a:solidFill>
                          <a:srgbClr val="000000"/>
                        </a:solidFill>
                        <a:effectLst/>
                        <a:latin typeface="Calibri" panose="020F0502020204030204" pitchFamily="34" charset="0"/>
                      </a:endParaRPr>
                    </a:p>
                  </a:txBody>
                  <a:tcPr marL="8832" marR="8832" marT="8832" marB="0" anchor="ctr"/>
                </a:tc>
                <a:extLst>
                  <a:ext uri="{0D108BD9-81ED-4DB2-BD59-A6C34878D82A}">
                    <a16:rowId xmlns:a16="http://schemas.microsoft.com/office/drawing/2014/main" val="10002"/>
                  </a:ext>
                </a:extLst>
              </a:tr>
              <a:tr h="485229">
                <a:tc vMerge="1">
                  <a:txBody>
                    <a:bodyPr/>
                    <a:lstStyle/>
                    <a:p>
                      <a:endParaRPr lang="en-US"/>
                    </a:p>
                  </a:txBody>
                  <a:tcPr/>
                </a:tc>
                <a:tc rowSpan="2">
                  <a:txBody>
                    <a:bodyPr/>
                    <a:lstStyle/>
                    <a:p>
                      <a:pPr algn="ctr" fontAlgn="ctr"/>
                      <a:r>
                        <a:rPr lang="ka-GE" sz="1700" u="none" strike="noStrike" dirty="0" smtClean="0">
                          <a:effectLst/>
                        </a:rPr>
                        <a:t>სამშენებლო </a:t>
                      </a:r>
                      <a:r>
                        <a:rPr lang="ka-GE" sz="1700" u="none" strike="noStrike" dirty="0">
                          <a:effectLst/>
                        </a:rPr>
                        <a:t>სამუშაოები</a:t>
                      </a:r>
                      <a:endParaRPr lang="ka-GE" sz="1700" b="0" i="0" u="none" strike="noStrike" dirty="0">
                        <a:solidFill>
                          <a:srgbClr val="000000"/>
                        </a:solidFill>
                        <a:effectLst/>
                        <a:latin typeface="Calibri" panose="020F0502020204030204" pitchFamily="34" charset="0"/>
                      </a:endParaRPr>
                    </a:p>
                  </a:txBody>
                  <a:tcPr marL="8832" marR="8832" marT="8832" marB="0" anchor="ctr"/>
                </a:tc>
                <a:tc>
                  <a:txBody>
                    <a:bodyPr/>
                    <a:lstStyle/>
                    <a:p>
                      <a:pPr algn="l" fontAlgn="ctr"/>
                      <a:r>
                        <a:rPr lang="en-US" sz="1700" u="none" strike="noStrike" dirty="0" smtClean="0">
                          <a:effectLst/>
                        </a:rPr>
                        <a:t>20</a:t>
                      </a:r>
                      <a:r>
                        <a:rPr lang="ka-GE" sz="1700" u="none" strike="noStrike" dirty="0" smtClean="0">
                          <a:effectLst/>
                        </a:rPr>
                        <a:t>,000 </a:t>
                      </a:r>
                      <a:r>
                        <a:rPr lang="ka-GE" sz="1700" u="none" strike="noStrike" dirty="0">
                          <a:effectLst/>
                        </a:rPr>
                        <a:t>-დან 300,000 ლარამდე</a:t>
                      </a:r>
                      <a:endParaRPr lang="ka-GE" sz="1700" b="0" i="0" u="none" strike="noStrike" dirty="0">
                        <a:solidFill>
                          <a:srgbClr val="000000"/>
                        </a:solidFill>
                        <a:effectLst/>
                        <a:latin typeface="Calibri" panose="020F0502020204030204" pitchFamily="34" charset="0"/>
                      </a:endParaRPr>
                    </a:p>
                  </a:txBody>
                  <a:tcPr marL="8832" marR="8832" marT="8832" marB="0" anchor="ctr"/>
                </a:tc>
                <a:tc>
                  <a:txBody>
                    <a:bodyPr/>
                    <a:lstStyle/>
                    <a:p>
                      <a:pPr algn="l" fontAlgn="ctr"/>
                      <a:r>
                        <a:rPr lang="ka-GE" sz="1700" u="none" strike="noStrike" dirty="0">
                          <a:effectLst/>
                        </a:rPr>
                        <a:t>10 (7+3) კალენდარული დღე</a:t>
                      </a:r>
                      <a:endParaRPr lang="ka-GE" sz="1700" b="0" i="0" u="none" strike="noStrike" dirty="0">
                        <a:solidFill>
                          <a:srgbClr val="000000"/>
                        </a:solidFill>
                        <a:effectLst/>
                        <a:latin typeface="Calibri" panose="020F0502020204030204" pitchFamily="34" charset="0"/>
                      </a:endParaRPr>
                    </a:p>
                  </a:txBody>
                  <a:tcPr marL="8832" marR="8832" marT="8832" marB="0" anchor="ctr"/>
                </a:tc>
                <a:extLst>
                  <a:ext uri="{0D108BD9-81ED-4DB2-BD59-A6C34878D82A}">
                    <a16:rowId xmlns:a16="http://schemas.microsoft.com/office/drawing/2014/main" val="10003"/>
                  </a:ext>
                </a:extLst>
              </a:tr>
              <a:tr h="547437">
                <a:tc vMerge="1">
                  <a:txBody>
                    <a:bodyPr/>
                    <a:lstStyle/>
                    <a:p>
                      <a:endParaRPr lang="en-US"/>
                    </a:p>
                  </a:txBody>
                  <a:tcPr/>
                </a:tc>
                <a:tc vMerge="1">
                  <a:txBody>
                    <a:bodyPr/>
                    <a:lstStyle/>
                    <a:p>
                      <a:endParaRPr lang="en-US"/>
                    </a:p>
                  </a:txBody>
                  <a:tcPr/>
                </a:tc>
                <a:tc>
                  <a:txBody>
                    <a:bodyPr/>
                    <a:lstStyle/>
                    <a:p>
                      <a:pPr algn="l" fontAlgn="ctr"/>
                      <a:r>
                        <a:rPr lang="ka-GE" sz="1700" u="none" strike="noStrike">
                          <a:effectLst/>
                        </a:rPr>
                        <a:t>300,000 ლარი და მეტი</a:t>
                      </a:r>
                      <a:endParaRPr lang="ka-GE" sz="1700" b="0" i="0" u="none" strike="noStrike">
                        <a:solidFill>
                          <a:srgbClr val="000000"/>
                        </a:solidFill>
                        <a:effectLst/>
                        <a:latin typeface="Calibri" panose="020F0502020204030204" pitchFamily="34" charset="0"/>
                      </a:endParaRPr>
                    </a:p>
                  </a:txBody>
                  <a:tcPr marL="8832" marR="8832" marT="8832" marB="0" anchor="ctr"/>
                </a:tc>
                <a:tc>
                  <a:txBody>
                    <a:bodyPr/>
                    <a:lstStyle/>
                    <a:p>
                      <a:pPr algn="l" fontAlgn="ctr"/>
                      <a:r>
                        <a:rPr lang="ka-GE" sz="1700" u="none" strike="noStrike" dirty="0">
                          <a:effectLst/>
                        </a:rPr>
                        <a:t>20 (15+5) კალენდარული დღე</a:t>
                      </a:r>
                      <a:endParaRPr lang="ka-GE" sz="1700" b="0" i="0" u="none" strike="noStrike" dirty="0">
                        <a:solidFill>
                          <a:srgbClr val="000000"/>
                        </a:solidFill>
                        <a:effectLst/>
                        <a:latin typeface="Calibri" panose="020F0502020204030204" pitchFamily="34" charset="0"/>
                      </a:endParaRPr>
                    </a:p>
                  </a:txBody>
                  <a:tcPr marL="8832" marR="8832" marT="8832" marB="0" anchor="ctr"/>
                </a:tc>
                <a:extLst>
                  <a:ext uri="{0D108BD9-81ED-4DB2-BD59-A6C34878D82A}">
                    <a16:rowId xmlns:a16="http://schemas.microsoft.com/office/drawing/2014/main" val="10004"/>
                  </a:ext>
                </a:extLst>
              </a:tr>
            </a:tbl>
          </a:graphicData>
        </a:graphic>
      </p:graphicFrame>
      <p:pic>
        <p:nvPicPr>
          <p:cNvPr id="1028" name="Picture 4" descr="news icons-ის სურათის შედეგ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2659" y="626423"/>
            <a:ext cx="1847011" cy="138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1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sp>
        <p:nvSpPr>
          <p:cNvPr id="16" name="TextBox 15"/>
          <p:cNvSpPr txBox="1"/>
          <p:nvPr/>
        </p:nvSpPr>
        <p:spPr>
          <a:xfrm>
            <a:off x="2745923" y="1811786"/>
            <a:ext cx="8833086" cy="1477328"/>
          </a:xfrm>
          <a:prstGeom prst="rect">
            <a:avLst/>
          </a:prstGeom>
          <a:noFill/>
        </p:spPr>
        <p:txBody>
          <a:bodyPr wrap="square" rtlCol="0">
            <a:spAutoFit/>
          </a:bodyPr>
          <a:lstStyle/>
          <a:p>
            <a:pPr marL="285750" lvl="0" indent="-285750">
              <a:buFont typeface="Arial" panose="020B0604020202020204" pitchFamily="34" charset="0"/>
              <a:buChar char="•"/>
            </a:pPr>
            <a:r>
              <a:rPr lang="ka-GE" dirty="0" smtClean="0"/>
              <a:t>2014 წლიდან დღემდე გამოცხადდა დონორის სახსრებით </a:t>
            </a:r>
            <a:r>
              <a:rPr lang="en-US" sz="2400" b="1" dirty="0" smtClean="0">
                <a:ln w="0"/>
                <a:solidFill>
                  <a:schemeClr val="accent6">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500 </a:t>
            </a:r>
            <a:r>
              <a:rPr lang="ka-GE" dirty="0"/>
              <a:t>ზე მეტი ელექტრონული შესყიდვა</a:t>
            </a:r>
          </a:p>
          <a:p>
            <a:pPr marL="285750" lvl="0" indent="-285750">
              <a:buFont typeface="Arial" panose="020B0604020202020204" pitchFamily="34" charset="0"/>
              <a:buChar char="•"/>
            </a:pPr>
            <a:r>
              <a:rPr lang="ka-GE" dirty="0" smtClean="0">
                <a:latin typeface="Arial" panose="020B0604020202020204" pitchFamily="34" charset="0"/>
                <a:cs typeface="Arial" panose="020B0604020202020204" pitchFamily="34" charset="0"/>
              </a:rPr>
              <a:t>მხოლოდ 20</a:t>
            </a:r>
            <a:r>
              <a:rPr lang="en-US" dirty="0" smtClean="0">
                <a:latin typeface="Arial" panose="020B0604020202020204" pitchFamily="34" charset="0"/>
                <a:cs typeface="Arial" panose="020B0604020202020204" pitchFamily="34" charset="0"/>
              </a:rPr>
              <a:t>22</a:t>
            </a:r>
            <a:r>
              <a:rPr lang="ka-GE" dirty="0" smtClean="0">
                <a:latin typeface="Arial" panose="020B0604020202020204" pitchFamily="34" charset="0"/>
                <a:cs typeface="Arial" panose="020B0604020202020204" pitchFamily="34" charset="0"/>
              </a:rPr>
              <a:t> წელს გაფორმებული ხელშეკრულებების ღირებულებამ </a:t>
            </a:r>
            <a:r>
              <a:rPr lang="en-US" sz="2400" b="1" dirty="0" smtClean="0">
                <a:ln w="0"/>
                <a:solidFill>
                  <a:schemeClr val="accent6">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220 </a:t>
            </a:r>
            <a:r>
              <a:rPr lang="ka-GE" sz="2400" b="1" dirty="0" smtClean="0">
                <a:ln w="0"/>
                <a:solidFill>
                  <a:schemeClr val="accent6">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მილიონი</a:t>
            </a:r>
            <a:r>
              <a:rPr lang="ka-GE" dirty="0" smtClean="0">
                <a:latin typeface="Arial" panose="020B0604020202020204" pitchFamily="34" charset="0"/>
                <a:cs typeface="Arial" panose="020B0604020202020204" pitchFamily="34" charset="0"/>
              </a:rPr>
              <a:t> ლარი შეადგინა</a:t>
            </a: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2B25B03-E128-654A-A624-A21B9122E077}"/>
              </a:ext>
            </a:extLst>
          </p:cNvPr>
          <p:cNvSpPr/>
          <p:nvPr/>
        </p:nvSpPr>
        <p:spPr>
          <a:xfrm>
            <a:off x="10836981" y="6457890"/>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7799" y="4071825"/>
            <a:ext cx="1226377" cy="2466150"/>
          </a:xfrm>
          <a:prstGeom prst="rect">
            <a:avLst/>
          </a:prstGeom>
          <a:effectLst>
            <a:reflection blurRad="12700" stA="50000" endPos="20000" dir="5400000" sy="-100000" algn="bl" rotWithShape="0"/>
          </a:effectLst>
        </p:spPr>
      </p:pic>
      <p:sp>
        <p:nvSpPr>
          <p:cNvPr id="17" name="Flowchart: Terminator 5">
            <a:extLst>
              <a:ext uri="{FF2B5EF4-FFF2-40B4-BE49-F238E27FC236}">
                <a16:creationId xmlns:a16="http://schemas.microsoft.com/office/drawing/2014/main" id="{E3D3D8FE-40F1-4744-8F3A-1C4DAB9CF227}"/>
              </a:ext>
            </a:extLst>
          </p:cNvPr>
          <p:cNvSpPr/>
          <p:nvPr/>
        </p:nvSpPr>
        <p:spPr>
          <a:xfrm>
            <a:off x="3118458" y="278339"/>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Flowchart: Terminator 6">
            <a:extLst>
              <a:ext uri="{FF2B5EF4-FFF2-40B4-BE49-F238E27FC236}">
                <a16:creationId xmlns:a16="http://schemas.microsoft.com/office/drawing/2014/main" id="{BD2392B5-7698-6C47-B4F3-DFB668A39AC8}"/>
              </a:ext>
            </a:extLst>
          </p:cNvPr>
          <p:cNvSpPr/>
          <p:nvPr/>
        </p:nvSpPr>
        <p:spPr>
          <a:xfrm>
            <a:off x="3354768" y="271422"/>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Flowchart: Terminator 7">
            <a:extLst>
              <a:ext uri="{FF2B5EF4-FFF2-40B4-BE49-F238E27FC236}">
                <a16:creationId xmlns:a16="http://schemas.microsoft.com/office/drawing/2014/main" id="{E1C60B96-C25C-3949-A566-97AF8F0A2A1F}"/>
              </a:ext>
            </a:extLst>
          </p:cNvPr>
          <p:cNvSpPr/>
          <p:nvPr/>
        </p:nvSpPr>
        <p:spPr>
          <a:xfrm>
            <a:off x="3354768" y="364569"/>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400" b="1" dirty="0"/>
              <a:t>შესყიდვები დონორის სახსრებით -  </a:t>
            </a:r>
            <a:r>
              <a:rPr lang="en-US" sz="2400" b="1" dirty="0"/>
              <a:t>DEP </a:t>
            </a:r>
            <a:r>
              <a:rPr lang="ka-GE" sz="2400" b="1" dirty="0"/>
              <a:t>ტენდერები</a:t>
            </a:r>
            <a:endParaRPr lang="en-US" sz="2400" b="1" dirty="0"/>
          </a:p>
          <a:p>
            <a:pPr algn="ctr"/>
            <a:endPar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3354769" y="3736905"/>
            <a:ext cx="6792752" cy="3036159"/>
          </a:xfrm>
          <a:prstGeom prst="rect">
            <a:avLst/>
          </a:prstGeom>
        </p:spPr>
      </p:pic>
    </p:spTree>
    <p:extLst>
      <p:ext uri="{BB962C8B-B14F-4D97-AF65-F5344CB8AC3E}">
        <p14:creationId xmlns:p14="http://schemas.microsoft.com/office/powerpoint/2010/main" val="169628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w8PDQ0NDQ8PDQwMDQwNDQwOEA8NDg0PFBEWFxQRFRQYHCggGBooHBQUITEhJikrLi4uGB8zODMsNygtLisBCgoKBQUFDgUFDisZExkrKysrKysrKysrKysrKysrKysrKysrKysrKysrKysrKysrKysrKysrKysrKysrKysrK//AABEIAN8A4gMBIgACEQEDEQH/xAAcAAEAAgMBAQEAAAAAAAAAAAAAAQUCBAcDBgj/xABIEAABAwIBBAsNBwQBBQEAAAAAAQIDBBEFBhIVUxMUITEyQVFSkZKhByIzYWJxcnSisbLB4SMkVGOB0fBCc4KTwkODs9LxCP/EABQBAQAAAAAAAAAAAAAAAAAAAAD/xAAUEQEAAAAAAAAAAAAAAAAAAAAA/9oADAMBAAIRAxEAPwDuJAAEkEgACFNKTFI0VUZnSqm/sTVeifrvAbwK/Sn5E/8ArGk/yKj/AFgWAK/Sf5E/U+o0n+RUf6wLAg0NJ/kT/wCsaT/Jn6n1AsAV+lPyZ+p9RpT8mfqfUCwBX6VTUz9QjSqamfqAWIK5MWZdM9ksbVVEz3ts1POpYIoEgAAAAAAAAAAAAAAAEEkASQSQBW1rllkWBFVI2IjplTcV195l+1T3jYjUs1EaibyJuIhrUW6+pXjWoenQiIhuARYmxKITYDGwsZCwGNiLGdiLAYEKZEAYkKZKYqBr1Fu9Rd1HKqKi8e4p50tSsCox6qtOqojXb6wryL5PuFc6zoPHIqeypmqXSy7qLuKgFsiklLS1K06ox11p1XvXb6wryL5PuLlF5AK/FsbpaNGrV1EVPsiqjNkciK+2/ZN9Spny8w5rVekr5UTVxvW/TZDmHd4iVuLUEqqubJRvaicSKyTdt1k6EKvD1zoFQDr2TmX9FX1TqSFJop0a57EmYxqStTfzVa5d7kWx9Yh+Ua+rmppknppHwzMzkbKxbObdLLundch6+XNw3OnlqIcSw/bH27s98c7UbnIjrXsqKu4vIB9yAAAAAAAAAAAAAq6DhVHrEpuGnh/CqPWJTdQCRYlCUAiwsZWAGFiFMiFAxUxUzUxUDFTFTJSFAqMdmRi0zl3ESZFXzWNxFRUum6i7y8phitAlRHmKuaqLdrt+ylJDg9dHuR1EbW8SLnOToVoF8qX3F3UXcVDClqFgVGuVVp1XvXccK8i+T7ivjpa9OFUQL/2lX3WNuOGe1pHxORdxUSNyX6XAc9//AEJT/Z4XUJxTzQq7xOZnJu/4qfI4E+8ap4j7Xuw0quwWXdu2gr6OVnkte1zFTzfaHwOTMl0ROVPkBV5QR7/6nVe5xV52GZPy8cFZW0Tl5EcsmanRmnNMoY+F+p0PIXDpqbJyGeZM1ukoK6Fv9SRLI1mcvnS6+ZUA6+AAAAAAAAAAAAArMP4VR6zL8jdQ0sP4VR6zL8jbkkRrVc5URrUuqrvIgGaGRoJi1PrW9v7Epi9PrW9v7Ab6IDS0xT61vQv7DTFPrW+1+wG4pippri9PrW9v7ELi1PrW9v7AbamKmppWn1re39iFxWDWN7f2A21MVNRcUg1je0jSkGsTt/YDaUxU1lxODWJ2mOk4NYnaBsqQp4R10TlRrXorl3k3d091A+Wy7pNmwfHGWuqQNkanjY1HJ7ji+S0vBP0KtNs0WJQ66JY+tDb5n5syUk3GfoBdZQx7/wCp1bJiTbOSUab7mUc0X+UL3N/4Icyx1l235UPuu5VikceBvgkRzldXT0scbG573Ombn2RP1coHTMNn2SCCTWQxP6zUU2SlyNlzsOpb77I9jXzsVW/IugAAAAAAAAAAAq8P4VR6zL8jbexHNVrkRWqllRd5TUoOFUesSm5e26u4ica7wGqmF0+qb2k6Kp9UztPbbMfPZ1kJ2zHz2dZAPHRVPqmdo0VT6pnae22Y+ezrINsx89nWQDw0VT6pnaRoun1Te02Nsx89nWQx2zHz2dZAPDRdPqm9pGjINU3tPfbMfPZ1kIWoZz2dZANdcMg1Te0jRsGqb2nutQznt6yEbYZz29ZANfR0Grb2kaOh1be091qGc9vWQhZ2c9vWQDyZRRNVHNY1FTeXkPZTFJWqtkc1V5EVFJUCcK8LU+lF8CH5nSDa+I1tPayQ1tTGicjUkXN7LH6YwnwtT6UXwIfn3L+n2HKPEG7ySyRzJ5nxt+aKBt4ml4mr5JY9zWpzY6hPw2J4bU+ZsmdEvvQ0Je+p08xudy/DZKmrxGnbdkctE281rtjmZMx0V/a3POB13I/vY6uH8PiFWxE5Gq7PTseX5U4DhksG2HzyMkmqptmk2NqsjaqNRtkRVVd5qFsAAAAAAACAJAAFVQcKo9YkNmaJHtcx261yWXi3DVoeFUesSG5cCt0FByP6xOgafkf1iyJArNA0/I/rDQNPyP6xZgCs0DT8j+sRoKn5H9YtCAKzQUHI/rEaDg5H9Ys1MVArdBwcj+sRoSDkd1iyIUCtXBYOR3WMdDQ8jusWRCgaMOFxMcj2o67Vul1uhtqSpioE4T4Wp9KL4EOe93DCYsyjr2xtSdJ0p5Zk3HPiVjla1eWy7x0LCfC1PpRfAh813ZYM7BJnpurBPRy/oszWL2PUDn1DG11Mu4l0RPHxH0ncdmzavEIN7OihlRPRcrV+JD5nAH50Dk8kte5vLseOI3inpqiP9UzXp8CgdnAAAAAAAAAAAgkAVFFwqj1iQ95489jmXVuclrpvoeFHwqj1iT5G0BU6CTXP6PqNAprn9CfuW9xcCo0Cmuf0fUaBTXP6PqW4AqNBJrn9H1I0Emuf0fUuCAKjQSa5/R9RoNNc/o+pbACo0Gmtf0fUjQia1/R9S3MVUCp0Kmtf0fUjQqa1/R9S2IArqfC0Y9H7I5c3i3rm8SpCgZYR4Wp9KL4ENTL2k2bB8SiRLudSTuZ6bW5ze1ENvCPCVPpRfAhvVcWfFJHrI3s6UVAPz/klLdluVvyLDAJdixqgfvItQjF8z2q35lLkp3j1jX/puWNf8VVPkbmKSbDUwzb2wzxSX9F6L8gP0ICEUkAAAIJIJAAEASAAKek4dR6xIe07XKxyNdmuVFRHcinhSr39R6xIbFwKvaNT+I95O0an8R7y0uLgVe0an8R2qNo1P4j3lrcXAqtoVP4j3kbRqfxHvLW4uBVbRqfxHvG0an8R7y0AFVtGp1/apG0anX+8tSLgVe0qjX+8jaVRr/eWhiBoU9LM16K+bOam+3dW5vKCFA9MI8JU+lF8CFoVWD+EqfSi+AtQPzrsWwYtiEO8kdfVI30FlcrexUNjKeO7V8afI2MuYNhyirOJJ9rTonnja1e1ijG23iReVqAdqyfqdloqSXf2Smgeq+NWJftLA+Y7m1RsmD0S8xjol/weqfI+nAAAAAAAAAAAClpuHUesSHrNnZjsy2fbvb71zxp+HUesSHuBW/ffI9kfffI9ksxcCs+++R7I+++R7JZ3FwKz775Hsj775HslncXArPvvkeyR988j2SzAFZ988j2SPvnkeyWZAFb988j2SPvfkeyWSkAaMG2c5M/NzP6t65uqDFQPbBvCVPpRfAhalVg3hKn0o/gQtQOL92GHMxekl11IiKvjZIv/ALGjVpnUzV8Vj6Du509tFVHNlqYFX02scn/jcfPwLnUvmA+57jdRnYdNFxwVkrUTyXNa/wB7lPvTl/cZntJiUHKtPKidZq/I6gAAAAAAAAAAAFHBw6j1iQ97mvD4So/vyHtcDK4uY3FwMyLkXFwJuLmNxcCbi5FyAJuQqgi4Ap8pcoYaCHZZVzpHXSGFF76R1uxOVSMpsoYaCBZZO+kddIYUVM6R3yTlU5tg+FVWN1bqmpc5tO13fvTcRE4ookAvsgcVxGsrJaiZ6rRZr0cxUtEj9zNbH40/m+dBU8KKkjgiZDCxI4o0s1jd5Pr4z2uB74Lw6n0o/gQtipwTh1PpR/AWwHwHdrps/CWyWutPV08ieK92KvQ9T4PBZEdTuS6cG53DFaJtRTT070RWzwyxKi7vCaqX7T85ZEI5izQScONZI3p5TVsvagH3PclculKrM76PaypK5FSzXZ6ZqL5++6Dr5x7uPLm4pXs59OxeiT6nYQAAAAgkAAAAAAoIl+0qP78h7HhH4So/vyHqBkTcxuLgZXFzG4uBlcgi4AkrsoKSWejqIYJNimkZZkiKqWW6La/FdEVL+M3xcDlWSWVU1BO6hxHPSJH5l5LufTvvv342f/UPvMo8o4KGnSZ6o90ifYRNXdlW24vib4zRy0yUZXx57LMrI2rscnFImrf4uReI+EwDI2rqp0ZWNmgp6dMxzpc66tRfBxX4t1d1NxAMsGwmqxurdVVTlSna60kibiIibqQxIv8AE851ijpY4YmQwtRkUaZrWJvIgpKWOGNkULUjjjREaxqWREPUAQouRcDawTh1PpR/AWxUYHw6n0o/hLcAfn3EKXauUWIw2s10+ytTyZWo/wD5KfoI473W8NdBitHiKJ9lUxspXqnFKxXK2/navsgO5r3mPSt59JN2PZ+52I5FkDArsec9Es2Gklcq8uerURP5yHXQAAAAAAQSAABi96JvrYCikbmTzsX+pySt8aOTd7bmZ6YtLE9EVHZsrLqx6Jf9F5UKpmKM3n96qcm60CxuLmhpWDWJ0KTpaDWJ0KBvXFzR0tBrE6FGloNYnQoG9cGjpaDWJ0KRpaDWJ0KBv3IuaOloNYnQo0rBrE6FA3iLmjpWDWJ0KNKwc9OhQN0i5p6Vg1idCkaUg56dCgbqqQqmkuKQc9OhSrxLH22VkW6q7iqB9bgLe9lk4pJO98aNS1+ktTm0OVdSxEamZmtSyJbcRDYZlnUJvtYv6AdBKTLHBG19DNTKnf2bJCvNmYt2L8vMqlFHlu/+qNP0NyDLNjuEy3SBV9zKk+1q6hUs7YqeFb76L3yuTsQ6AfKYLjbNmq0WJY43SsfG+7VSXOb3yoibqWXlPoYq+N28vSBtAhrkXeJAAAAAAB5SwI7fPUAVk2Eo7jK+fJ2/Ip9GAPjpslr8RqSZKrxIp94QBzx+S7/GeTsmpPH0HSLCyciAczXJ2Tx9BguAS/xDp2YnIhGxt5E6AOYrgMv8QjQUvJ2HT9ibzU6CNhbzU6AOYaDl5OwaDl5Ow6fsLeanQNhbzUA5joKXk7CUwGX+IdN2FvNToJ2JvNToA5mmT8v8QzTJ2Tx9B0rY05E6BmJyIBzluTUnj6D2Zku/xnQbISB8LHkqvGim5DkvbiPrgBQQYAichvw4Y1vGWAAwjjRu8ZgAAAAAAAAAQSAAAAAAACCQAAAAAAAAAAAAAAAAAAAAAAQSAB//2Q=="/>
          <p:cNvSpPr>
            <a:spLocks noChangeAspect="1" noChangeArrowheads="1"/>
          </p:cNvSpPr>
          <p:nvPr/>
        </p:nvSpPr>
        <p:spPr bwMode="auto">
          <a:xfrm>
            <a:off x="155575" y="-1355725"/>
            <a:ext cx="2857500"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591858" y="2180418"/>
            <a:ext cx="11067393" cy="4093428"/>
          </a:xfrm>
          <a:prstGeom prst="rect">
            <a:avLst/>
          </a:prstGeom>
        </p:spPr>
        <p:txBody>
          <a:bodyPr wrap="square">
            <a:spAutoFit/>
          </a:bodyPr>
          <a:lstStyle/>
          <a:p>
            <a:pPr marL="342900" lvl="0" indent="-342900">
              <a:buFont typeface="Arial" panose="020B0604020202020204" pitchFamily="34" charset="0"/>
              <a:buChar char="•"/>
            </a:pPr>
            <a:r>
              <a:rPr lang="ka-GE" sz="2000" i="1" dirty="0" smtClean="0"/>
              <a:t>მსოფლიო ბანკი</a:t>
            </a:r>
          </a:p>
          <a:p>
            <a:pPr marL="342900" lvl="0" indent="-342900">
              <a:buFont typeface="Arial" panose="020B0604020202020204" pitchFamily="34" charset="0"/>
              <a:buChar char="•"/>
            </a:pPr>
            <a:r>
              <a:rPr lang="ka-GE" sz="2000" i="1" dirty="0" smtClean="0"/>
              <a:t>ევროპის რეკონსტრუქციისა და განვითარების ბანკი</a:t>
            </a:r>
          </a:p>
          <a:p>
            <a:pPr marL="342900" lvl="0" indent="-342900">
              <a:buFont typeface="Arial" panose="020B0604020202020204" pitchFamily="34" charset="0"/>
              <a:buChar char="•"/>
            </a:pPr>
            <a:r>
              <a:rPr lang="ka-GE" sz="2000" i="1" dirty="0" smtClean="0"/>
              <a:t>ევროპის საინვესტიციო ბანკი</a:t>
            </a:r>
          </a:p>
          <a:p>
            <a:pPr marL="342900" lvl="0" indent="-342900">
              <a:buFont typeface="Arial" panose="020B0604020202020204" pitchFamily="34" charset="0"/>
              <a:buChar char="•"/>
            </a:pPr>
            <a:r>
              <a:rPr lang="ka-GE" sz="2000" i="1" dirty="0" smtClean="0"/>
              <a:t>აზიის განვითარების ბანკი</a:t>
            </a:r>
          </a:p>
          <a:p>
            <a:pPr marL="342900" lvl="0" indent="-342900">
              <a:buFont typeface="Arial" panose="020B0604020202020204" pitchFamily="34" charset="0"/>
              <a:buChar char="•"/>
            </a:pPr>
            <a:r>
              <a:rPr lang="ka-GE" sz="2000" i="1" dirty="0" smtClean="0"/>
              <a:t>აზიის ინფრასტრუქტურის საინვესტიციო ბანკი</a:t>
            </a:r>
          </a:p>
          <a:p>
            <a:pPr marL="342900" lvl="0" indent="-342900">
              <a:buFont typeface="Arial" panose="020B0604020202020204" pitchFamily="34" charset="0"/>
              <a:buChar char="•"/>
            </a:pPr>
            <a:r>
              <a:rPr lang="ka-GE" sz="2000" i="1" dirty="0" smtClean="0"/>
              <a:t>გერმანიის რეკონსტრუქციის საკრედიტო ბანკი</a:t>
            </a:r>
          </a:p>
          <a:p>
            <a:pPr marL="342900" lvl="0" indent="-342900">
              <a:buFont typeface="Arial" panose="020B0604020202020204" pitchFamily="34" charset="0"/>
              <a:buChar char="•"/>
            </a:pPr>
            <a:r>
              <a:rPr lang="ka-GE" sz="2000" i="1" dirty="0" smtClean="0"/>
              <a:t>ათასწლეულის გამოწვევის ფონდი - საქართველო</a:t>
            </a:r>
          </a:p>
          <a:p>
            <a:pPr marL="342900" lvl="0" indent="-342900">
              <a:buFont typeface="Arial" panose="020B0604020202020204" pitchFamily="34" charset="0"/>
              <a:buChar char="•"/>
            </a:pPr>
            <a:r>
              <a:rPr lang="ka-GE" sz="2000" i="1" dirty="0" smtClean="0"/>
              <a:t>იაპონიის საერთაშორისო თანამშრომლობის სააგენტო</a:t>
            </a:r>
          </a:p>
          <a:p>
            <a:pPr marL="342900" lvl="0" indent="-342900">
              <a:buFont typeface="Arial" panose="020B0604020202020204" pitchFamily="34" charset="0"/>
              <a:buChar char="•"/>
            </a:pPr>
            <a:r>
              <a:rPr lang="ka-GE" sz="2000" i="1" dirty="0" smtClean="0"/>
              <a:t>გაერთიანებული ერების ლტოლვილთა უმაღლესი კომისარიატი</a:t>
            </a:r>
          </a:p>
          <a:p>
            <a:pPr marL="342900" indent="-342900">
              <a:buFont typeface="Arial" panose="020B0604020202020204" pitchFamily="34" charset="0"/>
              <a:buChar char="•"/>
            </a:pPr>
            <a:r>
              <a:rPr lang="ka-GE" sz="2000" i="1" dirty="0"/>
              <a:t>სოფლის მეურნეობის განვითარების საერთაშორისო </a:t>
            </a:r>
            <a:r>
              <a:rPr lang="ka-GE" sz="2000" i="1" dirty="0" smtClean="0"/>
              <a:t>ფონდი</a:t>
            </a:r>
          </a:p>
          <a:p>
            <a:pPr marL="342900" indent="-342900">
              <a:buFont typeface="Arial" panose="020B0604020202020204" pitchFamily="34" charset="0"/>
              <a:buChar char="•"/>
            </a:pPr>
            <a:r>
              <a:rPr lang="ka-GE" sz="2000" i="1" dirty="0" smtClean="0"/>
              <a:t>ევროპის საბჭოს განვითარების ბანკი</a:t>
            </a:r>
          </a:p>
          <a:p>
            <a:pPr marL="342900" indent="-342900">
              <a:buFont typeface="Arial" panose="020B0604020202020204" pitchFamily="34" charset="0"/>
              <a:buChar char="•"/>
            </a:pPr>
            <a:r>
              <a:rPr lang="ka-GE" sz="2000" i="1" dirty="0" smtClean="0"/>
              <a:t>სკანდინავიური გარემოს საფინანსო კორპორაცია</a:t>
            </a:r>
            <a:endParaRPr lang="ka-GE" sz="2000" i="1" dirty="0"/>
          </a:p>
          <a:p>
            <a:pPr marL="342900" lvl="0" indent="-342900">
              <a:buFont typeface="Arial" panose="020B0604020202020204" pitchFamily="34" charset="0"/>
              <a:buChar char="•"/>
            </a:pPr>
            <a:endParaRPr lang="ka-GE" sz="2000" b="1" dirty="0" smtClean="0"/>
          </a:p>
        </p:txBody>
      </p:sp>
      <p:sp>
        <p:nvSpPr>
          <p:cNvPr id="9" name="TextBox 8"/>
          <p:cNvSpPr txBox="1"/>
          <p:nvPr/>
        </p:nvSpPr>
        <p:spPr>
          <a:xfrm>
            <a:off x="2108460" y="239941"/>
            <a:ext cx="7628238" cy="830997"/>
          </a:xfrm>
          <a:prstGeom prst="rect">
            <a:avLst/>
          </a:prstGeom>
          <a:noFill/>
        </p:spPr>
        <p:txBody>
          <a:bodyPr wrap="square" rtlCol="0">
            <a:spAutoFit/>
          </a:bodyPr>
          <a:lstStyle/>
          <a:p>
            <a:pPr algn="ctr"/>
            <a:r>
              <a:rPr lang="ka-GE" sz="2400" b="1" dirty="0"/>
              <a:t>შესყიდვები დონორის სახსრებით -  </a:t>
            </a:r>
            <a:r>
              <a:rPr lang="en-US" sz="2400" b="1" dirty="0"/>
              <a:t>DEP </a:t>
            </a:r>
            <a:r>
              <a:rPr lang="ka-GE" sz="2400" b="1" dirty="0" smtClean="0"/>
              <a:t>ტენდერები</a:t>
            </a:r>
          </a:p>
          <a:p>
            <a:pPr algn="ctr"/>
            <a:r>
              <a:rPr lang="ka-GE" sz="2400" b="1" dirty="0" smtClean="0"/>
              <a:t>(დონორები)</a:t>
            </a:r>
            <a:endParaRPr lang="en-US" sz="2400" b="1" dirty="0"/>
          </a:p>
        </p:txBody>
      </p:sp>
      <p:pic>
        <p:nvPicPr>
          <p:cNvPr id="10"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916" y="1315870"/>
            <a:ext cx="33432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ADB-ის სურათის შედეგ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893" y="1473875"/>
            <a:ext cx="1786688" cy="13400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IB-ის სურათის შედეგ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4287" y="3151241"/>
            <a:ext cx="1959441" cy="8602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JICA-ის სურათის შედეგი"/>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316" y="3735800"/>
            <a:ext cx="1091848" cy="9826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3" descr="The result of the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2872" y="4939001"/>
            <a:ext cx="1746539" cy="16941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UNHCR-ის სურათის შედეგი"/>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4287" y="5977776"/>
            <a:ext cx="2467239" cy="592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50752" y="2539717"/>
            <a:ext cx="1361102" cy="71295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107779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5646" y="1295001"/>
            <a:ext cx="1226377" cy="2466150"/>
          </a:xfrm>
          <a:prstGeom prst="rect">
            <a:avLst/>
          </a:prstGeom>
          <a:effectLst>
            <a:reflection blurRad="12700" stA="50000" endPos="20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6603" y="1363100"/>
            <a:ext cx="804288" cy="2398051"/>
          </a:xfrm>
          <a:prstGeom prst="rect">
            <a:avLst/>
          </a:prstGeom>
          <a:effectLst>
            <a:reflection blurRad="12700" stA="50000" endPos="20000" dir="5400000" sy="-100000" algn="bl" rotWithShape="0"/>
          </a:effectLst>
        </p:spPr>
      </p:pic>
      <p:sp>
        <p:nvSpPr>
          <p:cNvPr id="2" name="TextBox 1"/>
          <p:cNvSpPr txBox="1"/>
          <p:nvPr/>
        </p:nvSpPr>
        <p:spPr>
          <a:xfrm>
            <a:off x="2108460" y="239941"/>
            <a:ext cx="7628238" cy="830997"/>
          </a:xfrm>
          <a:prstGeom prst="rect">
            <a:avLst/>
          </a:prstGeom>
          <a:noFill/>
        </p:spPr>
        <p:txBody>
          <a:bodyPr wrap="square" rtlCol="0">
            <a:spAutoFit/>
          </a:bodyPr>
          <a:lstStyle/>
          <a:p>
            <a:pPr algn="ctr"/>
            <a:r>
              <a:rPr lang="ka-GE" sz="2400" b="1" dirty="0"/>
              <a:t>შესყიდვები დონორის სახსრებით -  </a:t>
            </a:r>
            <a:r>
              <a:rPr lang="en-US" sz="2400" b="1" dirty="0"/>
              <a:t>DEP </a:t>
            </a:r>
            <a:r>
              <a:rPr lang="ka-GE" sz="2400" b="1" dirty="0" smtClean="0"/>
              <a:t>ტენდერები</a:t>
            </a:r>
          </a:p>
          <a:p>
            <a:pPr algn="ctr"/>
            <a:r>
              <a:rPr lang="ka-GE" sz="2400" b="1" dirty="0" smtClean="0"/>
              <a:t>(შემსყიდველი ორგანიზაციები)</a:t>
            </a:r>
            <a:endParaRPr lang="en-US" sz="2400" b="1" dirty="0"/>
          </a:p>
        </p:txBody>
      </p:sp>
      <p:pic>
        <p:nvPicPr>
          <p:cNvPr id="4" name="Content Placeholder 3"/>
          <p:cNvPicPr>
            <a:picLocks noGrp="1" noChangeAspect="1"/>
          </p:cNvPicPr>
          <p:nvPr>
            <p:ph idx="1"/>
          </p:nvPr>
        </p:nvPicPr>
        <p:blipFill>
          <a:blip r:embed="rId4"/>
          <a:stretch>
            <a:fillRect/>
          </a:stretch>
        </p:blipFill>
        <p:spPr>
          <a:xfrm>
            <a:off x="3022601" y="1295194"/>
            <a:ext cx="5596465" cy="5074867"/>
          </a:xfrm>
          <a:prstGeom prst="rect">
            <a:avLst/>
          </a:prstGeom>
        </p:spPr>
      </p:pic>
    </p:spTree>
    <p:extLst>
      <p:ext uri="{BB962C8B-B14F-4D97-AF65-F5344CB8AC3E}">
        <p14:creationId xmlns:p14="http://schemas.microsoft.com/office/powerpoint/2010/main" val="207938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39" y="4141348"/>
            <a:ext cx="804288" cy="2398051"/>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sp>
        <p:nvSpPr>
          <p:cNvPr id="13" name="Rectangle 12">
            <a:extLst>
              <a:ext uri="{FF2B5EF4-FFF2-40B4-BE49-F238E27FC236}">
                <a16:creationId xmlns:a16="http://schemas.microsoft.com/office/drawing/2014/main" id="{22B25B03-E128-654A-A624-A21B9122E077}"/>
              </a:ext>
            </a:extLst>
          </p:cNvPr>
          <p:cNvSpPr/>
          <p:nvPr/>
        </p:nvSpPr>
        <p:spPr>
          <a:xfrm>
            <a:off x="10743766" y="6044004"/>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18"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cs typeface="Arial" panose="020B0604020202020204" pitchFamily="34" charset="0"/>
              </a:rPr>
              <a:t>ზოგადი მონაცემები</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3011754" y="2595037"/>
            <a:ext cx="8808944" cy="3693319"/>
          </a:xfrm>
          <a:prstGeom prst="rect">
            <a:avLst/>
          </a:prstGeom>
        </p:spPr>
        <p:txBody>
          <a:bodyPr wrap="square">
            <a:spAutoFit/>
          </a:bodyPr>
          <a:lstStyle/>
          <a:p>
            <a:r>
              <a:rPr lang="ka-GE" i="1" dirty="0"/>
              <a:t>ყოველწლიურად იზრდება სახელმწიფო ტენდერებში მონაწილეთა საშუალი რაოდენობა თუმცაღა ითვლება, რომ   კონკურენციის დონე სახელმწიფო შესყიდვებში ჯერ კიდევ დაბალია. </a:t>
            </a:r>
            <a:endParaRPr lang="ka-GE" i="1" dirty="0" smtClean="0"/>
          </a:p>
          <a:p>
            <a:endParaRPr lang="ka-GE" dirty="0" smtClean="0">
              <a:ea typeface="Sylfaen" panose="010A0502050306030303" pitchFamily="18" charset="0"/>
              <a:cs typeface="Times New Roman" panose="02020603050405020304" pitchFamily="18" charset="0"/>
            </a:endParaRPr>
          </a:p>
          <a:p>
            <a:pPr marL="342900" indent="-342900">
              <a:buAutoNum type="arabicPeriod"/>
            </a:pPr>
            <a:r>
              <a:rPr lang="ka-GE" dirty="0" smtClean="0">
                <a:ea typeface="Sylfaen" panose="010A0502050306030303" pitchFamily="18" charset="0"/>
                <a:cs typeface="Times New Roman" panose="02020603050405020304" pitchFamily="18" charset="0"/>
              </a:rPr>
              <a:t>განხორციელდა რიგი  </a:t>
            </a:r>
            <a:r>
              <a:rPr lang="en-US" dirty="0">
                <a:latin typeface="Sylfaen" panose="010A0502050306030303" pitchFamily="18" charset="0"/>
                <a:ea typeface="Sylfaen" panose="010A0502050306030303" pitchFamily="18" charset="0"/>
                <a:cs typeface="Times New Roman" panose="02020603050405020304" pitchFamily="18" charset="0"/>
              </a:rPr>
              <a:t>CPV </a:t>
            </a:r>
            <a:r>
              <a:rPr lang="ka-GE" dirty="0">
                <a:ea typeface="Sylfaen" panose="010A0502050306030303" pitchFamily="18" charset="0"/>
                <a:cs typeface="Times New Roman" panose="02020603050405020304" pitchFamily="18" charset="0"/>
              </a:rPr>
              <a:t>კატეგორიებზე </a:t>
            </a:r>
            <a:r>
              <a:rPr lang="ka-GE" dirty="0" smtClean="0">
                <a:ea typeface="Sylfaen" panose="010A0502050306030303" pitchFamily="18" charset="0"/>
                <a:cs typeface="Times New Roman" panose="02020603050405020304" pitchFamily="18" charset="0"/>
              </a:rPr>
              <a:t>დაკვირვება</a:t>
            </a:r>
          </a:p>
          <a:p>
            <a:pPr marL="342900" indent="-342900">
              <a:buAutoNum type="arabicPeriod"/>
            </a:pPr>
            <a:endParaRPr lang="ka-GE" dirty="0" smtClean="0">
              <a:ea typeface="Sylfaen" panose="010A0502050306030303" pitchFamily="18" charset="0"/>
              <a:cs typeface="Times New Roman" panose="02020603050405020304" pitchFamily="18" charset="0"/>
            </a:endParaRPr>
          </a:p>
          <a:p>
            <a:pPr marL="342900" indent="-342900">
              <a:buAutoNum type="arabicPeriod"/>
            </a:pPr>
            <a:r>
              <a:rPr lang="ka-GE" dirty="0" smtClean="0">
                <a:cs typeface="Times New Roman" panose="02020603050405020304" pitchFamily="18" charset="0"/>
              </a:rPr>
              <a:t>განხორციელდა </a:t>
            </a:r>
            <a:r>
              <a:rPr lang="ka-GE" dirty="0" err="1" smtClean="0">
                <a:cs typeface="Times New Roman" panose="02020603050405020304" pitchFamily="18" charset="0"/>
              </a:rPr>
              <a:t>სატენდერო</a:t>
            </a:r>
            <a:r>
              <a:rPr lang="ka-GE" dirty="0" smtClean="0">
                <a:cs typeface="Times New Roman" panose="02020603050405020304" pitchFamily="18" charset="0"/>
              </a:rPr>
              <a:t> დოკუმენტაციის დეტალური შესწავლა </a:t>
            </a:r>
          </a:p>
          <a:p>
            <a:pPr marL="342900" indent="-342900">
              <a:buFont typeface="+mj-lt"/>
              <a:buAutoNum type="arabicPeriod"/>
            </a:pPr>
            <a:endParaRPr lang="ka-GE" dirty="0" smtClean="0">
              <a:cs typeface="Times New Roman" panose="02020603050405020304" pitchFamily="18" charset="0"/>
            </a:endParaRPr>
          </a:p>
          <a:p>
            <a:pPr marL="342900" indent="-342900">
              <a:buFont typeface="+mj-lt"/>
              <a:buAutoNum type="arabicPeriod"/>
            </a:pPr>
            <a:r>
              <a:rPr lang="ka-GE" dirty="0" smtClean="0">
                <a:cs typeface="Times New Roman" panose="02020603050405020304" pitchFamily="18" charset="0"/>
              </a:rPr>
              <a:t>შეირჩა ის შესყიდვის კატეგორიები (</a:t>
            </a:r>
            <a:r>
              <a:rPr lang="en-US" dirty="0" smtClean="0">
                <a:cs typeface="Times New Roman" panose="02020603050405020304" pitchFamily="18" charset="0"/>
              </a:rPr>
              <a:t>CPV </a:t>
            </a:r>
            <a:r>
              <a:rPr lang="ka-GE" dirty="0" smtClean="0">
                <a:cs typeface="Times New Roman" panose="02020603050405020304" pitchFamily="18" charset="0"/>
              </a:rPr>
              <a:t>კოდები) რომლებზეც საშუალო მონაწილეობა მაღალი იყო, როგორც წესი 2 და მეტი პრეტენდენტი იყო</a:t>
            </a:r>
            <a:r>
              <a:rPr lang="en-US" dirty="0" smtClean="0">
                <a:cs typeface="Times New Roman" panose="02020603050405020304" pitchFamily="18" charset="0"/>
              </a:rPr>
              <a:t>, </a:t>
            </a:r>
            <a:r>
              <a:rPr lang="ka-GE" dirty="0" smtClean="0">
                <a:cs typeface="Times New Roman" panose="02020603050405020304" pitchFamily="18" charset="0"/>
              </a:rPr>
              <a:t>თუმცა რიგ შემთხვევებში შეინიშნებოდა 1 </a:t>
            </a:r>
            <a:r>
              <a:rPr lang="ka-GE" dirty="0" err="1" smtClean="0">
                <a:cs typeface="Times New Roman" panose="02020603050405020304" pitchFamily="18" charset="0"/>
              </a:rPr>
              <a:t>პრეტენდენტიანი</a:t>
            </a:r>
            <a:r>
              <a:rPr lang="ka-GE" dirty="0" smtClean="0">
                <a:cs typeface="Times New Roman" panose="02020603050405020304" pitchFamily="18" charset="0"/>
              </a:rPr>
              <a:t> ტენდერები</a:t>
            </a:r>
          </a:p>
          <a:p>
            <a:pPr marL="342900" indent="-342900">
              <a:buFont typeface="+mj-lt"/>
              <a:buAutoNum type="arabicPeriod"/>
            </a:pPr>
            <a:endParaRPr lang="ka-GE" dirty="0" smtClean="0">
              <a:cs typeface="Times New Roman" panose="02020603050405020304" pitchFamily="18"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69400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grpSp>
        <p:nvGrpSpPr>
          <p:cNvPr id="12" name="Group 11">
            <a:extLst>
              <a:ext uri="{FF2B5EF4-FFF2-40B4-BE49-F238E27FC236}">
                <a16:creationId xmlns:a16="http://schemas.microsoft.com/office/drawing/2014/main" id="{F42E423D-B75D-7B48-BA59-D57C365821E8}"/>
              </a:ext>
            </a:extLst>
          </p:cNvPr>
          <p:cNvGrpSpPr/>
          <p:nvPr/>
        </p:nvGrpSpPr>
        <p:grpSpPr>
          <a:xfrm>
            <a:off x="3550404" y="201168"/>
            <a:ext cx="6041652" cy="918388"/>
            <a:chOff x="314036" y="1440873"/>
            <a:chExt cx="5018039" cy="748084"/>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566112" y="1474274"/>
              <a:ext cx="4765963"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მაგალითები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8EE2877C-3734-A344-AF2C-BC26C8C14804}"/>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2" name="Rectangle 1"/>
          <p:cNvSpPr/>
          <p:nvPr/>
        </p:nvSpPr>
        <p:spPr>
          <a:xfrm>
            <a:off x="2874584" y="3057910"/>
            <a:ext cx="8934450" cy="981423"/>
          </a:xfrm>
          <a:prstGeom prst="rect">
            <a:avLst/>
          </a:prstGeom>
        </p:spPr>
        <p:txBody>
          <a:bodyPr wrap="square">
            <a:spAutoFit/>
          </a:bodyPr>
          <a:lstStyle/>
          <a:p>
            <a:pPr algn="just">
              <a:lnSpc>
                <a:spcPct val="107000"/>
              </a:lnSpc>
              <a:spcAft>
                <a:spcPts val="800"/>
              </a:spcAft>
            </a:pPr>
            <a:r>
              <a:rPr lang="ka-GE" dirty="0">
                <a:ea typeface="Sylfaen" panose="010A0502050306030303" pitchFamily="18" charset="0"/>
                <a:cs typeface="Times New Roman" panose="02020603050405020304" pitchFamily="18" charset="0"/>
              </a:rPr>
              <a:t>ტენდერით მოთხოვნილია ავეჯის დამზადება </a:t>
            </a:r>
            <a:r>
              <a:rPr lang="ka-GE" dirty="0" err="1">
                <a:ea typeface="Sylfaen" panose="010A0502050306030303" pitchFamily="18" charset="0"/>
                <a:cs typeface="Times New Roman" panose="02020603050405020304" pitchFamily="18" charset="0"/>
              </a:rPr>
              <a:t>შემსყიდველის</a:t>
            </a:r>
            <a:r>
              <a:rPr lang="ka-GE" dirty="0">
                <a:ea typeface="Sylfaen" panose="010A0502050306030303" pitchFamily="18" charset="0"/>
                <a:cs typeface="Times New Roman" panose="02020603050405020304" pitchFamily="18" charset="0"/>
              </a:rPr>
              <a:t> ნახაზების შესაბამისად, ხელშეკრულების გაფორმებიდან 7 დღის ვადაში (5 მაგიდა, 3 კარადა, 1 ტუმბო, 1 სამზარეულოს ნაკრები</a:t>
            </a:r>
            <a:r>
              <a:rPr lang="ka-GE">
                <a:ea typeface="Sylfaen" panose="010A0502050306030303" pitchFamily="18" charset="0"/>
                <a:cs typeface="Times New Roman" panose="02020603050405020304" pitchFamily="18" charset="0"/>
              </a:rPr>
              <a:t>). </a:t>
            </a:r>
            <a:endParaRPr lang="en-US" dirty="0">
              <a:latin typeface="Sylfaen" panose="010A0502050306030303" pitchFamily="18" charset="0"/>
              <a:ea typeface="Sylfaen" panose="010A0502050306030303" pitchFamily="18" charset="0"/>
              <a:cs typeface="Times New Roman" panose="02020603050405020304" pitchFamily="18" charset="0"/>
            </a:endParaRPr>
          </a:p>
        </p:txBody>
      </p:sp>
      <p:sp>
        <p:nvSpPr>
          <p:cNvPr id="3" name="Rectangle 2"/>
          <p:cNvSpPr/>
          <p:nvPr/>
        </p:nvSpPr>
        <p:spPr>
          <a:xfrm>
            <a:off x="2998409" y="1949629"/>
            <a:ext cx="3148619" cy="369332"/>
          </a:xfrm>
          <a:prstGeom prst="rect">
            <a:avLst/>
          </a:prstGeom>
        </p:spPr>
        <p:txBody>
          <a:bodyPr wrap="none">
            <a:spAutoFit/>
          </a:bodyPr>
          <a:lstStyle/>
          <a:p>
            <a:r>
              <a:rPr lang="ka-GE" b="1" dirty="0">
                <a:ea typeface="Sylfaen" panose="010A0502050306030303" pitchFamily="18" charset="0"/>
                <a:cs typeface="Times New Roman" panose="02020603050405020304" pitchFamily="18" charset="0"/>
              </a:rPr>
              <a:t>CPV კოდი: 39100000 - ავეჯი</a:t>
            </a:r>
            <a:endParaRPr lang="en-US" dirty="0"/>
          </a:p>
        </p:txBody>
      </p:sp>
    </p:spTree>
    <p:extLst>
      <p:ext uri="{BB962C8B-B14F-4D97-AF65-F5344CB8AC3E}">
        <p14:creationId xmlns:p14="http://schemas.microsoft.com/office/powerpoint/2010/main" val="2572811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grpSp>
        <p:nvGrpSpPr>
          <p:cNvPr id="12" name="Group 11">
            <a:extLst>
              <a:ext uri="{FF2B5EF4-FFF2-40B4-BE49-F238E27FC236}">
                <a16:creationId xmlns:a16="http://schemas.microsoft.com/office/drawing/2014/main" id="{F42E423D-B75D-7B48-BA59-D57C365821E8}"/>
              </a:ext>
            </a:extLst>
          </p:cNvPr>
          <p:cNvGrpSpPr/>
          <p:nvPr/>
        </p:nvGrpSpPr>
        <p:grpSpPr>
          <a:xfrm>
            <a:off x="3550404" y="201168"/>
            <a:ext cx="6041652" cy="918388"/>
            <a:chOff x="314036" y="1440873"/>
            <a:chExt cx="5018039" cy="748084"/>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566112" y="1474274"/>
              <a:ext cx="4765963"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მაგალითები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8EE2877C-3734-A344-AF2C-BC26C8C14804}"/>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2" name="Rectangle 1"/>
          <p:cNvSpPr/>
          <p:nvPr/>
        </p:nvSpPr>
        <p:spPr>
          <a:xfrm>
            <a:off x="2874584" y="3057910"/>
            <a:ext cx="8934450" cy="2585323"/>
          </a:xfrm>
          <a:prstGeom prst="rect">
            <a:avLst/>
          </a:prstGeom>
        </p:spPr>
        <p:txBody>
          <a:bodyPr wrap="square">
            <a:spAutoFit/>
          </a:bodyPr>
          <a:lstStyle/>
          <a:p>
            <a:pPr algn="just"/>
            <a:r>
              <a:rPr lang="ka-GE" dirty="0" err="1"/>
              <a:t>სატენდერო</a:t>
            </a:r>
            <a:r>
              <a:rPr lang="ka-GE" dirty="0"/>
              <a:t> დოკუმენტაციაში მოთხოვნილია საკამოდ მაღალი </a:t>
            </a:r>
            <a:r>
              <a:rPr lang="ka-GE" dirty="0" err="1"/>
              <a:t>პირგასამტეხლო</a:t>
            </a:r>
            <a:r>
              <a:rPr lang="ka-GE" dirty="0"/>
              <a:t>.</a:t>
            </a:r>
            <a:endParaRPr lang="en-US" dirty="0"/>
          </a:p>
          <a:p>
            <a:pPr algn="just"/>
            <a:r>
              <a:rPr lang="ka-GE" dirty="0"/>
              <a:t>მიმწოდებლის მიერ ხელშეკრულებით გათვალისწინებული ვალდებულებების სრულად</a:t>
            </a:r>
            <a:endParaRPr lang="en-US" dirty="0"/>
          </a:p>
          <a:p>
            <a:pPr algn="just"/>
            <a:r>
              <a:rPr lang="ka-GE" dirty="0"/>
              <a:t>შესრულებაზე უარის თქმის შემთხვევაში, მიმწოდებელს დაეკისრება </a:t>
            </a:r>
            <a:r>
              <a:rPr lang="ka-GE" dirty="0" err="1"/>
              <a:t>პირგასამტეხლოს</a:t>
            </a:r>
            <a:r>
              <a:rPr lang="ka-GE" dirty="0"/>
              <a:t> გადახდა ხელშეკრულების ღირებულების 50%-ის ოდენობით.</a:t>
            </a:r>
            <a:endParaRPr lang="en-US" dirty="0"/>
          </a:p>
          <a:p>
            <a:pPr algn="just"/>
            <a:r>
              <a:rPr lang="ka-GE" dirty="0" err="1"/>
              <a:t>სატენდერო</a:t>
            </a:r>
            <a:r>
              <a:rPr lang="ka-GE" dirty="0"/>
              <a:t> დოკუმენტაციაში მითითებული სპეციფიკაციები არის ზედმეტად დაკონკრეტებული (მაგ. დეტალურად არის საწმენდი ნაჭრის ზომები - 35*30 და შეფუთვის რაოდენობა - 3 </a:t>
            </a:r>
            <a:r>
              <a:rPr lang="ka-GE" dirty="0" err="1"/>
              <a:t>ცალიანი</a:t>
            </a:r>
            <a:r>
              <a:rPr lang="ka-GE" dirty="0"/>
              <a:t> შეფუთვა.</a:t>
            </a:r>
            <a:endParaRPr lang="en-US" dirty="0"/>
          </a:p>
          <a:p>
            <a:pPr algn="just"/>
            <a:endParaRPr lang="en-US" dirty="0"/>
          </a:p>
        </p:txBody>
      </p:sp>
      <p:sp>
        <p:nvSpPr>
          <p:cNvPr id="3" name="Rectangle 2"/>
          <p:cNvSpPr/>
          <p:nvPr/>
        </p:nvSpPr>
        <p:spPr>
          <a:xfrm>
            <a:off x="2998409" y="1949629"/>
            <a:ext cx="6375463" cy="369332"/>
          </a:xfrm>
          <a:prstGeom prst="rect">
            <a:avLst/>
          </a:prstGeom>
        </p:spPr>
        <p:txBody>
          <a:bodyPr wrap="none">
            <a:spAutoFit/>
          </a:bodyPr>
          <a:lstStyle/>
          <a:p>
            <a:r>
              <a:rPr lang="ka-GE" b="1" dirty="0"/>
              <a:t>CPV კოდი: 39800000 საწმენდი საპრიალებელი პროდუქცია</a:t>
            </a:r>
            <a:endParaRPr lang="en-US" dirty="0"/>
          </a:p>
        </p:txBody>
      </p:sp>
    </p:spTree>
    <p:extLst>
      <p:ext uri="{BB962C8B-B14F-4D97-AF65-F5344CB8AC3E}">
        <p14:creationId xmlns:p14="http://schemas.microsoft.com/office/powerpoint/2010/main" val="204476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165659"/>
          </a:xfrm>
          <a:prstGeom prst="rect">
            <a:avLst/>
          </a:prstGeom>
        </p:spPr>
      </p:pic>
      <p:sp>
        <p:nvSpPr>
          <p:cNvPr id="6" name="TextBox 5"/>
          <p:cNvSpPr txBox="1"/>
          <p:nvPr/>
        </p:nvSpPr>
        <p:spPr>
          <a:xfrm>
            <a:off x="665746" y="569495"/>
            <a:ext cx="4700337" cy="369332"/>
          </a:xfrm>
          <a:prstGeom prst="rect">
            <a:avLst/>
          </a:prstGeom>
          <a:solidFill>
            <a:schemeClr val="bg1"/>
          </a:solidFill>
        </p:spPr>
        <p:txBody>
          <a:bodyPr wrap="square" rtlCol="0">
            <a:spAutoFit/>
          </a:bodyPr>
          <a:lstStyle/>
          <a:p>
            <a:r>
              <a:rPr lang="en-US" dirty="0"/>
              <a:t>        </a:t>
            </a:r>
            <a:r>
              <a:rPr lang="ka-GE" b="1" dirty="0" smtClean="0">
                <a:effectLst>
                  <a:outerShdw blurRad="38100" dist="38100" dir="2700000" algn="tl">
                    <a:srgbClr val="000000">
                      <a:alpha val="43137"/>
                    </a:srgbClr>
                  </a:outerShdw>
                </a:effectLst>
                <a:latin typeface="Arial" panose="020B0604020202020204" pitchFamily="34" charset="0"/>
                <a:ea typeface="Sylfaen" panose="010A0502050306030303" pitchFamily="18" charset="0"/>
                <a:cs typeface="Arial" panose="020B0604020202020204" pitchFamily="34" charset="0"/>
              </a:rPr>
              <a:t>რა არის საჯარო შესყიდვები?</a:t>
            </a:r>
            <a:endParaRPr lang="en-US" b="1" dirty="0">
              <a:effectLst>
                <a:outerShdw blurRad="38100" dist="38100" dir="2700000" algn="tl">
                  <a:srgbClr val="000000">
                    <a:alpha val="43137"/>
                  </a:srgbClr>
                </a:outerShdw>
              </a:effectLst>
              <a:latin typeface="Arial" panose="020B0604020202020204" pitchFamily="34" charset="0"/>
              <a:ea typeface="Sylfaen" panose="010A0502050306030303" pitchFamily="18" charset="0"/>
              <a:cs typeface="Arial" panose="020B0604020202020204" pitchFamily="34" charset="0"/>
            </a:endParaRPr>
          </a:p>
        </p:txBody>
      </p:sp>
      <p:sp>
        <p:nvSpPr>
          <p:cNvPr id="4" name="Rectangle 3">
            <a:extLst>
              <a:ext uri="{FF2B5EF4-FFF2-40B4-BE49-F238E27FC236}">
                <a16:creationId xmlns:a16="http://schemas.microsoft.com/office/drawing/2014/main" id="{22B25B03-E128-654A-A624-A21B9122E077}"/>
              </a:ext>
            </a:extLst>
          </p:cNvPr>
          <p:cNvSpPr/>
          <p:nvPr/>
        </p:nvSpPr>
        <p:spPr>
          <a:xfrm>
            <a:off x="10743766" y="6044004"/>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Tree>
    <p:extLst>
      <p:ext uri="{BB962C8B-B14F-4D97-AF65-F5344CB8AC3E}">
        <p14:creationId xmlns:p14="http://schemas.microsoft.com/office/powerpoint/2010/main" val="111738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grpSp>
        <p:nvGrpSpPr>
          <p:cNvPr id="12" name="Group 11">
            <a:extLst>
              <a:ext uri="{FF2B5EF4-FFF2-40B4-BE49-F238E27FC236}">
                <a16:creationId xmlns:a16="http://schemas.microsoft.com/office/drawing/2014/main" id="{F42E423D-B75D-7B48-BA59-D57C365821E8}"/>
              </a:ext>
            </a:extLst>
          </p:cNvPr>
          <p:cNvGrpSpPr/>
          <p:nvPr/>
        </p:nvGrpSpPr>
        <p:grpSpPr>
          <a:xfrm>
            <a:off x="3550404" y="201168"/>
            <a:ext cx="6041652" cy="918388"/>
            <a:chOff x="314036" y="1440873"/>
            <a:chExt cx="5018039" cy="748084"/>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566112" y="1474274"/>
              <a:ext cx="4765963"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მაგალითები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8EE2877C-3734-A344-AF2C-BC26C8C14804}"/>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2" name="Rectangle 1"/>
          <p:cNvSpPr/>
          <p:nvPr/>
        </p:nvSpPr>
        <p:spPr>
          <a:xfrm>
            <a:off x="2874584" y="3057910"/>
            <a:ext cx="8934450" cy="1754326"/>
          </a:xfrm>
          <a:prstGeom prst="rect">
            <a:avLst/>
          </a:prstGeom>
        </p:spPr>
        <p:txBody>
          <a:bodyPr wrap="square">
            <a:spAutoFit/>
          </a:bodyPr>
          <a:lstStyle/>
          <a:p>
            <a:pPr algn="just"/>
            <a:r>
              <a:rPr lang="ka-GE" dirty="0" err="1"/>
              <a:t>სატენდერო</a:t>
            </a:r>
            <a:r>
              <a:rPr lang="ka-GE" dirty="0"/>
              <a:t> დოკუმენტაციით მოთხოვნილია ავეჯის დამზადება 70 დღის ვადაში (979 სკამი და 55 მაგიდა). დღეში გამოდის დაახლოებით 15 სკამის დამზადება.</a:t>
            </a:r>
            <a:endParaRPr lang="en-US" dirty="0"/>
          </a:p>
          <a:p>
            <a:pPr algn="just"/>
            <a:r>
              <a:rPr lang="ka-GE" dirty="0"/>
              <a:t> </a:t>
            </a:r>
            <a:r>
              <a:rPr lang="ka-GE" dirty="0" err="1"/>
              <a:t>სატენდერო</a:t>
            </a:r>
            <a:r>
              <a:rPr lang="ka-GE" dirty="0"/>
              <a:t> დოკუმენტაციაში დეტალურად არის გაწერილი მაგიდის ზომები, ხოლო სკამებზე საერთოდ არ არის ინფორმაცია მოცემული. ამას გარდა, მოთხოვნილია მასალა მოხარშული წიფელი.</a:t>
            </a:r>
            <a:endParaRPr lang="en-US" dirty="0"/>
          </a:p>
          <a:p>
            <a:pPr algn="just"/>
            <a:endParaRPr lang="en-US" dirty="0"/>
          </a:p>
        </p:txBody>
      </p:sp>
      <p:sp>
        <p:nvSpPr>
          <p:cNvPr id="3" name="Rectangle 2"/>
          <p:cNvSpPr/>
          <p:nvPr/>
        </p:nvSpPr>
        <p:spPr>
          <a:xfrm>
            <a:off x="2998409" y="1949629"/>
            <a:ext cx="3148619" cy="369332"/>
          </a:xfrm>
          <a:prstGeom prst="rect">
            <a:avLst/>
          </a:prstGeom>
        </p:spPr>
        <p:txBody>
          <a:bodyPr wrap="none">
            <a:spAutoFit/>
          </a:bodyPr>
          <a:lstStyle/>
          <a:p>
            <a:r>
              <a:rPr lang="ka-GE" b="1" dirty="0"/>
              <a:t>CPV კოდი: 39100000 - ავეჯი</a:t>
            </a:r>
            <a:endParaRPr lang="en-US" dirty="0"/>
          </a:p>
        </p:txBody>
      </p:sp>
    </p:spTree>
    <p:extLst>
      <p:ext uri="{BB962C8B-B14F-4D97-AF65-F5344CB8AC3E}">
        <p14:creationId xmlns:p14="http://schemas.microsoft.com/office/powerpoint/2010/main" val="54685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grpSp>
        <p:nvGrpSpPr>
          <p:cNvPr id="12" name="Group 11">
            <a:extLst>
              <a:ext uri="{FF2B5EF4-FFF2-40B4-BE49-F238E27FC236}">
                <a16:creationId xmlns:a16="http://schemas.microsoft.com/office/drawing/2014/main" id="{F42E423D-B75D-7B48-BA59-D57C365821E8}"/>
              </a:ext>
            </a:extLst>
          </p:cNvPr>
          <p:cNvGrpSpPr/>
          <p:nvPr/>
        </p:nvGrpSpPr>
        <p:grpSpPr>
          <a:xfrm>
            <a:off x="3550404" y="201168"/>
            <a:ext cx="6041652" cy="918388"/>
            <a:chOff x="314036" y="1440873"/>
            <a:chExt cx="5018039" cy="748084"/>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566112" y="1474274"/>
              <a:ext cx="4765963"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მაგალითები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8EE2877C-3734-A344-AF2C-BC26C8C14804}"/>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2" name="Rectangle 1"/>
          <p:cNvSpPr/>
          <p:nvPr/>
        </p:nvSpPr>
        <p:spPr>
          <a:xfrm>
            <a:off x="2874584" y="3057910"/>
            <a:ext cx="8934450" cy="1200329"/>
          </a:xfrm>
          <a:prstGeom prst="rect">
            <a:avLst/>
          </a:prstGeom>
        </p:spPr>
        <p:txBody>
          <a:bodyPr wrap="square">
            <a:spAutoFit/>
          </a:bodyPr>
          <a:lstStyle/>
          <a:p>
            <a:pPr algn="just"/>
            <a:r>
              <a:rPr lang="ka-GE" dirty="0"/>
              <a:t>გაზეთი უნდა ვრცელდებოდეს </a:t>
            </a:r>
            <a:r>
              <a:rPr lang="ka-GE" dirty="0" smtClean="0"/>
              <a:t>ერთ-ერთი მუნიციპალიტეტის </a:t>
            </a:r>
            <a:r>
              <a:rPr lang="ka-GE" dirty="0"/>
              <a:t>ტერიტორიულო ორგანოების სამოქმედო ტერიტორიაზე და უნდა ჰყავდეს არანაკლებ 500 ხელმომწერი მუნიციპალიტეტის ტერიტორიაზე. მსგავსი სახის ჩანაწერით იწვევს კონკურენციის შეზღუდვას.</a:t>
            </a:r>
            <a:endParaRPr lang="en-US" dirty="0"/>
          </a:p>
        </p:txBody>
      </p:sp>
      <p:sp>
        <p:nvSpPr>
          <p:cNvPr id="3" name="Rectangle 2"/>
          <p:cNvSpPr/>
          <p:nvPr/>
        </p:nvSpPr>
        <p:spPr>
          <a:xfrm>
            <a:off x="2998409" y="1949629"/>
            <a:ext cx="7949612" cy="369332"/>
          </a:xfrm>
          <a:prstGeom prst="rect">
            <a:avLst/>
          </a:prstGeom>
        </p:spPr>
        <p:txBody>
          <a:bodyPr wrap="none">
            <a:spAutoFit/>
          </a:bodyPr>
          <a:lstStyle/>
          <a:p>
            <a:r>
              <a:rPr lang="ka-GE" b="1" dirty="0"/>
              <a:t>CPV კოდი: 79800000 - ბეჭდვა და მასთან დაკავშირებული მომსახურებები</a:t>
            </a:r>
            <a:endParaRPr lang="en-US" dirty="0"/>
          </a:p>
        </p:txBody>
      </p:sp>
    </p:spTree>
    <p:extLst>
      <p:ext uri="{BB962C8B-B14F-4D97-AF65-F5344CB8AC3E}">
        <p14:creationId xmlns:p14="http://schemas.microsoft.com/office/powerpoint/2010/main" val="3375789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grpSp>
        <p:nvGrpSpPr>
          <p:cNvPr id="12" name="Group 11">
            <a:extLst>
              <a:ext uri="{FF2B5EF4-FFF2-40B4-BE49-F238E27FC236}">
                <a16:creationId xmlns:a16="http://schemas.microsoft.com/office/drawing/2014/main" id="{F42E423D-B75D-7B48-BA59-D57C365821E8}"/>
              </a:ext>
            </a:extLst>
          </p:cNvPr>
          <p:cNvGrpSpPr/>
          <p:nvPr/>
        </p:nvGrpSpPr>
        <p:grpSpPr>
          <a:xfrm>
            <a:off x="3550404" y="201168"/>
            <a:ext cx="6041652" cy="918388"/>
            <a:chOff x="314036" y="1440873"/>
            <a:chExt cx="5018039" cy="748084"/>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566112" y="1474274"/>
              <a:ext cx="4765963"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მაგალითები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8EE2877C-3734-A344-AF2C-BC26C8C14804}"/>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2" name="Rectangle 1"/>
          <p:cNvSpPr/>
          <p:nvPr/>
        </p:nvSpPr>
        <p:spPr>
          <a:xfrm>
            <a:off x="2874584" y="3057910"/>
            <a:ext cx="8934450" cy="2585323"/>
          </a:xfrm>
          <a:prstGeom prst="rect">
            <a:avLst/>
          </a:prstGeom>
        </p:spPr>
        <p:txBody>
          <a:bodyPr wrap="square">
            <a:spAutoFit/>
          </a:bodyPr>
          <a:lstStyle/>
          <a:p>
            <a:pPr algn="just"/>
            <a:r>
              <a:rPr lang="ka-GE" dirty="0" err="1"/>
              <a:t>სატენდერო</a:t>
            </a:r>
            <a:r>
              <a:rPr lang="ka-GE" dirty="0"/>
              <a:t> დოკუმენტაციაში წერია, რომ პროდუქტი უნდა იყოს მაღალი ხარისხის, რაც ბუნდოვანი ჩანაწერია. ასევე თითოეული პროდუქტი აღწერილია უკვე არსებული სურათით და პარამეტრებით. აშკარად მზა პროდუქტის აღწერაა პირდაპირ და არა </a:t>
            </a:r>
            <a:r>
              <a:rPr lang="ka-GE" dirty="0" err="1"/>
              <a:t>სატენდერო</a:t>
            </a:r>
            <a:r>
              <a:rPr lang="ka-GE" dirty="0"/>
              <a:t> დოკუმენტაცია, ანუ დოკუმენტაცია მორგებულია. გარდა ამისა საქონლის პარამეტრები ისეა აღწერილი, რომ არ ითვალისწინებს არანაირი ვარირების საშუალებას. დოკუმენტაციაში არა საქონლის ფუნქციური მახასიათებლებია გაწერილი, არამედ მისი ტექნიკური გადაჭრის პირდაპირი გზები, რასაც თავისთავად გავყავართ მხოლოდ კონკრეტულ პროდუქციაზე. შესაბამისად ტენდერი არის არაკონკურენტუნარიანი და </a:t>
            </a:r>
            <a:r>
              <a:rPr lang="ka-GE" dirty="0" err="1"/>
              <a:t>ერთპრეტენდენტიანი</a:t>
            </a:r>
            <a:r>
              <a:rPr lang="ka-GE" dirty="0"/>
              <a:t>.</a:t>
            </a:r>
            <a:endParaRPr lang="en-US" dirty="0"/>
          </a:p>
        </p:txBody>
      </p:sp>
      <p:sp>
        <p:nvSpPr>
          <p:cNvPr id="3" name="Rectangle 2"/>
          <p:cNvSpPr/>
          <p:nvPr/>
        </p:nvSpPr>
        <p:spPr>
          <a:xfrm>
            <a:off x="2998409" y="1949629"/>
            <a:ext cx="3148619" cy="369332"/>
          </a:xfrm>
          <a:prstGeom prst="rect">
            <a:avLst/>
          </a:prstGeom>
        </p:spPr>
        <p:txBody>
          <a:bodyPr wrap="none">
            <a:spAutoFit/>
          </a:bodyPr>
          <a:lstStyle/>
          <a:p>
            <a:r>
              <a:rPr lang="ka-GE" b="1" dirty="0"/>
              <a:t>CPV კოდი: 39100000 - ავეჯი</a:t>
            </a:r>
            <a:endParaRPr lang="en-US" dirty="0"/>
          </a:p>
        </p:txBody>
      </p:sp>
    </p:spTree>
    <p:extLst>
      <p:ext uri="{BB962C8B-B14F-4D97-AF65-F5344CB8AC3E}">
        <p14:creationId xmlns:p14="http://schemas.microsoft.com/office/powerpoint/2010/main" val="899981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4" y="1551751"/>
            <a:ext cx="1730824" cy="18222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72" y="3736906"/>
            <a:ext cx="2477317" cy="3015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49" y="1681769"/>
            <a:ext cx="1730824" cy="1822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4" y="1811786"/>
            <a:ext cx="1730824" cy="1822264"/>
          </a:xfrm>
          <a:prstGeom prst="rect">
            <a:avLst/>
          </a:prstGeom>
        </p:spPr>
      </p:pic>
      <p:grpSp>
        <p:nvGrpSpPr>
          <p:cNvPr id="12" name="Group 11">
            <a:extLst>
              <a:ext uri="{FF2B5EF4-FFF2-40B4-BE49-F238E27FC236}">
                <a16:creationId xmlns:a16="http://schemas.microsoft.com/office/drawing/2014/main" id="{F42E423D-B75D-7B48-BA59-D57C365821E8}"/>
              </a:ext>
            </a:extLst>
          </p:cNvPr>
          <p:cNvGrpSpPr/>
          <p:nvPr/>
        </p:nvGrpSpPr>
        <p:grpSpPr>
          <a:xfrm>
            <a:off x="3550404" y="201168"/>
            <a:ext cx="6041652" cy="918388"/>
            <a:chOff x="314036" y="1440873"/>
            <a:chExt cx="5018039" cy="748084"/>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566112" y="1474274"/>
              <a:ext cx="4765963"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მაგალითები</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8EE2877C-3734-A344-AF2C-BC26C8C14804}"/>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
        <p:nvSpPr>
          <p:cNvPr id="2" name="Rectangle 1"/>
          <p:cNvSpPr/>
          <p:nvPr/>
        </p:nvSpPr>
        <p:spPr>
          <a:xfrm>
            <a:off x="2745923" y="2592901"/>
            <a:ext cx="8934450" cy="3693319"/>
          </a:xfrm>
          <a:prstGeom prst="rect">
            <a:avLst/>
          </a:prstGeom>
        </p:spPr>
        <p:txBody>
          <a:bodyPr wrap="square">
            <a:spAutoFit/>
          </a:bodyPr>
          <a:lstStyle/>
          <a:p>
            <a:pPr algn="just"/>
            <a:r>
              <a:rPr lang="ka-GE" dirty="0" err="1"/>
              <a:t>სატენდერო</a:t>
            </a:r>
            <a:r>
              <a:rPr lang="ka-GE" dirty="0"/>
              <a:t> დოკუმენტაციით მოთხოვნილია დაახლოებით 800 ერთეული ტანსაცმელი, რომლის მიწოდების ვადაც განსაზღვრულია </a:t>
            </a:r>
            <a:r>
              <a:rPr lang="ka-GE" dirty="0" smtClean="0"/>
              <a:t>დეკემბრის </a:t>
            </a:r>
            <a:r>
              <a:rPr lang="ka-GE" dirty="0"/>
              <a:t>ბოლომდე, მაშინ როცა ტენდერში წინადადების მიღების ბოლო ვადა არის 22 ნოემბერი, ხოლო მიმწოდებელთან ხელშეკრულება დაიდო </a:t>
            </a:r>
            <a:r>
              <a:rPr lang="ka-GE" dirty="0" smtClean="0"/>
              <a:t>16 </a:t>
            </a:r>
            <a:r>
              <a:rPr lang="ka-GE" dirty="0"/>
              <a:t>დეკემბერს. რეალურად ხელშეკრულების დადებიდან მიმწოდებელს დარჩა 2 კვირა 800 ერთეული ტანსაცმლის მისაწოდებლად, რაც არასაკმარისი დროა ამ რაოდენობის პროდუქტის დასამზადებლად. შესაბამისად ეჭვი ჩნდება, რომ საქონელი წინასწარ იყო დამზადებული. იმ შემთხვევაშიც კი, თუ თეორიულად შპს </a:t>
            </a:r>
            <a:r>
              <a:rPr lang="en-US" dirty="0" smtClean="0"/>
              <a:t>X-</a:t>
            </a:r>
            <a:r>
              <a:rPr lang="ka-GE" smtClean="0"/>
              <a:t>მა მოახერხა </a:t>
            </a:r>
            <a:r>
              <a:rPr lang="ka-GE" dirty="0"/>
              <a:t>2 კვირაში ამ რაოდენობის პროდუქტის წარმოება, საფუძვლიანია ვივარაუდოთ, რომ ამგვარ მასშტაბურ წარმოებას ვერ განახორციელებდა მცირე კომპანია, შესაბამისად დოკუმენტაციით მოთხოვნილია არარეალური ვადა მცირე მიმწოდებლებისთვის. საბოლოოდ ამგვარი მოთხოვნები ზღუდავს კონკურენციას, რის გამოც ტენდერში დაფიქსირდა ერთი მიმწოდებელი. </a:t>
            </a:r>
            <a:endParaRPr lang="en-US" dirty="0"/>
          </a:p>
        </p:txBody>
      </p:sp>
      <p:sp>
        <p:nvSpPr>
          <p:cNvPr id="3" name="Rectangle 2"/>
          <p:cNvSpPr/>
          <p:nvPr/>
        </p:nvSpPr>
        <p:spPr>
          <a:xfrm>
            <a:off x="2998409" y="1949629"/>
            <a:ext cx="5966698" cy="369332"/>
          </a:xfrm>
          <a:prstGeom prst="rect">
            <a:avLst/>
          </a:prstGeom>
        </p:spPr>
        <p:txBody>
          <a:bodyPr wrap="none">
            <a:spAutoFit/>
          </a:bodyPr>
          <a:lstStyle/>
          <a:p>
            <a:r>
              <a:rPr lang="ka-GE" b="1" dirty="0"/>
              <a:t>CPV კოდი: 18200000 - გარედან ჩასაცმელი ტანსაცმელი</a:t>
            </a:r>
            <a:endParaRPr lang="en-US" dirty="0"/>
          </a:p>
        </p:txBody>
      </p:sp>
    </p:spTree>
    <p:extLst>
      <p:ext uri="{BB962C8B-B14F-4D97-AF65-F5344CB8AC3E}">
        <p14:creationId xmlns:p14="http://schemas.microsoft.com/office/powerpoint/2010/main" val="4240400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7539" y="4141348"/>
            <a:ext cx="1226377" cy="2466150"/>
          </a:xfrm>
          <a:prstGeom prst="rect">
            <a:avLst/>
          </a:prstGeom>
          <a:effectLst>
            <a:reflection blurRad="12700" stA="50000" endPos="20000" dir="5400000" sy="-100000" algn="bl" rotWithShape="0"/>
          </a:effectLst>
        </p:spPr>
      </p:pic>
      <p:grpSp>
        <p:nvGrpSpPr>
          <p:cNvPr id="8" name="Group 7">
            <a:extLst>
              <a:ext uri="{FF2B5EF4-FFF2-40B4-BE49-F238E27FC236}">
                <a16:creationId xmlns:a16="http://schemas.microsoft.com/office/drawing/2014/main" id="{DCA01C79-E56F-854F-BB5C-ADAA24F71615}"/>
              </a:ext>
            </a:extLst>
          </p:cNvPr>
          <p:cNvGrpSpPr/>
          <p:nvPr/>
        </p:nvGrpSpPr>
        <p:grpSpPr>
          <a:xfrm>
            <a:off x="3128790" y="157375"/>
            <a:ext cx="6698256" cy="922278"/>
            <a:chOff x="314036" y="1440873"/>
            <a:chExt cx="5289722" cy="748084"/>
          </a:xfrm>
        </p:grpSpPr>
        <p:sp>
          <p:nvSpPr>
            <p:cNvPr id="9" name="Flowchart: Terminator 5">
              <a:extLst>
                <a:ext uri="{FF2B5EF4-FFF2-40B4-BE49-F238E27FC236}">
                  <a16:creationId xmlns:a16="http://schemas.microsoft.com/office/drawing/2014/main" id="{92435369-E5F9-5B4A-9136-E6AAA8041151}"/>
                </a:ext>
              </a:extLst>
            </p:cNvPr>
            <p:cNvSpPr/>
            <p:nvPr/>
          </p:nvSpPr>
          <p:spPr>
            <a:xfrm>
              <a:off x="314036" y="1440873"/>
              <a:ext cx="4913746" cy="748084"/>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Flowchart: Terminator 6">
              <a:extLst>
                <a:ext uri="{FF2B5EF4-FFF2-40B4-BE49-F238E27FC236}">
                  <a16:creationId xmlns:a16="http://schemas.microsoft.com/office/drawing/2014/main" id="{876D8365-A754-1048-AE9C-5EAD93F8E336}"/>
                </a:ext>
              </a:extLst>
            </p:cNvPr>
            <p:cNvSpPr/>
            <p:nvPr/>
          </p:nvSpPr>
          <p:spPr>
            <a:xfrm>
              <a:off x="540327" y="1440873"/>
              <a:ext cx="4521200" cy="748084"/>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Flowchart: Terminator 7">
              <a:extLst>
                <a:ext uri="{FF2B5EF4-FFF2-40B4-BE49-F238E27FC236}">
                  <a16:creationId xmlns:a16="http://schemas.microsoft.com/office/drawing/2014/main" id="{77F0F391-CD33-E845-BF82-39E00CFA5F38}"/>
                </a:ext>
              </a:extLst>
            </p:cNvPr>
            <p:cNvSpPr/>
            <p:nvPr/>
          </p:nvSpPr>
          <p:spPr>
            <a:xfrm>
              <a:off x="566112" y="1474274"/>
              <a:ext cx="5037646" cy="618898"/>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x-none" sz="2400" b="1" dirty="0" smtClean="0">
                  <a:latin typeface="Arial" panose="020B0604020202020204" pitchFamily="34" charset="0"/>
                  <a:cs typeface="Arial" panose="020B0604020202020204" pitchFamily="34" charset="0"/>
                </a:rPr>
                <a:t>=</a:t>
              </a:r>
            </a:p>
            <a:p>
              <a:pPr algn="ctr"/>
              <a:r>
                <a:rPr lang="ka-GE" sz="2400" b="1" dirty="0" smtClean="0">
                  <a:solidFill>
                    <a:schemeClr val="tx1">
                      <a:lumMod val="95000"/>
                      <a:lumOff val="5000"/>
                    </a:schemeClr>
                  </a:solidFill>
                </a:rPr>
                <a:t>რა </a:t>
              </a:r>
              <a:r>
                <a:rPr lang="ka-GE" sz="2400" b="1" dirty="0">
                  <a:solidFill>
                    <a:schemeClr val="tx1">
                      <a:lumMod val="95000"/>
                      <a:lumOff val="5000"/>
                    </a:schemeClr>
                  </a:solidFill>
                </a:rPr>
                <a:t>ტიპიურ ბარიერებს ვხვდებით?</a:t>
              </a:r>
            </a:p>
            <a:p>
              <a:pPr algn="ctr"/>
              <a:endParaRPr lang="ka-GE" sz="2800" b="1" dirty="0" smtClean="0">
                <a:latin typeface="Arial" panose="020B0604020202020204" pitchFamily="34" charset="0"/>
                <a:cs typeface="Arial" panose="020B0604020202020204" pitchFamily="34" charset="0"/>
              </a:endParaRPr>
            </a:p>
          </p:txBody>
        </p:sp>
      </p:grpSp>
      <p:sp>
        <p:nvSpPr>
          <p:cNvPr id="2" name="Rectangle 1"/>
          <p:cNvSpPr/>
          <p:nvPr/>
        </p:nvSpPr>
        <p:spPr>
          <a:xfrm>
            <a:off x="2362200" y="1622752"/>
            <a:ext cx="9544049" cy="4624856"/>
          </a:xfrm>
          <a:prstGeom prst="rect">
            <a:avLst/>
          </a:prstGeom>
        </p:spPr>
        <p:txBody>
          <a:bodyPr wrap="square">
            <a:spAutoFit/>
          </a:bodyPr>
          <a:lstStyle/>
          <a:p>
            <a:pPr lvl="0">
              <a:buFont typeface="Arial" pitchFamily="34" charset="0"/>
              <a:buChar char="•"/>
            </a:pPr>
            <a:r>
              <a:rPr lang="ka-GE" sz="1400" dirty="0"/>
              <a:t>ბუნდოვნად აღწერილი შესყიდვის ობიექტი</a:t>
            </a:r>
          </a:p>
          <a:p>
            <a:pPr lvl="0"/>
            <a:endParaRPr lang="ka-GE" sz="1400" dirty="0"/>
          </a:p>
          <a:p>
            <a:pPr lvl="0">
              <a:buFont typeface="Arial" pitchFamily="34" charset="0"/>
              <a:buChar char="•"/>
            </a:pPr>
            <a:r>
              <a:rPr lang="ka-GE" sz="1400" dirty="0"/>
              <a:t> მოთხოვნილებების გადაჭარბებულად შეფასება</a:t>
            </a:r>
          </a:p>
          <a:p>
            <a:pPr lvl="0"/>
            <a:endParaRPr lang="ka-GE" sz="1400" dirty="0"/>
          </a:p>
          <a:p>
            <a:pPr lvl="0">
              <a:buFont typeface="Arial" pitchFamily="34" charset="0"/>
              <a:buChar char="•"/>
            </a:pPr>
            <a:r>
              <a:rPr lang="ka-GE" sz="1400" dirty="0"/>
              <a:t> უჩვეულო მოთხოვნები </a:t>
            </a:r>
          </a:p>
          <a:p>
            <a:pPr lvl="0">
              <a:buFont typeface="Arial" pitchFamily="34" charset="0"/>
              <a:buChar char="•"/>
            </a:pPr>
            <a:endParaRPr lang="ka-GE" sz="1400" dirty="0"/>
          </a:p>
          <a:p>
            <a:pPr lvl="0">
              <a:buFont typeface="Arial" pitchFamily="34" charset="0"/>
              <a:buChar char="•"/>
            </a:pPr>
            <a:r>
              <a:rPr lang="ka-GE" sz="1400" dirty="0"/>
              <a:t> შესყიდვის ობიექტის მიწოდების არაადეკვატურად მოკლე მიწოდების ვადის განსაზღვრა</a:t>
            </a:r>
          </a:p>
          <a:p>
            <a:pPr lvl="0"/>
            <a:endParaRPr lang="ka-GE" sz="1400" dirty="0"/>
          </a:p>
          <a:p>
            <a:pPr lvl="0">
              <a:buFont typeface="Arial" pitchFamily="34" charset="0"/>
              <a:buChar char="•"/>
            </a:pPr>
            <a:r>
              <a:rPr lang="ka-GE" sz="1400" dirty="0"/>
              <a:t> მიმწოდებლების სპეციალიზების გაუთვალისწინებლობა</a:t>
            </a:r>
          </a:p>
          <a:p>
            <a:pPr lvl="0">
              <a:buFont typeface="Arial" pitchFamily="34" charset="0"/>
              <a:buChar char="•"/>
            </a:pPr>
            <a:endParaRPr lang="ka-GE" sz="1400" dirty="0"/>
          </a:p>
          <a:p>
            <a:pPr>
              <a:buFont typeface="Arial" pitchFamily="34" charset="0"/>
              <a:buChar char="•"/>
            </a:pPr>
            <a:r>
              <a:rPr lang="ka-GE" sz="1400" dirty="0"/>
              <a:t> შესყიდვების ბაზარზე აქტიური მიმწოდებლების საწარმოს ზომის გაუთვალისწინებლობა</a:t>
            </a:r>
          </a:p>
          <a:p>
            <a:pPr lvl="0"/>
            <a:endParaRPr lang="ka-GE" sz="1400" dirty="0"/>
          </a:p>
          <a:p>
            <a:pPr lvl="0">
              <a:buFont typeface="Arial" pitchFamily="34" charset="0"/>
              <a:buChar char="•"/>
            </a:pPr>
            <a:r>
              <a:rPr lang="ka-GE" sz="1400" dirty="0"/>
              <a:t> ტენდერის მიმდინარეობის მოკლე ხანგრძლივობა</a:t>
            </a:r>
          </a:p>
          <a:p>
            <a:pPr lvl="0"/>
            <a:endParaRPr lang="ka-GE" sz="1400" dirty="0"/>
          </a:p>
          <a:p>
            <a:pPr lvl="0">
              <a:buFont typeface="Arial" pitchFamily="34" charset="0"/>
              <a:buChar char="•"/>
            </a:pPr>
            <a:r>
              <a:rPr lang="ka-GE" sz="1400" dirty="0"/>
              <a:t> არახელსაყრელი გადახდის პირობების განსაზღვრა</a:t>
            </a:r>
          </a:p>
          <a:p>
            <a:pPr lvl="0"/>
            <a:endParaRPr lang="ka-GE" sz="1400" dirty="0"/>
          </a:p>
          <a:p>
            <a:pPr lvl="0">
              <a:buFont typeface="Arial" pitchFamily="34" charset="0"/>
              <a:buChar char="•"/>
            </a:pPr>
            <a:r>
              <a:rPr lang="ka-GE" sz="1400" dirty="0"/>
              <a:t> სეზონური ფაქტორების გაუთვალისწინებლობა</a:t>
            </a:r>
          </a:p>
          <a:p>
            <a:pPr lvl="0">
              <a:buFont typeface="Arial" pitchFamily="34" charset="0"/>
              <a:buChar char="•"/>
            </a:pPr>
            <a:endParaRPr lang="ka-GE" sz="1400" dirty="0"/>
          </a:p>
          <a:p>
            <a:pPr lvl="0">
              <a:buFont typeface="Arial" pitchFamily="34" charset="0"/>
              <a:buChar char="•"/>
            </a:pPr>
            <a:r>
              <a:rPr lang="ka-GE" sz="1400" dirty="0"/>
              <a:t> შესყიდვის მოცულობასთან მიმართებაში არაპროპორციულად მაღალი საკვალიფიკაციო მოთხოვნების განსაზღვრა (მაგ. ბრუნვა, გამოცდილება)</a:t>
            </a:r>
          </a:p>
          <a:p>
            <a:pPr marL="400050" marR="0" lvl="0" indent="-400050" algn="just">
              <a:lnSpc>
                <a:spcPct val="107000"/>
              </a:lnSpc>
              <a:spcBef>
                <a:spcPts val="0"/>
              </a:spcBef>
              <a:spcAft>
                <a:spcPts val="800"/>
              </a:spcAft>
              <a:buFont typeface="+mj-lt"/>
              <a:buAutoNum type="arabicPeriod"/>
            </a:pPr>
            <a:endParaRPr lang="en-US" sz="1400" dirty="0">
              <a:latin typeface="Sylfaen" panose="010A0502050306030303" pitchFamily="18" charset="0"/>
              <a:ea typeface="Sylfaen" panose="010A0502050306030303" pitchFamily="18" charset="0"/>
              <a:cs typeface="Sylfaen" panose="010A0502050306030303" pitchFamily="18" charset="0"/>
            </a:endParaRPr>
          </a:p>
        </p:txBody>
      </p:sp>
    </p:spTree>
    <p:extLst>
      <p:ext uri="{BB962C8B-B14F-4D97-AF65-F5344CB8AC3E}">
        <p14:creationId xmlns:p14="http://schemas.microsoft.com/office/powerpoint/2010/main" val="22868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1000"/>
                                        <p:tgtEl>
                                          <p:spTgt spid="2">
                                            <p:txEl>
                                              <p:pRg st="12" end="12"/>
                                            </p:txEl>
                                          </p:spTgt>
                                        </p:tgtEl>
                                      </p:cBhvr>
                                    </p:animEffect>
                                    <p:anim calcmode="lin" valueType="num">
                                      <p:cBhvr>
                                        <p:cTn id="5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4" end="14"/>
                                            </p:txEl>
                                          </p:spTgt>
                                        </p:tgtEl>
                                        <p:attrNameLst>
                                          <p:attrName>style.visibility</p:attrName>
                                        </p:attrNameLst>
                                      </p:cBhvr>
                                      <p:to>
                                        <p:strVal val="visible"/>
                                      </p:to>
                                    </p:set>
                                    <p:animEffect transition="in" filter="fade">
                                      <p:cBhvr>
                                        <p:cTn id="56" dur="1000"/>
                                        <p:tgtEl>
                                          <p:spTgt spid="2">
                                            <p:txEl>
                                              <p:pRg st="14" end="14"/>
                                            </p:txEl>
                                          </p:spTgt>
                                        </p:tgtEl>
                                      </p:cBhvr>
                                    </p:animEffect>
                                    <p:anim calcmode="lin" valueType="num">
                                      <p:cBhvr>
                                        <p:cTn id="57"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Effect transition="in" filter="fade">
                                      <p:cBhvr>
                                        <p:cTn id="63" dur="1000"/>
                                        <p:tgtEl>
                                          <p:spTgt spid="2">
                                            <p:txEl>
                                              <p:pRg st="16" end="16"/>
                                            </p:txEl>
                                          </p:spTgt>
                                        </p:tgtEl>
                                      </p:cBhvr>
                                    </p:animEffect>
                                    <p:anim calcmode="lin" valueType="num">
                                      <p:cBhvr>
                                        <p:cTn id="64"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8" end="18"/>
                                            </p:txEl>
                                          </p:spTgt>
                                        </p:tgtEl>
                                        <p:attrNameLst>
                                          <p:attrName>style.visibility</p:attrName>
                                        </p:attrNameLst>
                                      </p:cBhvr>
                                      <p:to>
                                        <p:strVal val="visible"/>
                                      </p:to>
                                    </p:set>
                                    <p:animEffect transition="in" filter="fade">
                                      <p:cBhvr>
                                        <p:cTn id="70" dur="1000"/>
                                        <p:tgtEl>
                                          <p:spTgt spid="2">
                                            <p:txEl>
                                              <p:pRg st="18" end="18"/>
                                            </p:txEl>
                                          </p:spTgt>
                                        </p:tgtEl>
                                      </p:cBhvr>
                                    </p:animEffect>
                                    <p:anim calcmode="lin" valueType="num">
                                      <p:cBhvr>
                                        <p:cTn id="71"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44019" y="4594033"/>
            <a:ext cx="6158429" cy="1015663"/>
          </a:xfrm>
          <a:prstGeom prst="rect">
            <a:avLst/>
          </a:prstGeom>
          <a:noFill/>
        </p:spPr>
        <p:txBody>
          <a:bodyPr wrap="square" rtlCol="0">
            <a:spAutoFit/>
          </a:bodyPr>
          <a:lstStyle/>
          <a:p>
            <a:r>
              <a:rPr lang="ka-GE" sz="2000" dirty="0" smtClean="0"/>
              <a:t>ანი ჭანია - ანალიტიკური სამსახურის უფროსი</a:t>
            </a:r>
          </a:p>
          <a:p>
            <a:r>
              <a:rPr lang="ka-GE" sz="2000" dirty="0" smtClean="0"/>
              <a:t>+995 555 525 525</a:t>
            </a:r>
          </a:p>
          <a:p>
            <a:r>
              <a:rPr lang="en-US" sz="2000" dirty="0" smtClean="0"/>
              <a:t>achania@spa.ge</a:t>
            </a:r>
            <a:endParaRPr lang="ka-GE" sz="2000" dirty="0" smtClean="0"/>
          </a:p>
        </p:txBody>
      </p:sp>
      <p:pic>
        <p:nvPicPr>
          <p:cNvPr id="5" name="Picture 8" descr="icons for cpntact info-ის სურათის შედეგ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6225" y="0"/>
            <a:ext cx="2873909" cy="209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9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276" y="1039645"/>
            <a:ext cx="614066" cy="18308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40" y="979406"/>
            <a:ext cx="722239" cy="189112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1527" y="1045923"/>
            <a:ext cx="910471" cy="18308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799" y="3090233"/>
            <a:ext cx="2239388" cy="235769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3228" y="3213337"/>
            <a:ext cx="2239388" cy="235769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2368" y="3302546"/>
            <a:ext cx="2224677" cy="2357692"/>
          </a:xfrm>
          <a:prstGeom prst="rect">
            <a:avLst/>
          </a:prstGeom>
        </p:spPr>
      </p:pic>
      <p:sp>
        <p:nvSpPr>
          <p:cNvPr id="8" name="Rectangle 4"/>
          <p:cNvSpPr>
            <a:spLocks noChangeArrowheads="1"/>
          </p:cNvSpPr>
          <p:nvPr/>
        </p:nvSpPr>
        <p:spPr bwMode="auto">
          <a:xfrm>
            <a:off x="332509" y="2493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338654" y="2747428"/>
            <a:ext cx="4004622" cy="369332"/>
          </a:xfrm>
          <a:prstGeom prst="rect">
            <a:avLst/>
          </a:prstGeom>
        </p:spPr>
        <p:txBody>
          <a:bodyPr wrap="none">
            <a:spAutoFit/>
          </a:bodyPr>
          <a:lstStyle/>
          <a:p>
            <a:pPr lvl="0" algn="ctr"/>
            <a:r>
              <a:rPr lang="ka-GE" altLang="en-US" b="1" dirty="0" smtClean="0">
                <a:effectLst>
                  <a:outerShdw blurRad="38100" dist="38100" dir="2700000" algn="tl">
                    <a:srgbClr val="000000">
                      <a:alpha val="43137"/>
                    </a:srgbClr>
                  </a:outerShdw>
                </a:effectLst>
                <a:latin typeface="Arial" panose="020B0604020202020204" pitchFamily="34" charset="0"/>
                <a:ea typeface="Sylfaen" panose="010A0502050306030303" pitchFamily="18" charset="0"/>
                <a:cs typeface="Arial" panose="020B0604020202020204" pitchFamily="34" charset="0"/>
              </a:rPr>
              <a:t>სახელმწიფო შესყიდვების სააგენტო</a:t>
            </a:r>
            <a:endParaRPr lang="en-US" b="1" dirty="0">
              <a:effectLst>
                <a:outerShdw blurRad="38100" dist="38100" dir="2700000" algn="tl">
                  <a:srgbClr val="000000">
                    <a:alpha val="43137"/>
                  </a:srgbClr>
                </a:outerShdw>
              </a:effectLst>
            </a:endParaRPr>
          </a:p>
        </p:txBody>
      </p:sp>
      <p:sp>
        <p:nvSpPr>
          <p:cNvPr id="7" name="Rectangle 6"/>
          <p:cNvSpPr/>
          <p:nvPr/>
        </p:nvSpPr>
        <p:spPr>
          <a:xfrm>
            <a:off x="8475968" y="2747428"/>
            <a:ext cx="3673534" cy="369332"/>
          </a:xfrm>
          <a:prstGeom prst="rect">
            <a:avLst/>
          </a:prstGeom>
        </p:spPr>
        <p:txBody>
          <a:bodyPr wrap="square">
            <a:spAutoFit/>
          </a:bodyPr>
          <a:lstStyle/>
          <a:p>
            <a:pPr lvl="0"/>
            <a:r>
              <a:rPr lang="ka-GE" altLang="en-US" b="1" dirty="0" smtClean="0">
                <a:effectLst>
                  <a:outerShdw blurRad="38100" dist="38100" dir="2700000" algn="tl">
                    <a:srgbClr val="000000">
                      <a:alpha val="43137"/>
                    </a:srgbClr>
                  </a:outerShdw>
                </a:effectLst>
                <a:latin typeface="Arial" panose="020B0604020202020204" pitchFamily="34" charset="0"/>
                <a:ea typeface="Sylfaen" panose="010A0502050306030303" pitchFamily="18" charset="0"/>
                <a:cs typeface="Arial" panose="020B0604020202020204" pitchFamily="34" charset="0"/>
              </a:rPr>
              <a:t>ბიზნეს სექტორი (მიმწოდებელი)</a:t>
            </a:r>
            <a:endParaRPr lang="en-US" b="1" dirty="0">
              <a:effectLst>
                <a:outerShdw blurRad="38100" dist="38100" dir="2700000" algn="tl">
                  <a:srgbClr val="000000">
                    <a:alpha val="43137"/>
                  </a:srgbClr>
                </a:outerShdw>
              </a:effectLst>
            </a:endParaRPr>
          </a:p>
        </p:txBody>
      </p:sp>
      <p:sp>
        <p:nvSpPr>
          <p:cNvPr id="10" name="Rectangle 9"/>
          <p:cNvSpPr/>
          <p:nvPr/>
        </p:nvSpPr>
        <p:spPr>
          <a:xfrm>
            <a:off x="110722" y="2747428"/>
            <a:ext cx="3618298" cy="369332"/>
          </a:xfrm>
          <a:prstGeom prst="rect">
            <a:avLst/>
          </a:prstGeom>
        </p:spPr>
        <p:txBody>
          <a:bodyPr wrap="none">
            <a:spAutoFit/>
          </a:bodyPr>
          <a:lstStyle/>
          <a:p>
            <a:pPr lvl="0"/>
            <a:r>
              <a:rPr lang="ka-GE" altLang="en-US" b="1" dirty="0" smtClean="0">
                <a:effectLst>
                  <a:outerShdw blurRad="38100" dist="38100" dir="2700000" algn="tl">
                    <a:srgbClr val="000000">
                      <a:alpha val="43137"/>
                    </a:srgbClr>
                  </a:outerShdw>
                </a:effectLst>
                <a:latin typeface="Arial" panose="020B0604020202020204" pitchFamily="34" charset="0"/>
                <a:ea typeface="Sylfaen" panose="010A0502050306030303" pitchFamily="18" charset="0"/>
                <a:cs typeface="Arial" panose="020B0604020202020204" pitchFamily="34" charset="0"/>
              </a:rPr>
              <a:t>საჯარო სექტორი(შემსყიდველი)</a:t>
            </a:r>
            <a:endParaRPr lang="en-US" b="1" dirty="0">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id="{97ABA1E2-E666-9347-8B62-84BC7BBD356C}"/>
              </a:ext>
            </a:extLst>
          </p:cNvPr>
          <p:cNvSpPr/>
          <p:nvPr/>
        </p:nvSpPr>
        <p:spPr>
          <a:xfrm>
            <a:off x="10532750" y="6237435"/>
            <a:ext cx="1253869" cy="400110"/>
          </a:xfrm>
          <a:prstGeom prst="rect">
            <a:avLst/>
          </a:prstGeom>
        </p:spPr>
        <p:txBody>
          <a:bodyPr wrap="none">
            <a:spAutoFit/>
          </a:bodyPr>
          <a:lstStyle/>
          <a:p>
            <a:r>
              <a:rPr lang="ka-GE" sz="2000" dirty="0" smtClean="0">
                <a:solidFill>
                  <a:schemeClr val="accent1">
                    <a:lumMod val="50000"/>
                  </a:schemeClr>
                </a:solidFill>
              </a:rPr>
              <a:t>ანი ჭანია</a:t>
            </a:r>
            <a:endParaRPr lang="en-US" sz="2000" dirty="0"/>
          </a:p>
        </p:txBody>
      </p:sp>
    </p:spTree>
    <p:extLst>
      <p:ext uri="{BB962C8B-B14F-4D97-AF65-F5344CB8AC3E}">
        <p14:creationId xmlns:p14="http://schemas.microsoft.com/office/powerpoint/2010/main" val="417884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25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p:stCondLst>
                              <p:cond delay="1750"/>
                            </p:stCondLst>
                            <p:childTnLst>
                              <p:par>
                                <p:cTn id="26" presetID="10" presetClass="entr" presetSubtype="0" fill="hold" nodeType="afterEffect">
                                  <p:stCondLst>
                                    <p:cond delay="25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par>
                          <p:cTn id="35" fill="hold">
                            <p:stCondLst>
                              <p:cond delay="3000"/>
                            </p:stCondLst>
                            <p:childTnLst>
                              <p:par>
                                <p:cTn id="36" presetID="43" presetClass="path" presetSubtype="0" accel="50000" decel="50000" fill="hold" nodeType="afterEffect">
                                  <p:stCondLst>
                                    <p:cond delay="0"/>
                                  </p:stCondLst>
                                  <p:childTnLst>
                                    <p:animMotion origin="layout" path="M -3.75E-6 -2.22222E-6 L 0.1823 -2.22222E-6 C 0.26394 -2.22222E-6 0.36498 -0.0919 0.36498 -0.16574 L 0.36498 -0.33009 " pathEditMode="relative" rAng="0" ptsTypes="AAAA">
                                      <p:cBhvr>
                                        <p:cTn id="37" dur="1000" fill="hold"/>
                                        <p:tgtEl>
                                          <p:spTgt spid="4"/>
                                        </p:tgtEl>
                                        <p:attrNameLst>
                                          <p:attrName>ppt_x</p:attrName>
                                          <p:attrName>ppt_y</p:attrName>
                                        </p:attrNameLst>
                                      </p:cBhvr>
                                      <p:rCtr x="18242" y="-16505"/>
                                    </p:animMotion>
                                  </p:childTnLst>
                                </p:cTn>
                              </p:par>
                              <p:par>
                                <p:cTn id="38" presetID="36" presetClass="path" presetSubtype="0" accel="50000" decel="50000" fill="hold" nodeType="withEffect">
                                  <p:stCondLst>
                                    <p:cond delay="0"/>
                                  </p:stCondLst>
                                  <p:childTnLst>
                                    <p:animMotion origin="layout" path="M -0.34649 -0.29213 L -0.34649 -0.14699 C -0.34649 -0.08148 -0.25144 -3.7037E-6 -0.17383 -3.7037E-6 L 3.54167E-6 -3.7037E-6 " pathEditMode="relative" rAng="0" ptsTypes="AAAA">
                                      <p:cBhvr>
                                        <p:cTn id="39" dur="1000" spd="-100000" fill="hold"/>
                                        <p:tgtEl>
                                          <p:spTgt spid="2"/>
                                        </p:tgtEl>
                                        <p:attrNameLst>
                                          <p:attrName>ppt_x</p:attrName>
                                          <p:attrName>ppt_y</p:attrName>
                                        </p:attrNameLst>
                                      </p:cBhvr>
                                      <p:rCtr x="17318" y="14606"/>
                                    </p:animMotion>
                                  </p:childTnLst>
                                </p:cTn>
                              </p:par>
                            </p:childTnLst>
                          </p:cTn>
                        </p:par>
                        <p:par>
                          <p:cTn id="40" fill="hold">
                            <p:stCondLst>
                              <p:cond delay="4000"/>
                            </p:stCondLst>
                            <p:childTnLst>
                              <p:par>
                                <p:cTn id="41" presetID="64" presetClass="path" presetSubtype="0" accel="50000" decel="50000" fill="hold" nodeType="afterEffect">
                                  <p:stCondLst>
                                    <p:cond delay="0"/>
                                  </p:stCondLst>
                                  <p:childTnLst>
                                    <p:animMotion origin="layout" path="M -4.58333E-6 2.22222E-6 L -4.58333E-6 -0.31111 " pathEditMode="relative" rAng="0" ptsTypes="AA">
                                      <p:cBhvr>
                                        <p:cTn id="42" dur="1000" fill="hold"/>
                                        <p:tgtEl>
                                          <p:spTgt spid="3"/>
                                        </p:tgtEl>
                                        <p:attrNameLst>
                                          <p:attrName>ppt_x</p:attrName>
                                          <p:attrName>ppt_y</p:attrName>
                                        </p:attrNameLst>
                                      </p:cBhvr>
                                      <p:rCtr x="0" y="-15556"/>
                                    </p:animMotion>
                                  </p:childTnLst>
                                </p:cTn>
                              </p:par>
                              <p:par>
                                <p:cTn id="43" presetID="10" presetClass="exit" presetSubtype="0" fill="hold" grpId="1" nodeType="withEffect">
                                  <p:stCondLst>
                                    <p:cond delay="7000"/>
                                  </p:stCondLst>
                                  <p:childTnLst>
                                    <p:animEffect transition="out" filter="fade">
                                      <p:cBhvr>
                                        <p:cTn id="44" dur="5000"/>
                                        <p:tgtEl>
                                          <p:spTgt spid="6"/>
                                        </p:tgtEl>
                                      </p:cBhvr>
                                    </p:animEffect>
                                    <p:set>
                                      <p:cBhvr>
                                        <p:cTn id="45" dur="1" fill="hold">
                                          <p:stCondLst>
                                            <p:cond delay="49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7000"/>
                                  </p:stCondLst>
                                  <p:childTnLst>
                                    <p:animEffect transition="out" filter="fade">
                                      <p:cBhvr>
                                        <p:cTn id="47" dur="5000"/>
                                        <p:tgtEl>
                                          <p:spTgt spid="7"/>
                                        </p:tgtEl>
                                      </p:cBhvr>
                                    </p:animEffect>
                                    <p:set>
                                      <p:cBhvr>
                                        <p:cTn id="48" dur="1" fill="hold">
                                          <p:stCondLst>
                                            <p:cond delay="49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7000"/>
                                  </p:stCondLst>
                                  <p:childTnLst>
                                    <p:animEffect transition="out" filter="fade">
                                      <p:cBhvr>
                                        <p:cTn id="50" dur="5000"/>
                                        <p:tgtEl>
                                          <p:spTgt spid="10"/>
                                        </p:tgtEl>
                                      </p:cBhvr>
                                    </p:animEffect>
                                    <p:set>
                                      <p:cBhvr>
                                        <p:cTn id="51" dur="1" fill="hold">
                                          <p:stCondLst>
                                            <p:cond delay="4999"/>
                                          </p:stCondLst>
                                        </p:cTn>
                                        <p:tgtEl>
                                          <p:spTgt spid="10"/>
                                        </p:tgtEl>
                                        <p:attrNameLst>
                                          <p:attrName>style.visibility</p:attrName>
                                        </p:attrNameLst>
                                      </p:cBhvr>
                                      <p:to>
                                        <p:strVal val="hidden"/>
                                      </p:to>
                                    </p:set>
                                  </p:childTnLst>
                                </p:cTn>
                              </p:par>
                              <p:par>
                                <p:cTn id="52" presetID="10" presetClass="exit" presetSubtype="0" fill="hold" nodeType="withEffect">
                                  <p:stCondLst>
                                    <p:cond delay="7000"/>
                                  </p:stCondLst>
                                  <p:childTnLst>
                                    <p:animEffect transition="out" filter="fade">
                                      <p:cBhvr>
                                        <p:cTn id="53" dur="5000"/>
                                        <p:tgtEl>
                                          <p:spTgt spid="2"/>
                                        </p:tgtEl>
                                      </p:cBhvr>
                                    </p:animEffect>
                                    <p:set>
                                      <p:cBhvr>
                                        <p:cTn id="54" dur="1" fill="hold">
                                          <p:stCondLst>
                                            <p:cond delay="4999"/>
                                          </p:stCondLst>
                                        </p:cTn>
                                        <p:tgtEl>
                                          <p:spTgt spid="2"/>
                                        </p:tgtEl>
                                        <p:attrNameLst>
                                          <p:attrName>style.visibility</p:attrName>
                                        </p:attrNameLst>
                                      </p:cBhvr>
                                      <p:to>
                                        <p:strVal val="hidden"/>
                                      </p:to>
                                    </p:set>
                                  </p:childTnLst>
                                </p:cTn>
                              </p:par>
                              <p:par>
                                <p:cTn id="55" presetID="10" presetClass="exit" presetSubtype="0" fill="hold" nodeType="withEffect">
                                  <p:stCondLst>
                                    <p:cond delay="7000"/>
                                  </p:stCondLst>
                                  <p:childTnLst>
                                    <p:animEffect transition="out" filter="fade">
                                      <p:cBhvr>
                                        <p:cTn id="56" dur="5000"/>
                                        <p:tgtEl>
                                          <p:spTgt spid="3"/>
                                        </p:tgtEl>
                                      </p:cBhvr>
                                    </p:animEffect>
                                    <p:set>
                                      <p:cBhvr>
                                        <p:cTn id="57" dur="1" fill="hold">
                                          <p:stCondLst>
                                            <p:cond delay="4999"/>
                                          </p:stCondLst>
                                        </p:cTn>
                                        <p:tgtEl>
                                          <p:spTgt spid="3"/>
                                        </p:tgtEl>
                                        <p:attrNameLst>
                                          <p:attrName>style.visibility</p:attrName>
                                        </p:attrNameLst>
                                      </p:cBhvr>
                                      <p:to>
                                        <p:strVal val="hidden"/>
                                      </p:to>
                                    </p:set>
                                  </p:childTnLst>
                                </p:cTn>
                              </p:par>
                              <p:par>
                                <p:cTn id="58" presetID="10" presetClass="exit" presetSubtype="0" fill="hold" nodeType="withEffect">
                                  <p:stCondLst>
                                    <p:cond delay="7000"/>
                                  </p:stCondLst>
                                  <p:childTnLst>
                                    <p:animEffect transition="out" filter="fade">
                                      <p:cBhvr>
                                        <p:cTn id="59" dur="5000"/>
                                        <p:tgtEl>
                                          <p:spTgt spid="4"/>
                                        </p:tgtEl>
                                      </p:cBhvr>
                                    </p:animEffect>
                                    <p:set>
                                      <p:cBhvr>
                                        <p:cTn id="60" dur="1" fill="hold">
                                          <p:stCondLst>
                                            <p:cond delay="4999"/>
                                          </p:stCondLst>
                                        </p:cTn>
                                        <p:tgtEl>
                                          <p:spTgt spid="4"/>
                                        </p:tgtEl>
                                        <p:attrNameLst>
                                          <p:attrName>style.visibility</p:attrName>
                                        </p:attrNameLst>
                                      </p:cBhvr>
                                      <p:to>
                                        <p:strVal val="hidden"/>
                                      </p:to>
                                    </p:set>
                                  </p:childTnLst>
                                </p:cTn>
                              </p:par>
                              <p:par>
                                <p:cTn id="61" presetID="10" presetClass="exit" presetSubtype="0" fill="hold" grpId="0" nodeType="withEffect" nodePh="1">
                                  <p:stCondLst>
                                    <p:cond delay="7000"/>
                                  </p:stCondLst>
                                  <p:endCondLst>
                                    <p:cond evt="begin" delay="0">
                                      <p:tn val="61"/>
                                    </p:cond>
                                  </p:endCondLst>
                                  <p:childTnLst>
                                    <p:animEffect transition="out" filter="fade">
                                      <p:cBhvr>
                                        <p:cTn id="62" dur="5000"/>
                                        <p:tgtEl>
                                          <p:spTgt spid="8"/>
                                        </p:tgtEl>
                                      </p:cBhvr>
                                    </p:animEffect>
                                    <p:set>
                                      <p:cBhvr>
                                        <p:cTn id="63" dur="1" fill="hold">
                                          <p:stCondLst>
                                            <p:cond delay="4999"/>
                                          </p:stCondLst>
                                        </p:cTn>
                                        <p:tgtEl>
                                          <p:spTgt spid="8"/>
                                        </p:tgtEl>
                                        <p:attrNameLst>
                                          <p:attrName>style.visibility</p:attrName>
                                        </p:attrNameLst>
                                      </p:cBhvr>
                                      <p:to>
                                        <p:strVal val="hidden"/>
                                      </p:to>
                                    </p:set>
                                  </p:childTnLst>
                                </p:cTn>
                              </p:par>
                              <p:par>
                                <p:cTn id="64" presetID="10" presetClass="exit" presetSubtype="0" fill="hold" nodeType="withEffect">
                                  <p:stCondLst>
                                    <p:cond delay="7000"/>
                                  </p:stCondLst>
                                  <p:childTnLst>
                                    <p:animEffect transition="out" filter="fade">
                                      <p:cBhvr>
                                        <p:cTn id="65" dur="5000"/>
                                        <p:tgtEl>
                                          <p:spTgt spid="9"/>
                                        </p:tgtEl>
                                      </p:cBhvr>
                                    </p:animEffect>
                                    <p:set>
                                      <p:cBhvr>
                                        <p:cTn id="66" dur="1" fill="hold">
                                          <p:stCondLst>
                                            <p:cond delay="4999"/>
                                          </p:stCondLst>
                                        </p:cTn>
                                        <p:tgtEl>
                                          <p:spTgt spid="9"/>
                                        </p:tgtEl>
                                        <p:attrNameLst>
                                          <p:attrName>style.visibility</p:attrName>
                                        </p:attrNameLst>
                                      </p:cBhvr>
                                      <p:to>
                                        <p:strVal val="hidden"/>
                                      </p:to>
                                    </p:set>
                                  </p:childTnLst>
                                </p:cTn>
                              </p:par>
                              <p:par>
                                <p:cTn id="67" presetID="10" presetClass="exit" presetSubtype="0" fill="hold" nodeType="withEffect">
                                  <p:stCondLst>
                                    <p:cond delay="7000"/>
                                  </p:stCondLst>
                                  <p:childTnLst>
                                    <p:animEffect transition="out" filter="fade">
                                      <p:cBhvr>
                                        <p:cTn id="68" dur="5000"/>
                                        <p:tgtEl>
                                          <p:spTgt spid="11"/>
                                        </p:tgtEl>
                                      </p:cBhvr>
                                    </p:animEffect>
                                    <p:set>
                                      <p:cBhvr>
                                        <p:cTn id="69" dur="1" fill="hold">
                                          <p:stCondLst>
                                            <p:cond delay="4999"/>
                                          </p:stCondLst>
                                        </p:cTn>
                                        <p:tgtEl>
                                          <p:spTgt spid="11"/>
                                        </p:tgtEl>
                                        <p:attrNameLst>
                                          <p:attrName>style.visibility</p:attrName>
                                        </p:attrNameLst>
                                      </p:cBhvr>
                                      <p:to>
                                        <p:strVal val="hidden"/>
                                      </p:to>
                                    </p:set>
                                  </p:childTnLst>
                                </p:cTn>
                              </p:par>
                              <p:par>
                                <p:cTn id="70" presetID="10" presetClass="exit" presetSubtype="0" fill="hold" nodeType="withEffect">
                                  <p:stCondLst>
                                    <p:cond delay="7000"/>
                                  </p:stCondLst>
                                  <p:childTnLst>
                                    <p:animEffect transition="out" filter="fade">
                                      <p:cBhvr>
                                        <p:cTn id="71" dur="5000"/>
                                        <p:tgtEl>
                                          <p:spTgt spid="12"/>
                                        </p:tgtEl>
                                      </p:cBhvr>
                                    </p:animEffect>
                                    <p:set>
                                      <p:cBhvr>
                                        <p:cTn id="72"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6" grpId="1"/>
      <p:bldP spid="7" grpId="0"/>
      <p:bldP spid="7"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100" name="Google Shape;100;p3"/>
          <p:cNvGrpSpPr/>
          <p:nvPr/>
        </p:nvGrpSpPr>
        <p:grpSpPr>
          <a:xfrm>
            <a:off x="638954" y="1067253"/>
            <a:ext cx="5220160" cy="5220159"/>
            <a:chOff x="1633306" y="454"/>
            <a:chExt cx="5220160" cy="5220159"/>
          </a:xfrm>
        </p:grpSpPr>
        <p:sp>
          <p:nvSpPr>
            <p:cNvPr id="101" name="Google Shape;101;p3"/>
            <p:cNvSpPr/>
            <p:nvPr/>
          </p:nvSpPr>
          <p:spPr>
            <a:xfrm>
              <a:off x="3408384" y="454"/>
              <a:ext cx="1670004" cy="1670004"/>
            </a:xfrm>
            <a:prstGeom prst="ellipse">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txBox="1"/>
            <p:nvPr/>
          </p:nvSpPr>
          <p:spPr>
            <a:xfrm>
              <a:off x="3652950" y="245020"/>
              <a:ext cx="1180872" cy="118087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ka-GE" sz="1200" dirty="0" smtClean="0">
                  <a:solidFill>
                    <a:schemeClr val="lt1"/>
                  </a:solidFill>
                  <a:latin typeface="Calibri"/>
                  <a:ea typeface="Calibri"/>
                  <a:cs typeface="Calibri"/>
                  <a:sym typeface="Calibri"/>
                </a:rPr>
                <a:t>დაგეგმვა</a:t>
              </a:r>
              <a:endParaRPr sz="1200" dirty="0">
                <a:solidFill>
                  <a:schemeClr val="lt1"/>
                </a:solidFill>
                <a:latin typeface="Calibri"/>
                <a:ea typeface="Calibri"/>
                <a:cs typeface="Calibri"/>
                <a:sym typeface="Calibri"/>
              </a:endParaRPr>
            </a:p>
          </p:txBody>
        </p:sp>
        <p:sp>
          <p:nvSpPr>
            <p:cNvPr id="103" name="Google Shape;103;p3"/>
            <p:cNvSpPr/>
            <p:nvPr/>
          </p:nvSpPr>
          <p:spPr>
            <a:xfrm rot="2700000">
              <a:off x="4899324" y="1432269"/>
              <a:ext cx="445377" cy="563626"/>
            </a:xfrm>
            <a:prstGeom prst="rightArrow">
              <a:avLst>
                <a:gd name="adj1" fmla="val 60000"/>
                <a:gd name="adj2" fmla="val 50000"/>
              </a:avLst>
            </a:prstGeom>
            <a:solidFill>
              <a:srgbClr val="1E4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txBox="1"/>
            <p:nvPr/>
          </p:nvSpPr>
          <p:spPr>
            <a:xfrm rot="2700000">
              <a:off x="4918891" y="1497755"/>
              <a:ext cx="311764" cy="3381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400">
                <a:solidFill>
                  <a:schemeClr val="lt1"/>
                </a:solidFill>
                <a:latin typeface="Calibri"/>
                <a:ea typeface="Calibri"/>
                <a:cs typeface="Calibri"/>
                <a:sym typeface="Calibri"/>
              </a:endParaRPr>
            </a:p>
          </p:txBody>
        </p:sp>
        <p:sp>
          <p:nvSpPr>
            <p:cNvPr id="105" name="Google Shape;105;p3"/>
            <p:cNvSpPr/>
            <p:nvPr/>
          </p:nvSpPr>
          <p:spPr>
            <a:xfrm>
              <a:off x="5183462" y="1775532"/>
              <a:ext cx="1670004" cy="1670004"/>
            </a:xfrm>
            <a:prstGeom prst="ellipse">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p:nvPr/>
          </p:nvSpPr>
          <p:spPr>
            <a:xfrm>
              <a:off x="5428028" y="2020098"/>
              <a:ext cx="1180872" cy="118087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ka-GE" sz="1200" dirty="0" smtClean="0">
                  <a:solidFill>
                    <a:schemeClr val="lt1"/>
                  </a:solidFill>
                  <a:latin typeface="Calibri"/>
                  <a:ea typeface="Calibri"/>
                  <a:cs typeface="Calibri"/>
                  <a:sym typeface="Calibri"/>
                </a:rPr>
                <a:t>განხორციელება</a:t>
              </a:r>
              <a:endParaRPr sz="1200" dirty="0">
                <a:solidFill>
                  <a:schemeClr val="lt1"/>
                </a:solidFill>
                <a:latin typeface="Calibri"/>
                <a:ea typeface="Calibri"/>
                <a:cs typeface="Calibri"/>
                <a:sym typeface="Calibri"/>
              </a:endParaRPr>
            </a:p>
          </p:txBody>
        </p:sp>
        <p:sp>
          <p:nvSpPr>
            <p:cNvPr id="107" name="Google Shape;107;p3"/>
            <p:cNvSpPr/>
            <p:nvPr/>
          </p:nvSpPr>
          <p:spPr>
            <a:xfrm rot="8100000">
              <a:off x="4936622" y="3196362"/>
              <a:ext cx="428401" cy="563626"/>
            </a:xfrm>
            <a:prstGeom prst="rightArrow">
              <a:avLst>
                <a:gd name="adj1" fmla="val 60000"/>
                <a:gd name="adj2" fmla="val 50000"/>
              </a:avLst>
            </a:prstGeom>
            <a:solidFill>
              <a:srgbClr val="1E4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rot="-2700000">
              <a:off x="5046321" y="3263648"/>
              <a:ext cx="299881" cy="3381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400">
                <a:solidFill>
                  <a:schemeClr val="lt1"/>
                </a:solidFill>
                <a:latin typeface="Calibri"/>
                <a:ea typeface="Calibri"/>
                <a:cs typeface="Calibri"/>
                <a:sym typeface="Calibri"/>
              </a:endParaRPr>
            </a:p>
          </p:txBody>
        </p:sp>
        <p:sp>
          <p:nvSpPr>
            <p:cNvPr id="109" name="Google Shape;109;p3"/>
            <p:cNvSpPr/>
            <p:nvPr/>
          </p:nvSpPr>
          <p:spPr>
            <a:xfrm>
              <a:off x="3340331" y="3550609"/>
              <a:ext cx="1806110" cy="1670004"/>
            </a:xfrm>
            <a:prstGeom prst="ellipse">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txBox="1"/>
            <p:nvPr/>
          </p:nvSpPr>
          <p:spPr>
            <a:xfrm>
              <a:off x="3604830" y="3795175"/>
              <a:ext cx="1277112" cy="118087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ka-GE" sz="1200" dirty="0" smtClean="0">
                  <a:solidFill>
                    <a:schemeClr val="lt1"/>
                  </a:solidFill>
                  <a:latin typeface="Calibri"/>
                  <a:ea typeface="Calibri"/>
                  <a:cs typeface="Calibri"/>
                  <a:sym typeface="Calibri"/>
                </a:rPr>
                <a:t>ხელშეკრულების მართვა</a:t>
              </a:r>
              <a:endParaRPr sz="1200" dirty="0">
                <a:solidFill>
                  <a:schemeClr val="lt1"/>
                </a:solidFill>
                <a:latin typeface="Calibri"/>
                <a:ea typeface="Calibri"/>
                <a:cs typeface="Calibri"/>
                <a:sym typeface="Calibri"/>
              </a:endParaRPr>
            </a:p>
          </p:txBody>
        </p:sp>
        <p:sp>
          <p:nvSpPr>
            <p:cNvPr id="111" name="Google Shape;111;p3"/>
            <p:cNvSpPr/>
            <p:nvPr/>
          </p:nvSpPr>
          <p:spPr>
            <a:xfrm rot="-8100000">
              <a:off x="3138896" y="3213509"/>
              <a:ext cx="428401" cy="563626"/>
            </a:xfrm>
            <a:prstGeom prst="rightArrow">
              <a:avLst>
                <a:gd name="adj1" fmla="val 60000"/>
                <a:gd name="adj2" fmla="val 50000"/>
              </a:avLst>
            </a:prstGeom>
            <a:solidFill>
              <a:srgbClr val="1E4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p:nvPr/>
          </p:nvSpPr>
          <p:spPr>
            <a:xfrm rot="2700000">
              <a:off x="3248595" y="3371673"/>
              <a:ext cx="299881" cy="3381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400">
                <a:solidFill>
                  <a:schemeClr val="lt1"/>
                </a:solidFill>
                <a:latin typeface="Calibri"/>
                <a:ea typeface="Calibri"/>
                <a:cs typeface="Calibri"/>
                <a:sym typeface="Calibri"/>
              </a:endParaRPr>
            </a:p>
          </p:txBody>
        </p:sp>
        <p:sp>
          <p:nvSpPr>
            <p:cNvPr id="113" name="Google Shape;113;p3"/>
            <p:cNvSpPr/>
            <p:nvPr/>
          </p:nvSpPr>
          <p:spPr>
            <a:xfrm>
              <a:off x="1633306" y="1775532"/>
              <a:ext cx="1670004" cy="1670004"/>
            </a:xfrm>
            <a:prstGeom prst="ellipse">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1877872" y="2020098"/>
              <a:ext cx="1180872" cy="118087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ka-GE" sz="1200" dirty="0" smtClean="0">
                  <a:solidFill>
                    <a:schemeClr val="lt1"/>
                  </a:solidFill>
                  <a:latin typeface="Calibri"/>
                  <a:ea typeface="Calibri"/>
                  <a:cs typeface="Calibri"/>
                  <a:sym typeface="Calibri"/>
                </a:rPr>
                <a:t>ანალიზი</a:t>
              </a:r>
              <a:endParaRPr sz="1200" dirty="0">
                <a:solidFill>
                  <a:schemeClr val="lt1"/>
                </a:solidFill>
                <a:latin typeface="Calibri"/>
                <a:ea typeface="Calibri"/>
                <a:cs typeface="Calibri"/>
                <a:sym typeface="Calibri"/>
              </a:endParaRPr>
            </a:p>
          </p:txBody>
        </p:sp>
        <p:sp>
          <p:nvSpPr>
            <p:cNvPr id="115" name="Google Shape;115;p3"/>
            <p:cNvSpPr/>
            <p:nvPr/>
          </p:nvSpPr>
          <p:spPr>
            <a:xfrm rot="-2700000">
              <a:off x="3124246" y="1450095"/>
              <a:ext cx="445377" cy="563626"/>
            </a:xfrm>
            <a:prstGeom prst="rightArrow">
              <a:avLst>
                <a:gd name="adj1" fmla="val 60000"/>
                <a:gd name="adj2" fmla="val 50000"/>
              </a:avLst>
            </a:prstGeom>
            <a:solidFill>
              <a:srgbClr val="1E4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rot="-2700000">
              <a:off x="3143813" y="1610059"/>
              <a:ext cx="311764" cy="3381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400">
                <a:solidFill>
                  <a:schemeClr val="lt1"/>
                </a:solidFill>
                <a:latin typeface="Calibri"/>
                <a:ea typeface="Calibri"/>
                <a:cs typeface="Calibri"/>
                <a:sym typeface="Calibri"/>
              </a:endParaRPr>
            </a:p>
          </p:txBody>
        </p:sp>
      </p:grpSp>
      <p:sp>
        <p:nvSpPr>
          <p:cNvPr id="117" name="Google Shape;117;p3"/>
          <p:cNvSpPr/>
          <p:nvPr/>
        </p:nvSpPr>
        <p:spPr>
          <a:xfrm>
            <a:off x="6613236" y="1933243"/>
            <a:ext cx="3195782" cy="7112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dirty="0" smtClean="0">
                <a:solidFill>
                  <a:schemeClr val="lt1"/>
                </a:solidFill>
                <a:latin typeface="Calibri"/>
                <a:ea typeface="Calibri"/>
                <a:cs typeface="Calibri"/>
                <a:sym typeface="Calibri"/>
              </a:rPr>
              <a:t>შესყიდვის წლიური გეგმა</a:t>
            </a:r>
            <a:endParaRPr sz="1800" dirty="0">
              <a:solidFill>
                <a:schemeClr val="lt1"/>
              </a:solidFill>
              <a:latin typeface="Calibri"/>
              <a:ea typeface="Calibri"/>
              <a:cs typeface="Calibri"/>
              <a:sym typeface="Calibri"/>
            </a:endParaRPr>
          </a:p>
        </p:txBody>
      </p:sp>
      <p:sp>
        <p:nvSpPr>
          <p:cNvPr id="118" name="Google Shape;118;p3"/>
          <p:cNvSpPr/>
          <p:nvPr/>
        </p:nvSpPr>
        <p:spPr>
          <a:xfrm>
            <a:off x="6613236" y="2917984"/>
            <a:ext cx="3195782" cy="7112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dirty="0" smtClean="0">
                <a:solidFill>
                  <a:schemeClr val="lt1"/>
                </a:solidFill>
                <a:latin typeface="Calibri"/>
                <a:ea typeface="Calibri"/>
                <a:cs typeface="Calibri"/>
                <a:sym typeface="Calibri"/>
              </a:rPr>
              <a:t>ინდივიდუალური დაგეგმვა</a:t>
            </a:r>
            <a:endParaRPr sz="1800" dirty="0">
              <a:solidFill>
                <a:schemeClr val="lt1"/>
              </a:solidFill>
              <a:latin typeface="Calibri"/>
              <a:ea typeface="Calibri"/>
              <a:cs typeface="Calibri"/>
              <a:sym typeface="Calibri"/>
            </a:endParaRPr>
          </a:p>
        </p:txBody>
      </p:sp>
      <p:cxnSp>
        <p:nvCxnSpPr>
          <p:cNvPr id="119" name="Google Shape;119;p3"/>
          <p:cNvCxnSpPr/>
          <p:nvPr/>
        </p:nvCxnSpPr>
        <p:spPr>
          <a:xfrm rot="10800000" flipH="1">
            <a:off x="4073236" y="1681018"/>
            <a:ext cx="4137891" cy="18473"/>
          </a:xfrm>
          <a:prstGeom prst="straightConnector1">
            <a:avLst/>
          </a:prstGeom>
          <a:noFill/>
          <a:ln w="9525" cap="flat" cmpd="sng">
            <a:solidFill>
              <a:schemeClr val="accent1"/>
            </a:solidFill>
            <a:prstDash val="solid"/>
            <a:miter lim="800000"/>
            <a:headEnd type="none" w="sm" len="sm"/>
            <a:tailEnd type="none" w="sm" len="sm"/>
          </a:ln>
        </p:spPr>
      </p:cxnSp>
      <p:cxnSp>
        <p:nvCxnSpPr>
          <p:cNvPr id="120" name="Google Shape;120;p3"/>
          <p:cNvCxnSpPr/>
          <p:nvPr/>
        </p:nvCxnSpPr>
        <p:spPr>
          <a:xfrm>
            <a:off x="8211127" y="1681018"/>
            <a:ext cx="0" cy="230909"/>
          </a:xfrm>
          <a:prstGeom prst="straightConnector1">
            <a:avLst/>
          </a:prstGeom>
          <a:noFill/>
          <a:ln w="9525" cap="flat" cmpd="sng">
            <a:solidFill>
              <a:schemeClr val="accent1"/>
            </a:solidFill>
            <a:prstDash val="solid"/>
            <a:miter lim="800000"/>
            <a:headEnd type="none" w="sm" len="sm"/>
            <a:tailEnd type="triangle" w="med" len="med"/>
          </a:ln>
        </p:spPr>
      </p:cxnSp>
      <p:cxnSp>
        <p:nvCxnSpPr>
          <p:cNvPr id="121" name="Google Shape;121;p3"/>
          <p:cNvCxnSpPr>
            <a:stCxn id="117" idx="2"/>
          </p:cNvCxnSpPr>
          <p:nvPr/>
        </p:nvCxnSpPr>
        <p:spPr>
          <a:xfrm>
            <a:off x="8211127" y="2644443"/>
            <a:ext cx="0" cy="264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2" name="Google Shape;122;p3"/>
          <p:cNvCxnSpPr/>
          <p:nvPr/>
        </p:nvCxnSpPr>
        <p:spPr>
          <a:xfrm flipH="1">
            <a:off x="5883564" y="3971636"/>
            <a:ext cx="2327563" cy="184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3" name="Google Shape;123;p3"/>
          <p:cNvCxnSpPr>
            <a:endCxn id="118" idx="2"/>
          </p:cNvCxnSpPr>
          <p:nvPr/>
        </p:nvCxnSpPr>
        <p:spPr>
          <a:xfrm rot="10800000">
            <a:off x="8211127" y="3629184"/>
            <a:ext cx="0" cy="342600"/>
          </a:xfrm>
          <a:prstGeom prst="straightConnector1">
            <a:avLst/>
          </a:prstGeom>
          <a:noFill/>
          <a:ln w="9525" cap="flat" cmpd="sng">
            <a:solidFill>
              <a:schemeClr val="accent1"/>
            </a:solidFill>
            <a:prstDash val="solid"/>
            <a:miter lim="800000"/>
            <a:headEnd type="none" w="sm" len="sm"/>
            <a:tailEnd type="none" w="sm" len="sm"/>
          </a:ln>
        </p:spPr>
      </p:cxnSp>
      <p:sp>
        <p:nvSpPr>
          <p:cNvPr id="30" name="Flowchart: Terminator 5">
            <a:extLst>
              <a:ext uri="{FF2B5EF4-FFF2-40B4-BE49-F238E27FC236}">
                <a16:creationId xmlns:a16="http://schemas.microsoft.com/office/drawing/2014/main" id="{E3D3D8FE-40F1-4744-8F3A-1C4DAB9CF227}"/>
              </a:ext>
            </a:extLst>
          </p:cNvPr>
          <p:cNvSpPr/>
          <p:nvPr/>
        </p:nvSpPr>
        <p:spPr>
          <a:xfrm>
            <a:off x="2884726" y="65426"/>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1" name="Flowchart: Terminator 6">
            <a:extLst>
              <a:ext uri="{FF2B5EF4-FFF2-40B4-BE49-F238E27FC236}">
                <a16:creationId xmlns:a16="http://schemas.microsoft.com/office/drawing/2014/main" id="{BD2392B5-7698-6C47-B4F3-DFB668A39AC8}"/>
              </a:ext>
            </a:extLst>
          </p:cNvPr>
          <p:cNvSpPr/>
          <p:nvPr/>
        </p:nvSpPr>
        <p:spPr>
          <a:xfrm>
            <a:off x="3157177" y="65426"/>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Flowchart: Terminator 7">
            <a:extLst>
              <a:ext uri="{FF2B5EF4-FFF2-40B4-BE49-F238E27FC236}">
                <a16:creationId xmlns:a16="http://schemas.microsoft.com/office/drawing/2014/main" id="{E1C60B96-C25C-3949-A566-97AF8F0A2A1F}"/>
              </a:ext>
            </a:extLst>
          </p:cNvPr>
          <p:cNvSpPr/>
          <p:nvPr/>
        </p:nvSpPr>
        <p:spPr>
          <a:xfrm>
            <a:off x="3188222" y="106431"/>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cs typeface="Arial" panose="020B0604020202020204" pitchFamily="34" charset="0"/>
              </a:rPr>
              <a:t>შესყიდვების ციკლი</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13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4"/>
          <p:cNvSpPr/>
          <p:nvPr/>
        </p:nvSpPr>
        <p:spPr>
          <a:xfrm>
            <a:off x="1173018" y="1708727"/>
            <a:ext cx="3195782" cy="7112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dirty="0" smtClean="0">
                <a:solidFill>
                  <a:schemeClr val="lt1"/>
                </a:solidFill>
                <a:latin typeface="Calibri"/>
                <a:ea typeface="Calibri"/>
                <a:cs typeface="Calibri"/>
                <a:sym typeface="Calibri"/>
              </a:rPr>
              <a:t>წლიური გეგმის შედგენა</a:t>
            </a:r>
            <a:endParaRPr sz="1800" dirty="0">
              <a:solidFill>
                <a:schemeClr val="lt1"/>
              </a:solidFill>
              <a:latin typeface="Calibri"/>
              <a:ea typeface="Calibri"/>
              <a:cs typeface="Calibri"/>
              <a:sym typeface="Calibri"/>
            </a:endParaRPr>
          </a:p>
        </p:txBody>
      </p:sp>
      <p:sp>
        <p:nvSpPr>
          <p:cNvPr id="130" name="Google Shape;130;p4"/>
          <p:cNvSpPr/>
          <p:nvPr/>
        </p:nvSpPr>
        <p:spPr>
          <a:xfrm>
            <a:off x="6548580" y="1708727"/>
            <a:ext cx="3195782" cy="7112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dirty="0" smtClean="0">
                <a:solidFill>
                  <a:schemeClr val="lt1"/>
                </a:solidFill>
                <a:latin typeface="Calibri"/>
                <a:ea typeface="Calibri"/>
                <a:cs typeface="Calibri"/>
                <a:sym typeface="Calibri"/>
              </a:rPr>
              <a:t>ინდივიდუალური დაგეგმვა</a:t>
            </a:r>
            <a:endParaRPr sz="1800" dirty="0">
              <a:solidFill>
                <a:schemeClr val="lt1"/>
              </a:solidFill>
              <a:latin typeface="Calibri"/>
              <a:ea typeface="Calibri"/>
              <a:cs typeface="Calibri"/>
              <a:sym typeface="Calibri"/>
            </a:endParaRPr>
          </a:p>
        </p:txBody>
      </p:sp>
      <p:sp>
        <p:nvSpPr>
          <p:cNvPr id="131" name="Google Shape;131;p4"/>
          <p:cNvSpPr txBox="1"/>
          <p:nvPr/>
        </p:nvSpPr>
        <p:spPr>
          <a:xfrm>
            <a:off x="1173018" y="2699862"/>
            <a:ext cx="4008582"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ka-GE" sz="1800" dirty="0" smtClean="0">
                <a:solidFill>
                  <a:schemeClr val="dk1"/>
                </a:solidFill>
                <a:latin typeface="Calibri"/>
                <a:ea typeface="Calibri"/>
                <a:cs typeface="Calibri"/>
                <a:sym typeface="Calibri"/>
              </a:rPr>
              <a:t>საჭიროების განსაზღვრა</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dirty="0" smtClean="0">
                <a:solidFill>
                  <a:schemeClr val="dk1"/>
                </a:solidFill>
                <a:latin typeface="Calibri"/>
                <a:ea typeface="Calibri"/>
                <a:cs typeface="Calibri"/>
                <a:sym typeface="Calibri"/>
              </a:rPr>
              <a:t>რ</a:t>
            </a:r>
            <a:r>
              <a:rPr lang="ka-GE" sz="1800" dirty="0" smtClean="0">
                <a:solidFill>
                  <a:schemeClr val="dk1"/>
                </a:solidFill>
                <a:latin typeface="Calibri"/>
                <a:ea typeface="Calibri"/>
                <a:cs typeface="Calibri"/>
                <a:sym typeface="Calibri"/>
              </a:rPr>
              <a:t>ოდის უნდა განხორციელდეს შესყიდვა</a:t>
            </a:r>
            <a:endParaRPr dirty="0"/>
          </a:p>
          <a:p>
            <a:pPr marL="285750" marR="0" lvl="0" indent="-285750" algn="l" rtl="0">
              <a:spcBef>
                <a:spcPts val="0"/>
              </a:spcBef>
              <a:spcAft>
                <a:spcPts val="0"/>
              </a:spcAft>
              <a:buClr>
                <a:schemeClr val="dk1"/>
              </a:buClr>
              <a:buSzPts val="1800"/>
              <a:buFont typeface="Noto Sans Symbols"/>
              <a:buChar char="▪"/>
            </a:pPr>
            <a:r>
              <a:rPr lang="en-US" sz="1800" dirty="0" smtClean="0">
                <a:solidFill>
                  <a:schemeClr val="dk1"/>
                </a:solidFill>
                <a:latin typeface="Calibri"/>
                <a:ea typeface="Calibri"/>
                <a:cs typeface="Calibri"/>
                <a:sym typeface="Calibri"/>
              </a:rPr>
              <a:t>გ</a:t>
            </a:r>
            <a:r>
              <a:rPr lang="ka-GE" sz="1800" dirty="0" err="1" smtClean="0">
                <a:solidFill>
                  <a:schemeClr val="dk1"/>
                </a:solidFill>
                <a:latin typeface="Calibri"/>
                <a:ea typeface="Calibri"/>
                <a:cs typeface="Calibri"/>
                <a:sym typeface="Calibri"/>
              </a:rPr>
              <a:t>ეგმის</a:t>
            </a:r>
            <a:r>
              <a:rPr lang="ka-GE" sz="1800" dirty="0" smtClean="0">
                <a:solidFill>
                  <a:schemeClr val="dk1"/>
                </a:solidFill>
                <a:latin typeface="Calibri"/>
                <a:ea typeface="Calibri"/>
                <a:cs typeface="Calibri"/>
                <a:sym typeface="Calibri"/>
              </a:rPr>
              <a:t> შედგენა</a:t>
            </a:r>
            <a:endParaRPr sz="1800" dirty="0">
              <a:solidFill>
                <a:schemeClr val="dk1"/>
              </a:solidFill>
              <a:latin typeface="Calibri"/>
              <a:ea typeface="Calibri"/>
              <a:cs typeface="Calibri"/>
              <a:sym typeface="Calibri"/>
            </a:endParaRPr>
          </a:p>
          <a:p>
            <a:pPr marL="285750" lvl="0" indent="-285750">
              <a:buClr>
                <a:schemeClr val="dk1"/>
              </a:buClr>
              <a:buSzPts val="1800"/>
              <a:buFont typeface="Noto Sans Symbols"/>
              <a:buChar char="▪"/>
            </a:pPr>
            <a:r>
              <a:rPr lang="ka-GE" dirty="0" smtClean="0">
                <a:solidFill>
                  <a:schemeClr val="dk1"/>
                </a:solidFill>
                <a:latin typeface="Calibri"/>
                <a:ea typeface="Calibri"/>
                <a:cs typeface="Calibri"/>
                <a:sym typeface="Calibri"/>
              </a:rPr>
              <a:t>გეგმის განთავსება </a:t>
            </a:r>
            <a:r>
              <a:rPr lang="en-US" dirty="0" smtClean="0">
                <a:solidFill>
                  <a:schemeClr val="dk1"/>
                </a:solidFill>
                <a:latin typeface="Calibri"/>
                <a:ea typeface="Calibri"/>
                <a:cs typeface="Calibri"/>
                <a:sym typeface="Calibri"/>
              </a:rPr>
              <a:t>“</a:t>
            </a:r>
            <a:r>
              <a:rPr lang="en-US" dirty="0" err="1" smtClean="0">
                <a:solidFill>
                  <a:schemeClr val="dk1"/>
                </a:solidFill>
                <a:ea typeface="Calibri"/>
                <a:cs typeface="Calibri"/>
                <a:sym typeface="Calibri"/>
              </a:rPr>
              <a:t>ePlan</a:t>
            </a:r>
            <a:r>
              <a:rPr lang="en-US" dirty="0" smtClean="0">
                <a:solidFill>
                  <a:schemeClr val="dk1"/>
                </a:solidFill>
                <a:ea typeface="Calibri"/>
                <a:cs typeface="Calibri"/>
                <a:sym typeface="Calibri"/>
              </a:rPr>
              <a:t>” </a:t>
            </a:r>
            <a:r>
              <a:rPr lang="ka-GE" dirty="0" smtClean="0">
                <a:solidFill>
                  <a:schemeClr val="dk1"/>
                </a:solidFill>
                <a:latin typeface="Calibri"/>
                <a:ea typeface="Calibri"/>
                <a:cs typeface="Calibri"/>
                <a:sym typeface="Calibri"/>
              </a:rPr>
              <a:t>მოდულში</a:t>
            </a:r>
            <a:endParaRPr sz="1800" dirty="0">
              <a:solidFill>
                <a:schemeClr val="dk1"/>
              </a:solidFill>
              <a:latin typeface="Calibri"/>
              <a:ea typeface="Calibri"/>
              <a:cs typeface="Calibri"/>
              <a:sym typeface="Calibri"/>
            </a:endParaRPr>
          </a:p>
        </p:txBody>
      </p:sp>
      <p:sp>
        <p:nvSpPr>
          <p:cNvPr id="134" name="Google Shape;134;p4"/>
          <p:cNvSpPr txBox="1"/>
          <p:nvPr/>
        </p:nvSpPr>
        <p:spPr>
          <a:xfrm>
            <a:off x="6548580" y="2667341"/>
            <a:ext cx="4424219" cy="203128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ka-GE" sz="1800" dirty="0" smtClean="0">
                <a:solidFill>
                  <a:schemeClr val="dk1"/>
                </a:solidFill>
                <a:latin typeface="Calibri"/>
                <a:ea typeface="Calibri"/>
                <a:cs typeface="Calibri"/>
                <a:sym typeface="Calibri"/>
              </a:rPr>
              <a:t>შესასყიდი საქონლის, მომსახურები და სამუშაოების შესწავლა </a:t>
            </a:r>
          </a:p>
          <a:p>
            <a:pPr marL="285750" marR="0" lvl="0" indent="-285750" algn="l" rtl="0">
              <a:spcBef>
                <a:spcPts val="0"/>
              </a:spcBef>
              <a:spcAft>
                <a:spcPts val="0"/>
              </a:spcAft>
              <a:buClr>
                <a:schemeClr val="dk1"/>
              </a:buClr>
              <a:buSzPts val="1800"/>
              <a:buFont typeface="Noto Sans Symbols"/>
              <a:buChar char="▪"/>
            </a:pPr>
            <a:r>
              <a:rPr lang="ka-GE" sz="1800" dirty="0" smtClean="0">
                <a:solidFill>
                  <a:schemeClr val="dk1"/>
                </a:solidFill>
                <a:latin typeface="Calibri"/>
                <a:ea typeface="Calibri"/>
                <a:cs typeface="Calibri"/>
                <a:sym typeface="Calibri"/>
              </a:rPr>
              <a:t>სპეციფიკაციების</a:t>
            </a:r>
            <a:r>
              <a:rPr lang="ka-GE" dirty="0" smtClean="0">
                <a:solidFill>
                  <a:schemeClr val="dk1"/>
                </a:solidFill>
                <a:latin typeface="Calibri"/>
                <a:ea typeface="Calibri"/>
                <a:cs typeface="Calibri"/>
                <a:sym typeface="Calibri"/>
              </a:rPr>
              <a:t>/მოთხოვნების შემუშავება</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dirty="0" smtClean="0">
                <a:solidFill>
                  <a:schemeClr val="dk1"/>
                </a:solidFill>
                <a:latin typeface="Calibri"/>
                <a:ea typeface="Calibri"/>
                <a:cs typeface="Calibri"/>
                <a:sym typeface="Calibri"/>
              </a:rPr>
              <a:t>მ</a:t>
            </a:r>
            <a:r>
              <a:rPr lang="ka-GE" sz="1800" dirty="0" err="1" smtClean="0">
                <a:solidFill>
                  <a:schemeClr val="dk1"/>
                </a:solidFill>
                <a:latin typeface="Calibri"/>
                <a:ea typeface="Calibri"/>
                <a:cs typeface="Calibri"/>
                <a:sym typeface="Calibri"/>
              </a:rPr>
              <a:t>იწოდების</a:t>
            </a:r>
            <a:r>
              <a:rPr lang="ka-GE" sz="1800" dirty="0" smtClean="0">
                <a:solidFill>
                  <a:schemeClr val="dk1"/>
                </a:solidFill>
                <a:latin typeface="Calibri"/>
                <a:ea typeface="Calibri"/>
                <a:cs typeface="Calibri"/>
                <a:sym typeface="Calibri"/>
              </a:rPr>
              <a:t> ბაზრის ანალიზი</a:t>
            </a:r>
            <a:endParaRPr dirty="0"/>
          </a:p>
          <a:p>
            <a:pPr marL="285750" marR="0" lvl="0" indent="-285750" algn="l" rtl="0">
              <a:spcBef>
                <a:spcPts val="0"/>
              </a:spcBef>
              <a:spcAft>
                <a:spcPts val="0"/>
              </a:spcAft>
              <a:buClr>
                <a:schemeClr val="dk1"/>
              </a:buClr>
              <a:buSzPts val="1800"/>
              <a:buFont typeface="Noto Sans Symbols"/>
              <a:buChar char="▪"/>
            </a:pPr>
            <a:r>
              <a:rPr lang="ka-GE" sz="1800" dirty="0" err="1" smtClean="0">
                <a:solidFill>
                  <a:schemeClr val="dk1"/>
                </a:solidFill>
                <a:latin typeface="Calibri"/>
                <a:ea typeface="Calibri"/>
                <a:cs typeface="Calibri"/>
                <a:sym typeface="Calibri"/>
              </a:rPr>
              <a:t>სატენდერო</a:t>
            </a:r>
            <a:r>
              <a:rPr lang="ka-GE" sz="1800" dirty="0" smtClean="0">
                <a:solidFill>
                  <a:schemeClr val="dk1"/>
                </a:solidFill>
                <a:latin typeface="Calibri"/>
                <a:ea typeface="Calibri"/>
                <a:cs typeface="Calibri"/>
                <a:sym typeface="Calibri"/>
              </a:rPr>
              <a:t> დოკუმენტაციის მომზადება</a:t>
            </a:r>
            <a:endParaRPr dirty="0"/>
          </a:p>
        </p:txBody>
      </p:sp>
      <p:sp>
        <p:nvSpPr>
          <p:cNvPr id="14"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cs typeface="Arial" panose="020B0604020202020204" pitchFamily="34" charset="0"/>
              </a:rPr>
              <a:t>შესყიდვის დაგეგმვა</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1173018" y="4698626"/>
            <a:ext cx="5161448" cy="646331"/>
          </a:xfrm>
          <a:prstGeom prst="rect">
            <a:avLst/>
          </a:prstGeom>
          <a:noFill/>
        </p:spPr>
        <p:txBody>
          <a:bodyPr wrap="square" rtlCol="0">
            <a:spAutoFit/>
          </a:bodyPr>
          <a:lstStyle/>
          <a:p>
            <a:r>
              <a:rPr lang="ka-GE" i="1" dirty="0" smtClean="0">
                <a:solidFill>
                  <a:schemeClr val="accent1">
                    <a:lumMod val="75000"/>
                  </a:schemeClr>
                </a:solidFill>
              </a:rPr>
              <a:t>წლიური გეგმის წარდგენა სავალდებულოა მიმდინარე წლის 20 ნოე</a:t>
            </a:r>
            <a:r>
              <a:rPr lang="ka-GE" i="1" dirty="0">
                <a:solidFill>
                  <a:schemeClr val="accent1">
                    <a:lumMod val="75000"/>
                  </a:schemeClr>
                </a:solidFill>
              </a:rPr>
              <a:t>მ</a:t>
            </a:r>
            <a:r>
              <a:rPr lang="ka-GE" i="1" dirty="0" smtClean="0">
                <a:solidFill>
                  <a:schemeClr val="accent1">
                    <a:lumMod val="75000"/>
                  </a:schemeClr>
                </a:solidFill>
              </a:rPr>
              <a:t>ბრამდე</a:t>
            </a:r>
            <a:endParaRPr lang="en-US" i="1" dirty="0">
              <a:solidFill>
                <a:schemeClr val="accent1">
                  <a:lumMod val="75000"/>
                </a:schemeClr>
              </a:solidFill>
              <a:latin typeface="Academiury-R2" panose="020B7200000000000000" pitchFamily="34" charset="0"/>
            </a:endParaRPr>
          </a:p>
        </p:txBody>
      </p:sp>
    </p:spTree>
    <p:extLst>
      <p:ext uri="{BB962C8B-B14F-4D97-AF65-F5344CB8AC3E}">
        <p14:creationId xmlns:p14="http://schemas.microsoft.com/office/powerpoint/2010/main" val="813485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a:latin typeface="Arial" panose="020B0604020202020204" pitchFamily="34" charset="0"/>
              <a:cs typeface="Arial" panose="020B0604020202020204" pitchFamily="34" charset="0"/>
            </a:endParaRPr>
          </a:p>
          <a:p>
            <a:pPr algn="ctr"/>
            <a:r>
              <a:rPr lang="ka-GE" sz="2800" b="1" dirty="0" smtClean="0">
                <a:latin typeface="Arial" panose="020B0604020202020204" pitchFamily="34" charset="0"/>
                <a:cs typeface="Arial" panose="020B0604020202020204" pitchFamily="34" charset="0"/>
              </a:rPr>
              <a:t>წლიური გეგმის ნიმუში</a:t>
            </a:r>
            <a:endParaRPr lang="en-US" sz="2800" b="1" dirty="0">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851" y="1460137"/>
            <a:ext cx="8866908" cy="4809078"/>
          </a:xfrm>
          <a:prstGeom prst="rect">
            <a:avLst/>
          </a:prstGeom>
        </p:spPr>
      </p:pic>
    </p:spTree>
    <p:extLst>
      <p:ext uri="{BB962C8B-B14F-4D97-AF65-F5344CB8AC3E}">
        <p14:creationId xmlns:p14="http://schemas.microsoft.com/office/powerpoint/2010/main" val="423790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000" b="1" dirty="0" smtClean="0">
                <a:latin typeface="Arial" panose="020B0604020202020204" pitchFamily="34" charset="0"/>
                <a:cs typeface="Arial" panose="020B0604020202020204" pitchFamily="34" charset="0"/>
              </a:rPr>
              <a:t>შესყიდვის კატეგორია (</a:t>
            </a:r>
            <a:r>
              <a:rPr lang="en-US" sz="2000" b="1" dirty="0" smtClean="0">
                <a:latin typeface="Arial" panose="020B0604020202020204" pitchFamily="34" charset="0"/>
                <a:cs typeface="Arial" panose="020B0604020202020204" pitchFamily="34" charset="0"/>
              </a:rPr>
              <a:t>CPV </a:t>
            </a:r>
            <a:r>
              <a:rPr lang="en-US"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Codes)</a:t>
            </a:r>
            <a:endParaRPr lang="en-US" sz="2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176423" y="1647695"/>
            <a:ext cx="7484791" cy="4890064"/>
          </a:xfrm>
          <a:prstGeom prst="rect">
            <a:avLst/>
          </a:prstGeom>
        </p:spPr>
      </p:pic>
    </p:spTree>
    <p:extLst>
      <p:ext uri="{BB962C8B-B14F-4D97-AF65-F5344CB8AC3E}">
        <p14:creationId xmlns:p14="http://schemas.microsoft.com/office/powerpoint/2010/main" val="395111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4" name="Flowchart: Terminator 5">
            <a:extLst>
              <a:ext uri="{FF2B5EF4-FFF2-40B4-BE49-F238E27FC236}">
                <a16:creationId xmlns:a16="http://schemas.microsoft.com/office/drawing/2014/main" id="{E3D3D8FE-40F1-4744-8F3A-1C4DAB9CF227}"/>
              </a:ext>
            </a:extLst>
          </p:cNvPr>
          <p:cNvSpPr/>
          <p:nvPr/>
        </p:nvSpPr>
        <p:spPr>
          <a:xfrm>
            <a:off x="3011754" y="430355"/>
            <a:ext cx="5916085" cy="918388"/>
          </a:xfrm>
          <a:prstGeom prst="flowChartTerminator">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Flowchart: Terminator 6">
            <a:extLst>
              <a:ext uri="{FF2B5EF4-FFF2-40B4-BE49-F238E27FC236}">
                <a16:creationId xmlns:a16="http://schemas.microsoft.com/office/drawing/2014/main" id="{BD2392B5-7698-6C47-B4F3-DFB668A39AC8}"/>
              </a:ext>
            </a:extLst>
          </p:cNvPr>
          <p:cNvSpPr/>
          <p:nvPr/>
        </p:nvSpPr>
        <p:spPr>
          <a:xfrm>
            <a:off x="3284205" y="430355"/>
            <a:ext cx="5443464" cy="918388"/>
          </a:xfrm>
          <a:prstGeom prst="flowChartTermina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Terminator 7">
            <a:extLst>
              <a:ext uri="{FF2B5EF4-FFF2-40B4-BE49-F238E27FC236}">
                <a16:creationId xmlns:a16="http://schemas.microsoft.com/office/drawing/2014/main" id="{E1C60B96-C25C-3949-A566-97AF8F0A2A1F}"/>
              </a:ext>
            </a:extLst>
          </p:cNvPr>
          <p:cNvSpPr/>
          <p:nvPr/>
        </p:nvSpPr>
        <p:spPr>
          <a:xfrm>
            <a:off x="3315250" y="471360"/>
            <a:ext cx="5738156" cy="759792"/>
          </a:xfrm>
          <a:prstGeom prst="flowChartTerminator">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a-GE" sz="2000" b="1" dirty="0" smtClean="0">
                <a:latin typeface="Arial" panose="020B0604020202020204" pitchFamily="34" charset="0"/>
                <a:cs typeface="Arial" panose="020B0604020202020204" pitchFamily="34" charset="0"/>
              </a:rPr>
              <a:t>ბაზრის კვლევა და ინდივიდუალური დაგეგმვა</a:t>
            </a:r>
            <a:endParaRPr lang="en-US" sz="2000" b="1" dirty="0">
              <a:latin typeface="Arial" panose="020B0604020202020204" pitchFamily="34" charset="0"/>
              <a:cs typeface="Arial" panose="020B0604020202020204" pitchFamily="34" charset="0"/>
            </a:endParaRPr>
          </a:p>
        </p:txBody>
      </p:sp>
      <p:sp>
        <p:nvSpPr>
          <p:cNvPr id="7" name="Rectangle 6"/>
          <p:cNvSpPr/>
          <p:nvPr/>
        </p:nvSpPr>
        <p:spPr>
          <a:xfrm>
            <a:off x="1244600" y="2269067"/>
            <a:ext cx="10151533" cy="1384995"/>
          </a:xfrm>
          <a:prstGeom prst="rect">
            <a:avLst/>
          </a:prstGeom>
          <a:solidFill>
            <a:schemeClr val="accent2">
              <a:lumMod val="20000"/>
              <a:lumOff val="80000"/>
            </a:schemeClr>
          </a:solidFill>
          <a:ln>
            <a:solidFill>
              <a:srgbClr val="FF9735"/>
            </a:solidFill>
          </a:ln>
        </p:spPr>
        <p:txBody>
          <a:bodyPr wrap="square">
            <a:spAutoFit/>
          </a:bodyPr>
          <a:lstStyle/>
          <a:p>
            <a:pPr algn="just"/>
            <a:r>
              <a:rPr lang="ka-GE" sz="1400" dirty="0"/>
              <a:t>ბაზრის მოკვლევისათვის შესაძლებელია გათვალისწინებულ </a:t>
            </a:r>
            <a:r>
              <a:rPr lang="ka-GE" sz="1400" dirty="0" smtClean="0"/>
              <a:t>იქნას:</a:t>
            </a:r>
          </a:p>
          <a:p>
            <a:pPr marL="285750" indent="-285750" algn="just">
              <a:buFont typeface="Arial" pitchFamily="34" charset="0"/>
              <a:buChar char="•"/>
            </a:pPr>
            <a:r>
              <a:rPr lang="ka-GE" sz="1400" dirty="0" smtClean="0"/>
              <a:t> ინტერნეტში</a:t>
            </a:r>
          </a:p>
          <a:p>
            <a:pPr marL="285750" indent="-285750" algn="just">
              <a:buFont typeface="Arial" pitchFamily="34" charset="0"/>
              <a:buChar char="•"/>
            </a:pPr>
            <a:r>
              <a:rPr lang="ka-GE" sz="1400" dirty="0" smtClean="0"/>
              <a:t>მიმწოდებლების კატალოგებში/</a:t>
            </a:r>
            <a:r>
              <a:rPr lang="ka-GE" sz="1400" dirty="0" err="1" smtClean="0"/>
              <a:t>პრეისკურანტებში</a:t>
            </a:r>
            <a:endParaRPr lang="ka-GE" sz="1400" dirty="0"/>
          </a:p>
          <a:p>
            <a:pPr marL="285750" indent="-285750" algn="just">
              <a:buFont typeface="Arial" pitchFamily="34" charset="0"/>
              <a:buChar char="•"/>
            </a:pPr>
            <a:r>
              <a:rPr lang="ka-GE" sz="1400" dirty="0" smtClean="0"/>
              <a:t>ერთიან ელექტრონულ </a:t>
            </a:r>
            <a:r>
              <a:rPr lang="ka-GE" sz="1400" dirty="0"/>
              <a:t>სისტემაში განთავსებული </a:t>
            </a:r>
            <a:r>
              <a:rPr lang="ka-GE" sz="1400" dirty="0" smtClean="0"/>
              <a:t>ინფორმაცია</a:t>
            </a:r>
          </a:p>
          <a:p>
            <a:pPr marL="285750" indent="-285750" algn="just">
              <a:buFont typeface="Arial" pitchFamily="34" charset="0"/>
              <a:buChar char="•"/>
            </a:pPr>
            <a:r>
              <a:rPr lang="ka-GE" sz="1400" dirty="0" smtClean="0"/>
              <a:t>გარკვეულ </a:t>
            </a:r>
            <a:r>
              <a:rPr lang="ka-GE" sz="1400" dirty="0"/>
              <a:t>კითხვებზე პასუხის მიღება შეიძლება როგორც სხვა მომხმარებლების, ასევე პოტენციური მიმწოდებლების უშუალო გამოკითხვითაც</a:t>
            </a:r>
          </a:p>
        </p:txBody>
      </p:sp>
      <p:sp>
        <p:nvSpPr>
          <p:cNvPr id="4" name="Rectangle 3"/>
          <p:cNvSpPr/>
          <p:nvPr/>
        </p:nvSpPr>
        <p:spPr>
          <a:xfrm>
            <a:off x="755702" y="5169004"/>
            <a:ext cx="10761204" cy="646331"/>
          </a:xfrm>
          <a:prstGeom prst="rect">
            <a:avLst/>
          </a:prstGeom>
        </p:spPr>
        <p:txBody>
          <a:bodyPr wrap="square">
            <a:spAutoFit/>
          </a:bodyPr>
          <a:lstStyle/>
          <a:p>
            <a:pPr algn="ctr"/>
            <a:r>
              <a:rPr lang="ka-GE" dirty="0" smtClean="0">
                <a:solidFill>
                  <a:schemeClr val="accent1">
                    <a:lumMod val="75000"/>
                  </a:schemeClr>
                </a:solidFill>
                <a:latin typeface="Calibri" panose="020F0502020204030204" pitchFamily="34" charset="0"/>
              </a:rPr>
              <a:t>საქონლის ან საქონელთა ჯგუფის </a:t>
            </a:r>
            <a:r>
              <a:rPr lang="ka-GE" dirty="0">
                <a:solidFill>
                  <a:schemeClr val="accent1">
                    <a:lumMod val="75000"/>
                  </a:schemeClr>
                </a:solidFill>
                <a:latin typeface="Calibri" panose="020F0502020204030204" pitchFamily="34" charset="0"/>
              </a:rPr>
              <a:t>მნიშვნელობა გამოხატულია მისი მაღალი დანახარჯებით და / ან მიწოდების უზრუნველყოფის მაღალი სირთულით. </a:t>
            </a:r>
            <a:endParaRPr lang="en-US" dirty="0">
              <a:solidFill>
                <a:schemeClr val="accent1">
                  <a:lumMod val="75000"/>
                </a:schemeClr>
              </a:solidFill>
            </a:endParaRPr>
          </a:p>
        </p:txBody>
      </p:sp>
    </p:spTree>
    <p:extLst>
      <p:ext uri="{BB962C8B-B14F-4D97-AF65-F5344CB8AC3E}">
        <p14:creationId xmlns:p14="http://schemas.microsoft.com/office/powerpoint/2010/main" val="23795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71814</TotalTime>
  <Words>1854</Words>
  <Application>Microsoft Office PowerPoint</Application>
  <PresentationFormat>Widescreen</PresentationFormat>
  <Paragraphs>325</Paragraphs>
  <Slides>35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Academiury-R2</vt:lpstr>
      <vt:lpstr>Arial</vt:lpstr>
      <vt:lpstr>Calibri</vt:lpstr>
      <vt:lpstr>Calibri Light</vt:lpstr>
      <vt:lpstr>Noto Sans Symbols</vt:lpstr>
      <vt:lpstr>Sylfaen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სახელმწიფო შესყიდვის სრული ციკლის სწორი დაგეგმვა და წარმართვა</vt:lpstr>
      <vt:lpstr>PowerPoint Presentation</vt:lpstr>
      <vt:lpstr>PowerPoint Presentation</vt:lpstr>
      <vt:lpstr>PowerPoint Presentation</vt:lpstr>
      <vt:lpstr>PowerPoint Presentation</vt:lpstr>
      <vt:lpstr>eProcurement სისტემაში ჩაშენებული სხვა შესყიდვის საშუალებები </vt:lpstr>
      <vt:lpstr>PowerPoint Presentation</vt:lpstr>
      <vt:lpstr>PowerPoint Presentation</vt:lpstr>
      <vt:lpstr>PowerPoint Presentation</vt:lpstr>
      <vt:lpstr>არარეზიდენტი მიმწოდებლები სისტემაში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Everyone Sees Everything</dc:title>
  <dc:creator>Tato Urjumelashvili</dc:creator>
  <cp:lastModifiedBy>Ana Chania</cp:lastModifiedBy>
  <cp:revision>483</cp:revision>
  <cp:lastPrinted>2015-01-16T08:16:58Z</cp:lastPrinted>
  <dcterms:created xsi:type="dcterms:W3CDTF">2013-04-19T06:57:51Z</dcterms:created>
  <dcterms:modified xsi:type="dcterms:W3CDTF">2024-04-11T12:11:10Z</dcterms:modified>
</cp:coreProperties>
</file>