
<file path=[Content_Types].xml><?xml version="1.0" encoding="utf-8"?>
<Types xmlns="http://schemas.openxmlformats.org/package/2006/content-types">
  <Default Extension="png" ContentType="image/png"/>
  <Default Extension="jfif" ContentType="image/jpe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1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  <p:sldMasterId id="2147483720" r:id="rId2"/>
  </p:sldMasterIdLst>
  <p:notesMasterIdLst>
    <p:notesMasterId r:id="rId21"/>
  </p:notesMasterIdLst>
  <p:handoutMasterIdLst>
    <p:handoutMasterId r:id="rId22"/>
  </p:handoutMasterIdLst>
  <p:sldIdLst>
    <p:sldId id="256" r:id="rId3"/>
    <p:sldId id="376" r:id="rId4"/>
    <p:sldId id="400" r:id="rId5"/>
    <p:sldId id="383" r:id="rId6"/>
    <p:sldId id="307" r:id="rId7"/>
    <p:sldId id="372" r:id="rId8"/>
    <p:sldId id="375" r:id="rId9"/>
    <p:sldId id="380" r:id="rId10"/>
    <p:sldId id="381" r:id="rId11"/>
    <p:sldId id="394" r:id="rId12"/>
    <p:sldId id="378" r:id="rId13"/>
    <p:sldId id="402" r:id="rId14"/>
    <p:sldId id="379" r:id="rId15"/>
    <p:sldId id="373" r:id="rId16"/>
    <p:sldId id="396" r:id="rId17"/>
    <p:sldId id="397" r:id="rId18"/>
    <p:sldId id="384" r:id="rId19"/>
    <p:sldId id="273" r:id="rId20"/>
  </p:sldIdLst>
  <p:sldSz cx="12192000" cy="6858000"/>
  <p:notesSz cx="6735763" cy="9866313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Nato Beridze" initials="Nato" lastIdx="1" clrIdx="0">
    <p:extLst>
      <p:ext uri="{19B8F6BF-5375-455C-9EA6-DF929625EA0E}">
        <p15:presenceInfo xmlns:p15="http://schemas.microsoft.com/office/powerpoint/2012/main" userId="a03333c93ec86414" providerId="Windows Live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5455" autoAdjust="0"/>
  </p:normalViewPr>
  <p:slideViewPr>
    <p:cSldViewPr snapToGrid="0">
      <p:cViewPr varScale="1">
        <p:scale>
          <a:sx n="87" d="100"/>
          <a:sy n="87" d="100"/>
        </p:scale>
        <p:origin x="666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theme" Target="theme/theme1.xml"/><Relationship Id="rId3" Type="http://schemas.openxmlformats.org/officeDocument/2006/relationships/slide" Target="slides/slide1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5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viewProps" Target="view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presProps" Target="presProps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commentAuthors" Target="commentAuthor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handoutMaster" Target="handoutMasters/handoutMaster1.xml"/><Relationship Id="rId27" Type="http://schemas.openxmlformats.org/officeDocument/2006/relationships/tableStyles" Target="tableStyle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83B83754-425C-47B0-B4A9-411F5AB89364}" type="doc">
      <dgm:prSet loTypeId="urn:microsoft.com/office/officeart/2005/8/layout/radial5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89E72FA-1596-43D3-94AB-6C86286FF903}">
      <dgm:prSet phldrT="[Text]" custT="1"/>
      <dgm:spPr/>
      <dgm:t>
        <a:bodyPr/>
        <a:lstStyle/>
        <a:p>
          <a:r>
            <a:rPr lang="ka-GE" sz="1600" dirty="0" smtClean="0"/>
            <a:t>შემსყიდველი ორგანიზაცია</a:t>
          </a:r>
          <a:endParaRPr lang="en-US" sz="1600" dirty="0"/>
        </a:p>
      </dgm:t>
    </dgm:pt>
    <dgm:pt modelId="{3DD157B3-A116-40EE-ADEE-61F4D6F57154}" type="parTrans" cxnId="{E2FDCE8B-7884-471D-BDC5-F33D60E323D3}">
      <dgm:prSet/>
      <dgm:spPr/>
      <dgm:t>
        <a:bodyPr/>
        <a:lstStyle/>
        <a:p>
          <a:endParaRPr lang="en-US"/>
        </a:p>
      </dgm:t>
    </dgm:pt>
    <dgm:pt modelId="{B9F34E98-B39A-4571-80D5-68AD4950D07A}" type="sibTrans" cxnId="{E2FDCE8B-7884-471D-BDC5-F33D60E323D3}">
      <dgm:prSet/>
      <dgm:spPr/>
      <dgm:t>
        <a:bodyPr/>
        <a:lstStyle/>
        <a:p>
          <a:endParaRPr lang="en-US"/>
        </a:p>
      </dgm:t>
    </dgm:pt>
    <dgm:pt modelId="{6079730D-ED3F-4640-9B9F-0B366CFB9F9F}">
      <dgm:prSet phldrT="[Text]" custT="1"/>
      <dgm:spPr/>
      <dgm:t>
        <a:bodyPr/>
        <a:lstStyle/>
        <a:p>
          <a:r>
            <a:rPr lang="ka-GE" sz="1600" dirty="0" smtClean="0"/>
            <a:t>სახელმწიფო, ავტონომიური რესპუბლიკის ან მუნიციპალიტეტის ორგანო</a:t>
          </a:r>
          <a:endParaRPr lang="en-US" sz="1600" dirty="0"/>
        </a:p>
      </dgm:t>
    </dgm:pt>
    <dgm:pt modelId="{DFC9D0AE-FC7B-43AB-94C2-F335662FE654}" type="parTrans" cxnId="{B5263A1E-0184-4A0E-8D92-AF0FA0DFEB00}">
      <dgm:prSet custT="1"/>
      <dgm:spPr/>
      <dgm:t>
        <a:bodyPr/>
        <a:lstStyle/>
        <a:p>
          <a:endParaRPr lang="en-US" sz="1600"/>
        </a:p>
      </dgm:t>
    </dgm:pt>
    <dgm:pt modelId="{5A10F8EE-4741-4F52-A6C7-7A391A4EF3BF}" type="sibTrans" cxnId="{B5263A1E-0184-4A0E-8D92-AF0FA0DFEB00}">
      <dgm:prSet/>
      <dgm:spPr/>
      <dgm:t>
        <a:bodyPr/>
        <a:lstStyle/>
        <a:p>
          <a:endParaRPr lang="en-US"/>
        </a:p>
      </dgm:t>
    </dgm:pt>
    <dgm:pt modelId="{C8F37F58-1B1A-4B94-A8D2-406F807BD296}">
      <dgm:prSet phldrT="[Text]" custT="1"/>
      <dgm:spPr/>
      <dgm:t>
        <a:bodyPr/>
        <a:lstStyle/>
        <a:p>
          <a:r>
            <a:rPr lang="ka-GE" sz="1600" dirty="0" smtClean="0"/>
            <a:t>საჯარო სამართლის იურიდიული პირი (გარდა კონკრეტული წევრობაზე დაფუძნებული სსიპ-ისა)</a:t>
          </a:r>
          <a:endParaRPr lang="en-US" sz="1600" dirty="0"/>
        </a:p>
      </dgm:t>
    </dgm:pt>
    <dgm:pt modelId="{702AE8A7-EB38-4156-94EB-F85BA5767A4E}" type="parTrans" cxnId="{A373C221-AED7-4FC3-A0FE-29FD1E2A5B1E}">
      <dgm:prSet custT="1"/>
      <dgm:spPr/>
      <dgm:t>
        <a:bodyPr/>
        <a:lstStyle/>
        <a:p>
          <a:endParaRPr lang="en-US" sz="1600"/>
        </a:p>
      </dgm:t>
    </dgm:pt>
    <dgm:pt modelId="{85F2FE28-C803-4F23-9ED9-9AC2958509B7}" type="sibTrans" cxnId="{A373C221-AED7-4FC3-A0FE-29FD1E2A5B1E}">
      <dgm:prSet/>
      <dgm:spPr/>
      <dgm:t>
        <a:bodyPr/>
        <a:lstStyle/>
        <a:p>
          <a:endParaRPr lang="en-US"/>
        </a:p>
      </dgm:t>
    </dgm:pt>
    <dgm:pt modelId="{BBA015CC-E94F-44E3-A50F-4C87A7263D63}">
      <dgm:prSet phldrT="[Text]" custT="1"/>
      <dgm:spPr/>
      <dgm:t>
        <a:bodyPr/>
        <a:lstStyle/>
        <a:p>
          <a:r>
            <a:rPr lang="ka-GE" sz="1600" dirty="0" smtClean="0"/>
            <a:t>საწარმო, რომელზეც შემსყიდველ ორგანიზაციას აქვს მნიშვნელოვანი გავლენა</a:t>
          </a:r>
          <a:endParaRPr lang="en-US" sz="1600" dirty="0"/>
        </a:p>
      </dgm:t>
    </dgm:pt>
    <dgm:pt modelId="{350ED321-F131-4F2F-BB8D-703716B91211}" type="parTrans" cxnId="{F068D1FA-B28A-4008-AC13-6A924E1F6B08}">
      <dgm:prSet custT="1"/>
      <dgm:spPr/>
      <dgm:t>
        <a:bodyPr/>
        <a:lstStyle/>
        <a:p>
          <a:endParaRPr lang="en-US" sz="1600"/>
        </a:p>
      </dgm:t>
    </dgm:pt>
    <dgm:pt modelId="{4D680D57-643F-4427-8488-8E890B531485}" type="sibTrans" cxnId="{F068D1FA-B28A-4008-AC13-6A924E1F6B08}">
      <dgm:prSet/>
      <dgm:spPr/>
      <dgm:t>
        <a:bodyPr/>
        <a:lstStyle/>
        <a:p>
          <a:endParaRPr lang="en-US"/>
        </a:p>
      </dgm:t>
    </dgm:pt>
    <dgm:pt modelId="{79BE326A-36B5-40DC-95AB-F4E16AE89CB6}">
      <dgm:prSet custT="1"/>
      <dgm:spPr/>
      <dgm:t>
        <a:bodyPr/>
        <a:lstStyle/>
        <a:p>
          <a:r>
            <a:rPr lang="ka-GE" sz="1600" dirty="0" smtClean="0"/>
            <a:t>პირი ან ორგანო, რომელიც:</a:t>
          </a:r>
          <a:endParaRPr lang="en-US" sz="1600" dirty="0"/>
        </a:p>
      </dgm:t>
    </dgm:pt>
    <dgm:pt modelId="{2B4DA67F-1F9A-4A7A-A696-BB7A748AFF5C}" type="parTrans" cxnId="{A1382A47-EEE6-47D7-B17A-B677A640D5C5}">
      <dgm:prSet/>
      <dgm:spPr/>
      <dgm:t>
        <a:bodyPr/>
        <a:lstStyle/>
        <a:p>
          <a:endParaRPr lang="en-US"/>
        </a:p>
      </dgm:t>
    </dgm:pt>
    <dgm:pt modelId="{33662B6D-3014-432D-AA93-490B65C02FD9}" type="sibTrans" cxnId="{A1382A47-EEE6-47D7-B17A-B677A640D5C5}">
      <dgm:prSet/>
      <dgm:spPr/>
      <dgm:t>
        <a:bodyPr/>
        <a:lstStyle/>
        <a:p>
          <a:endParaRPr lang="en-US"/>
        </a:p>
      </dgm:t>
    </dgm:pt>
    <dgm:pt modelId="{57068331-4E15-4515-A993-E3EC6BDB7B35}" type="pres">
      <dgm:prSet presAssocID="{83B83754-425C-47B0-B4A9-411F5AB89364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ADC0088-EDAE-44F6-B83F-314581CC7ABB}" type="pres">
      <dgm:prSet presAssocID="{689E72FA-1596-43D3-94AB-6C86286FF903}" presName="centerShape" presStyleLbl="node0" presStyleIdx="0" presStyleCnt="1" custScaleX="135058" custScaleY="82723" custLinFactNeighborX="-16192" custLinFactNeighborY="1109"/>
      <dgm:spPr/>
      <dgm:t>
        <a:bodyPr/>
        <a:lstStyle/>
        <a:p>
          <a:endParaRPr lang="en-US"/>
        </a:p>
      </dgm:t>
    </dgm:pt>
    <dgm:pt modelId="{68B6F687-6AAE-42C3-9553-7279E4068439}" type="pres">
      <dgm:prSet presAssocID="{DFC9D0AE-FC7B-43AB-94C2-F335662FE654}" presName="parTrans" presStyleLbl="sibTrans2D1" presStyleIdx="0" presStyleCnt="4" custScaleX="155888"/>
      <dgm:spPr/>
      <dgm:t>
        <a:bodyPr/>
        <a:lstStyle/>
        <a:p>
          <a:endParaRPr lang="en-US"/>
        </a:p>
      </dgm:t>
    </dgm:pt>
    <dgm:pt modelId="{4DB6F0B3-B0D0-43F7-8D6B-0C7D1C2572AE}" type="pres">
      <dgm:prSet presAssocID="{DFC9D0AE-FC7B-43AB-94C2-F335662FE654}" presName="connectorText" presStyleLbl="sibTrans2D1" presStyleIdx="0" presStyleCnt="4"/>
      <dgm:spPr/>
      <dgm:t>
        <a:bodyPr/>
        <a:lstStyle/>
        <a:p>
          <a:endParaRPr lang="en-US"/>
        </a:p>
      </dgm:t>
    </dgm:pt>
    <dgm:pt modelId="{BD71AEA8-BD0E-41B5-97D4-F90018422F36}" type="pres">
      <dgm:prSet presAssocID="{6079730D-ED3F-4640-9B9F-0B366CFB9F9F}" presName="node" presStyleLbl="node1" presStyleIdx="0" presStyleCnt="4" custScaleX="223988" custScaleY="87644" custRadScaleRad="100733" custRadScaleInc="4597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AD9DDCD-5B8F-4681-9934-4956ADE5CDC1}" type="pres">
      <dgm:prSet presAssocID="{702AE8A7-EB38-4156-94EB-F85BA5767A4E}" presName="parTrans" presStyleLbl="sibTrans2D1" presStyleIdx="1" presStyleCnt="4"/>
      <dgm:spPr/>
      <dgm:t>
        <a:bodyPr/>
        <a:lstStyle/>
        <a:p>
          <a:endParaRPr lang="en-US"/>
        </a:p>
      </dgm:t>
    </dgm:pt>
    <dgm:pt modelId="{2F397700-5421-4B30-9C87-1198140199D4}" type="pres">
      <dgm:prSet presAssocID="{702AE8A7-EB38-4156-94EB-F85BA5767A4E}" presName="connectorText" presStyleLbl="sibTrans2D1" presStyleIdx="1" presStyleCnt="4"/>
      <dgm:spPr/>
      <dgm:t>
        <a:bodyPr/>
        <a:lstStyle/>
        <a:p>
          <a:endParaRPr lang="en-US"/>
        </a:p>
      </dgm:t>
    </dgm:pt>
    <dgm:pt modelId="{AB7882D8-DC04-4D1E-AB76-C2EB36FC2832}" type="pres">
      <dgm:prSet presAssocID="{C8F37F58-1B1A-4B94-A8D2-406F807BD296}" presName="node" presStyleLbl="node1" presStyleIdx="1" presStyleCnt="4" custScaleX="237454" custScaleY="118851" custRadScaleRad="153370" custRadScaleInc="-26956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1BB7BDC-A900-42BA-9957-AEA75C731DFB}" type="pres">
      <dgm:prSet presAssocID="{350ED321-F131-4F2F-BB8D-703716B91211}" presName="parTrans" presStyleLbl="sibTrans2D1" presStyleIdx="2" presStyleCnt="4" custScaleX="134251"/>
      <dgm:spPr/>
      <dgm:t>
        <a:bodyPr/>
        <a:lstStyle/>
        <a:p>
          <a:endParaRPr lang="en-US"/>
        </a:p>
      </dgm:t>
    </dgm:pt>
    <dgm:pt modelId="{82995C78-80DA-429B-810B-2FC96604F00C}" type="pres">
      <dgm:prSet presAssocID="{350ED321-F131-4F2F-BB8D-703716B91211}" presName="connectorText" presStyleLbl="sibTrans2D1" presStyleIdx="2" presStyleCnt="4"/>
      <dgm:spPr/>
      <dgm:t>
        <a:bodyPr/>
        <a:lstStyle/>
        <a:p>
          <a:endParaRPr lang="en-US"/>
        </a:p>
      </dgm:t>
    </dgm:pt>
    <dgm:pt modelId="{45E10898-C274-4593-9E07-DAD98625E7CF}" type="pres">
      <dgm:prSet presAssocID="{BBA015CC-E94F-44E3-A50F-4C87A7263D63}" presName="node" presStyleLbl="node1" presStyleIdx="2" presStyleCnt="4" custScaleX="244796" custScaleY="83047" custRadScaleRad="103138" custRadScaleInc="-31488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9B4DA3-333E-4159-B4CD-24461851A6FD}" type="pres">
      <dgm:prSet presAssocID="{2B4DA67F-1F9A-4A7A-A696-BB7A748AFF5C}" presName="parTrans" presStyleLbl="sibTrans2D1" presStyleIdx="3" presStyleCnt="4"/>
      <dgm:spPr/>
      <dgm:t>
        <a:bodyPr/>
        <a:lstStyle/>
        <a:p>
          <a:endParaRPr lang="en-US"/>
        </a:p>
      </dgm:t>
    </dgm:pt>
    <dgm:pt modelId="{4E9D4200-1066-49FA-81E3-696BAC0861E0}" type="pres">
      <dgm:prSet presAssocID="{2B4DA67F-1F9A-4A7A-A696-BB7A748AFF5C}" presName="connectorText" presStyleLbl="sibTrans2D1" presStyleIdx="3" presStyleCnt="4"/>
      <dgm:spPr/>
      <dgm:t>
        <a:bodyPr/>
        <a:lstStyle/>
        <a:p>
          <a:endParaRPr lang="en-US"/>
        </a:p>
      </dgm:t>
    </dgm:pt>
    <dgm:pt modelId="{14F3ED6B-3751-41BC-BB74-6A5C8A5E227E}" type="pres">
      <dgm:prSet presAssocID="{79BE326A-36B5-40DC-95AB-F4E16AE89CB6}" presName="node" presStyleLbl="node1" presStyleIdx="3" presStyleCnt="4" custScaleX="181645" custScaleY="69349" custRadScaleRad="191220" custRadScaleInc="3516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B43B8D43-C8C7-42FF-8F93-FF27C63C7A29}" type="presOf" srcId="{689E72FA-1596-43D3-94AB-6C86286FF903}" destId="{4ADC0088-EDAE-44F6-B83F-314581CC7ABB}" srcOrd="0" destOrd="0" presId="urn:microsoft.com/office/officeart/2005/8/layout/radial5"/>
    <dgm:cxn modelId="{A373C221-AED7-4FC3-A0FE-29FD1E2A5B1E}" srcId="{689E72FA-1596-43D3-94AB-6C86286FF903}" destId="{C8F37F58-1B1A-4B94-A8D2-406F807BD296}" srcOrd="1" destOrd="0" parTransId="{702AE8A7-EB38-4156-94EB-F85BA5767A4E}" sibTransId="{85F2FE28-C803-4F23-9ED9-9AC2958509B7}"/>
    <dgm:cxn modelId="{F068D1FA-B28A-4008-AC13-6A924E1F6B08}" srcId="{689E72FA-1596-43D3-94AB-6C86286FF903}" destId="{BBA015CC-E94F-44E3-A50F-4C87A7263D63}" srcOrd="2" destOrd="0" parTransId="{350ED321-F131-4F2F-BB8D-703716B91211}" sibTransId="{4D680D57-643F-4427-8488-8E890B531485}"/>
    <dgm:cxn modelId="{E2FDCE8B-7884-471D-BDC5-F33D60E323D3}" srcId="{83B83754-425C-47B0-B4A9-411F5AB89364}" destId="{689E72FA-1596-43D3-94AB-6C86286FF903}" srcOrd="0" destOrd="0" parTransId="{3DD157B3-A116-40EE-ADEE-61F4D6F57154}" sibTransId="{B9F34E98-B39A-4571-80D5-68AD4950D07A}"/>
    <dgm:cxn modelId="{EDC9011C-7DC2-4F54-A61E-6D7E4B5231C5}" type="presOf" srcId="{C8F37F58-1B1A-4B94-A8D2-406F807BD296}" destId="{AB7882D8-DC04-4D1E-AB76-C2EB36FC2832}" srcOrd="0" destOrd="0" presId="urn:microsoft.com/office/officeart/2005/8/layout/radial5"/>
    <dgm:cxn modelId="{9BC314D3-6097-4A3D-8ECE-5C9F0D352F60}" type="presOf" srcId="{350ED321-F131-4F2F-BB8D-703716B91211}" destId="{82995C78-80DA-429B-810B-2FC96604F00C}" srcOrd="1" destOrd="0" presId="urn:microsoft.com/office/officeart/2005/8/layout/radial5"/>
    <dgm:cxn modelId="{9E383154-282D-4397-B4BD-919B62FCD073}" type="presOf" srcId="{2B4DA67F-1F9A-4A7A-A696-BB7A748AFF5C}" destId="{4E9D4200-1066-49FA-81E3-696BAC0861E0}" srcOrd="1" destOrd="0" presId="urn:microsoft.com/office/officeart/2005/8/layout/radial5"/>
    <dgm:cxn modelId="{6CFF9A57-D299-48B6-A2D7-4469543DC59B}" type="presOf" srcId="{6079730D-ED3F-4640-9B9F-0B366CFB9F9F}" destId="{BD71AEA8-BD0E-41B5-97D4-F90018422F36}" srcOrd="0" destOrd="0" presId="urn:microsoft.com/office/officeart/2005/8/layout/radial5"/>
    <dgm:cxn modelId="{3A354213-3BEE-4DAE-99DB-4D25E9F76BB9}" type="presOf" srcId="{BBA015CC-E94F-44E3-A50F-4C87A7263D63}" destId="{45E10898-C274-4593-9E07-DAD98625E7CF}" srcOrd="0" destOrd="0" presId="urn:microsoft.com/office/officeart/2005/8/layout/radial5"/>
    <dgm:cxn modelId="{D8A7FFDF-C44D-477A-9357-665843C87216}" type="presOf" srcId="{702AE8A7-EB38-4156-94EB-F85BA5767A4E}" destId="{EAD9DDCD-5B8F-4681-9934-4956ADE5CDC1}" srcOrd="0" destOrd="0" presId="urn:microsoft.com/office/officeart/2005/8/layout/radial5"/>
    <dgm:cxn modelId="{BFDCBC18-464C-4CDE-8EF2-55193AF5CA62}" type="presOf" srcId="{DFC9D0AE-FC7B-43AB-94C2-F335662FE654}" destId="{4DB6F0B3-B0D0-43F7-8D6B-0C7D1C2572AE}" srcOrd="1" destOrd="0" presId="urn:microsoft.com/office/officeart/2005/8/layout/radial5"/>
    <dgm:cxn modelId="{2125C0BD-C1F4-426D-8952-C1AABA9D30C5}" type="presOf" srcId="{702AE8A7-EB38-4156-94EB-F85BA5767A4E}" destId="{2F397700-5421-4B30-9C87-1198140199D4}" srcOrd="1" destOrd="0" presId="urn:microsoft.com/office/officeart/2005/8/layout/radial5"/>
    <dgm:cxn modelId="{950B976D-9D37-40E2-B5A2-51A3BE615C0E}" type="presOf" srcId="{2B4DA67F-1F9A-4A7A-A696-BB7A748AFF5C}" destId="{E99B4DA3-333E-4159-B4CD-24461851A6FD}" srcOrd="0" destOrd="0" presId="urn:microsoft.com/office/officeart/2005/8/layout/radial5"/>
    <dgm:cxn modelId="{B5263A1E-0184-4A0E-8D92-AF0FA0DFEB00}" srcId="{689E72FA-1596-43D3-94AB-6C86286FF903}" destId="{6079730D-ED3F-4640-9B9F-0B366CFB9F9F}" srcOrd="0" destOrd="0" parTransId="{DFC9D0AE-FC7B-43AB-94C2-F335662FE654}" sibTransId="{5A10F8EE-4741-4F52-A6C7-7A391A4EF3BF}"/>
    <dgm:cxn modelId="{ADAE3BC6-82B8-4D01-A233-8CBF6F2AC7D3}" type="presOf" srcId="{DFC9D0AE-FC7B-43AB-94C2-F335662FE654}" destId="{68B6F687-6AAE-42C3-9553-7279E4068439}" srcOrd="0" destOrd="0" presId="urn:microsoft.com/office/officeart/2005/8/layout/radial5"/>
    <dgm:cxn modelId="{49951BA5-6F2E-48FD-8DA5-53A028B7FBAD}" type="presOf" srcId="{350ED321-F131-4F2F-BB8D-703716B91211}" destId="{E1BB7BDC-A900-42BA-9957-AEA75C731DFB}" srcOrd="0" destOrd="0" presId="urn:microsoft.com/office/officeart/2005/8/layout/radial5"/>
    <dgm:cxn modelId="{520E3A43-B183-4C27-B3E2-02397221DA6D}" type="presOf" srcId="{79BE326A-36B5-40DC-95AB-F4E16AE89CB6}" destId="{14F3ED6B-3751-41BC-BB74-6A5C8A5E227E}" srcOrd="0" destOrd="0" presId="urn:microsoft.com/office/officeart/2005/8/layout/radial5"/>
    <dgm:cxn modelId="{46B52E8D-20C0-475C-81E9-A92547C0CD9C}" type="presOf" srcId="{83B83754-425C-47B0-B4A9-411F5AB89364}" destId="{57068331-4E15-4515-A993-E3EC6BDB7B35}" srcOrd="0" destOrd="0" presId="urn:microsoft.com/office/officeart/2005/8/layout/radial5"/>
    <dgm:cxn modelId="{A1382A47-EEE6-47D7-B17A-B677A640D5C5}" srcId="{689E72FA-1596-43D3-94AB-6C86286FF903}" destId="{79BE326A-36B5-40DC-95AB-F4E16AE89CB6}" srcOrd="3" destOrd="0" parTransId="{2B4DA67F-1F9A-4A7A-A696-BB7A748AFF5C}" sibTransId="{33662B6D-3014-432D-AA93-490B65C02FD9}"/>
    <dgm:cxn modelId="{0407DB1A-4C06-407A-BA02-AB02FF90F5D6}" type="presParOf" srcId="{57068331-4E15-4515-A993-E3EC6BDB7B35}" destId="{4ADC0088-EDAE-44F6-B83F-314581CC7ABB}" srcOrd="0" destOrd="0" presId="urn:microsoft.com/office/officeart/2005/8/layout/radial5"/>
    <dgm:cxn modelId="{8C0A6EFB-45B7-4F56-B740-7E3DB55BDB2B}" type="presParOf" srcId="{57068331-4E15-4515-A993-E3EC6BDB7B35}" destId="{68B6F687-6AAE-42C3-9553-7279E4068439}" srcOrd="1" destOrd="0" presId="urn:microsoft.com/office/officeart/2005/8/layout/radial5"/>
    <dgm:cxn modelId="{C8CFFD32-4172-4056-89E2-876E3519AB35}" type="presParOf" srcId="{68B6F687-6AAE-42C3-9553-7279E4068439}" destId="{4DB6F0B3-B0D0-43F7-8D6B-0C7D1C2572AE}" srcOrd="0" destOrd="0" presId="urn:microsoft.com/office/officeart/2005/8/layout/radial5"/>
    <dgm:cxn modelId="{5D458B07-88B5-4195-948A-AE2CC809ED9B}" type="presParOf" srcId="{57068331-4E15-4515-A993-E3EC6BDB7B35}" destId="{BD71AEA8-BD0E-41B5-97D4-F90018422F36}" srcOrd="2" destOrd="0" presId="urn:microsoft.com/office/officeart/2005/8/layout/radial5"/>
    <dgm:cxn modelId="{1F3063DC-C372-433E-9B17-2A3C269DFA61}" type="presParOf" srcId="{57068331-4E15-4515-A993-E3EC6BDB7B35}" destId="{EAD9DDCD-5B8F-4681-9934-4956ADE5CDC1}" srcOrd="3" destOrd="0" presId="urn:microsoft.com/office/officeart/2005/8/layout/radial5"/>
    <dgm:cxn modelId="{B28338C3-2127-4483-80C3-98CAAD51FAEE}" type="presParOf" srcId="{EAD9DDCD-5B8F-4681-9934-4956ADE5CDC1}" destId="{2F397700-5421-4B30-9C87-1198140199D4}" srcOrd="0" destOrd="0" presId="urn:microsoft.com/office/officeart/2005/8/layout/radial5"/>
    <dgm:cxn modelId="{110D202F-4043-47E5-A521-CB856E86F980}" type="presParOf" srcId="{57068331-4E15-4515-A993-E3EC6BDB7B35}" destId="{AB7882D8-DC04-4D1E-AB76-C2EB36FC2832}" srcOrd="4" destOrd="0" presId="urn:microsoft.com/office/officeart/2005/8/layout/radial5"/>
    <dgm:cxn modelId="{3DED6396-F1F8-4E08-8CE3-7489441D502E}" type="presParOf" srcId="{57068331-4E15-4515-A993-E3EC6BDB7B35}" destId="{E1BB7BDC-A900-42BA-9957-AEA75C731DFB}" srcOrd="5" destOrd="0" presId="urn:microsoft.com/office/officeart/2005/8/layout/radial5"/>
    <dgm:cxn modelId="{75FEA098-A48F-4B13-93CA-E2A967940EB1}" type="presParOf" srcId="{E1BB7BDC-A900-42BA-9957-AEA75C731DFB}" destId="{82995C78-80DA-429B-810B-2FC96604F00C}" srcOrd="0" destOrd="0" presId="urn:microsoft.com/office/officeart/2005/8/layout/radial5"/>
    <dgm:cxn modelId="{3E3414C3-F1FD-44CF-8A4F-12573E1DCB11}" type="presParOf" srcId="{57068331-4E15-4515-A993-E3EC6BDB7B35}" destId="{45E10898-C274-4593-9E07-DAD98625E7CF}" srcOrd="6" destOrd="0" presId="urn:microsoft.com/office/officeart/2005/8/layout/radial5"/>
    <dgm:cxn modelId="{0F719781-7D7B-46C7-AF3C-F3AA6797669E}" type="presParOf" srcId="{57068331-4E15-4515-A993-E3EC6BDB7B35}" destId="{E99B4DA3-333E-4159-B4CD-24461851A6FD}" srcOrd="7" destOrd="0" presId="urn:microsoft.com/office/officeart/2005/8/layout/radial5"/>
    <dgm:cxn modelId="{0F8BB547-65D4-4BF2-99AC-F5B95CC685EB}" type="presParOf" srcId="{E99B4DA3-333E-4159-B4CD-24461851A6FD}" destId="{4E9D4200-1066-49FA-81E3-696BAC0861E0}" srcOrd="0" destOrd="0" presId="urn:microsoft.com/office/officeart/2005/8/layout/radial5"/>
    <dgm:cxn modelId="{DDF0BBCA-F1A8-4B32-86D1-578BAC429D4E}" type="presParOf" srcId="{57068331-4E15-4515-A993-E3EC6BDB7B35}" destId="{14F3ED6B-3751-41BC-BB74-6A5C8A5E227E}" srcOrd="8" destOrd="0" presId="urn:microsoft.com/office/officeart/2005/8/layout/radial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EF3849A9-FD0A-4383-8A24-19ACCB34D816}" type="doc">
      <dgm:prSet loTypeId="urn:microsoft.com/office/officeart/2005/8/layout/arrow6" loCatId="relationship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F2C3D878-4C1D-4279-BE19-710141829CAF}">
      <dgm:prSet phldrT="[Text]" custT="1"/>
      <dgm:spPr/>
      <dgm:t>
        <a:bodyPr/>
        <a:lstStyle/>
        <a:p>
          <a:r>
            <a:rPr lang="ka-GE" sz="1600" b="1" dirty="0" smtClean="0"/>
            <a:t>10 000 ლარი</a:t>
          </a:r>
          <a:r>
            <a:rPr lang="en-US" sz="1600" b="1" dirty="0" smtClean="0"/>
            <a:t> </a:t>
          </a:r>
          <a:r>
            <a:rPr lang="ka-GE" sz="1600" b="1" dirty="0" smtClean="0"/>
            <a:t>– საქონელი ან მომსახურება</a:t>
          </a:r>
        </a:p>
        <a:p>
          <a:endParaRPr lang="en-US" sz="1600" dirty="0"/>
        </a:p>
      </dgm:t>
    </dgm:pt>
    <dgm:pt modelId="{A3A97059-05DA-48A4-9023-5F0316221B69}" type="parTrans" cxnId="{47D124CC-0F64-4392-979D-F0FB815D2443}">
      <dgm:prSet/>
      <dgm:spPr/>
      <dgm:t>
        <a:bodyPr/>
        <a:lstStyle/>
        <a:p>
          <a:endParaRPr lang="en-US"/>
        </a:p>
      </dgm:t>
    </dgm:pt>
    <dgm:pt modelId="{921F4009-C12E-4871-A68A-0EA9ACF10C34}" type="sibTrans" cxnId="{47D124CC-0F64-4392-979D-F0FB815D2443}">
      <dgm:prSet/>
      <dgm:spPr/>
      <dgm:t>
        <a:bodyPr/>
        <a:lstStyle/>
        <a:p>
          <a:endParaRPr lang="en-US"/>
        </a:p>
      </dgm:t>
    </dgm:pt>
    <dgm:pt modelId="{91B083C9-8C32-4E86-9A23-664F3251EE55}">
      <dgm:prSet phldrT="[Text]" custT="1"/>
      <dgm:spPr/>
      <dgm:t>
        <a:bodyPr/>
        <a:lstStyle/>
        <a:p>
          <a:r>
            <a:rPr lang="ka-GE" sz="1600" b="1" dirty="0" smtClean="0"/>
            <a:t>20 000 ლარი – სამუშაო</a:t>
          </a:r>
          <a:endParaRPr lang="en-US" sz="1600" dirty="0"/>
        </a:p>
      </dgm:t>
    </dgm:pt>
    <dgm:pt modelId="{B57005C8-FDF6-4F0E-B267-5253956E4D82}" type="parTrans" cxnId="{9AB3A923-7AC6-4F89-96B6-D17B49934CAD}">
      <dgm:prSet/>
      <dgm:spPr/>
      <dgm:t>
        <a:bodyPr/>
        <a:lstStyle/>
        <a:p>
          <a:endParaRPr lang="en-US"/>
        </a:p>
      </dgm:t>
    </dgm:pt>
    <dgm:pt modelId="{9941A679-DEA1-416B-B48E-B71B0F35F4F9}" type="sibTrans" cxnId="{9AB3A923-7AC6-4F89-96B6-D17B49934CAD}">
      <dgm:prSet/>
      <dgm:spPr/>
      <dgm:t>
        <a:bodyPr/>
        <a:lstStyle/>
        <a:p>
          <a:endParaRPr lang="en-US"/>
        </a:p>
      </dgm:t>
    </dgm:pt>
    <dgm:pt modelId="{DD10666C-99EB-4E4D-B581-03AB2B43B15A}" type="pres">
      <dgm:prSet presAssocID="{EF3849A9-FD0A-4383-8A24-19ACCB34D816}" presName="compositeShape" presStyleCnt="0">
        <dgm:presLayoutVars>
          <dgm:chMax val="2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49C143AB-0C74-4397-927F-078F526D2D5E}" type="pres">
      <dgm:prSet presAssocID="{EF3849A9-FD0A-4383-8A24-19ACCB34D816}" presName="ribbon" presStyleLbl="node1" presStyleIdx="0" presStyleCnt="1" custScaleX="138566" custScaleY="100000" custLinFactNeighborX="-1669" custLinFactNeighborY="-6266"/>
      <dgm:spPr/>
    </dgm:pt>
    <dgm:pt modelId="{28188451-1C83-44FC-BE2B-05BF2A18A7EF}" type="pres">
      <dgm:prSet presAssocID="{EF3849A9-FD0A-4383-8A24-19ACCB34D816}" presName="leftArrowText" presStyleLbl="node1" presStyleIdx="0" presStyleCnt="1" custScaleY="94716" custLinFactNeighborX="-31692" custLinFactNeighborY="18221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76D44BC6-25D8-4059-A001-E64CF4AC0434}" type="pres">
      <dgm:prSet presAssocID="{EF3849A9-FD0A-4383-8A24-19ACCB34D816}" presName="rightArrowText" presStyleLbl="node1" presStyleIdx="0" presStyleCnt="1" custScaleX="144951" custScaleY="102384" custLinFactNeighborX="6530" custLinFactNeighborY="826">
        <dgm:presLayoutVars>
          <dgm:chMax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776BD953-57AF-45B0-BB93-623A58E2C113}" type="presOf" srcId="{F2C3D878-4C1D-4279-BE19-710141829CAF}" destId="{28188451-1C83-44FC-BE2B-05BF2A18A7EF}" srcOrd="0" destOrd="0" presId="urn:microsoft.com/office/officeart/2005/8/layout/arrow6"/>
    <dgm:cxn modelId="{47D124CC-0F64-4392-979D-F0FB815D2443}" srcId="{EF3849A9-FD0A-4383-8A24-19ACCB34D816}" destId="{F2C3D878-4C1D-4279-BE19-710141829CAF}" srcOrd="0" destOrd="0" parTransId="{A3A97059-05DA-48A4-9023-5F0316221B69}" sibTransId="{921F4009-C12E-4871-A68A-0EA9ACF10C34}"/>
    <dgm:cxn modelId="{9AB3A923-7AC6-4F89-96B6-D17B49934CAD}" srcId="{EF3849A9-FD0A-4383-8A24-19ACCB34D816}" destId="{91B083C9-8C32-4E86-9A23-664F3251EE55}" srcOrd="1" destOrd="0" parTransId="{B57005C8-FDF6-4F0E-B267-5253956E4D82}" sibTransId="{9941A679-DEA1-416B-B48E-B71B0F35F4F9}"/>
    <dgm:cxn modelId="{D303C501-1688-40D4-99CB-1E4A515EA458}" type="presOf" srcId="{91B083C9-8C32-4E86-9A23-664F3251EE55}" destId="{76D44BC6-25D8-4059-A001-E64CF4AC0434}" srcOrd="0" destOrd="0" presId="urn:microsoft.com/office/officeart/2005/8/layout/arrow6"/>
    <dgm:cxn modelId="{DF2D592C-27AB-4957-A43E-1BEC98737E01}" type="presOf" srcId="{EF3849A9-FD0A-4383-8A24-19ACCB34D816}" destId="{DD10666C-99EB-4E4D-B581-03AB2B43B15A}" srcOrd="0" destOrd="0" presId="urn:microsoft.com/office/officeart/2005/8/layout/arrow6"/>
    <dgm:cxn modelId="{B34FAAF0-8ABB-4AD6-8739-D58068CAF695}" type="presParOf" srcId="{DD10666C-99EB-4E4D-B581-03AB2B43B15A}" destId="{49C143AB-0C74-4397-927F-078F526D2D5E}" srcOrd="0" destOrd="0" presId="urn:microsoft.com/office/officeart/2005/8/layout/arrow6"/>
    <dgm:cxn modelId="{62A43F07-9E62-4B93-BB3F-5E5E14BEED5D}" type="presParOf" srcId="{DD10666C-99EB-4E4D-B581-03AB2B43B15A}" destId="{28188451-1C83-44FC-BE2B-05BF2A18A7EF}" srcOrd="1" destOrd="0" presId="urn:microsoft.com/office/officeart/2005/8/layout/arrow6"/>
    <dgm:cxn modelId="{08CA243B-B96B-43A8-AA09-A114D10D39F6}" type="presParOf" srcId="{DD10666C-99EB-4E4D-B581-03AB2B43B15A}" destId="{76D44BC6-25D8-4059-A001-E64CF4AC0434}" srcOrd="2" destOrd="0" presId="urn:microsoft.com/office/officeart/2005/8/layout/arrow6"/>
  </dgm:cxnLst>
  <dgm:bg/>
  <dgm:whole/>
  <dgm:extLst>
    <a:ext uri="http://schemas.microsoft.com/office/drawing/2008/diagram">
      <dsp:dataModelExt xmlns:dsp="http://schemas.microsoft.com/office/drawing/2008/diagram" relId="rId8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77B74419-4A0A-478B-BC6B-1173D83678CE}" type="doc">
      <dgm:prSet loTypeId="urn:microsoft.com/office/officeart/2009/3/layout/StepUpProcess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6A83923C-4F6A-402A-8992-7D73F229F7D9}">
      <dgm:prSet phldrT="[Text]" custT="1"/>
      <dgm:spPr/>
      <dgm:t>
        <a:bodyPr/>
        <a:lstStyle/>
        <a:p>
          <a:pPr algn="just"/>
          <a:endParaRPr lang="ka-GE" sz="1600" b="1" dirty="0" smtClean="0"/>
        </a:p>
        <a:p>
          <a:pPr algn="just"/>
          <a:r>
            <a:rPr lang="ka-GE" sz="1600" b="1" dirty="0" smtClean="0"/>
            <a:t>საჯარო შესყიდვის პროცედურებს წარმართავს </a:t>
          </a:r>
          <a:r>
            <a:rPr lang="ka-GE" sz="1600" dirty="0" smtClean="0"/>
            <a:t>შემსყიდველი ორგანიზაციის საჯარო შესყიდვებთან დაკავშირებული ერთეული ან თანამდებობის პირი</a:t>
          </a:r>
          <a:endParaRPr lang="en-US" sz="1600" dirty="0"/>
        </a:p>
      </dgm:t>
    </dgm:pt>
    <dgm:pt modelId="{E207CE3A-3825-4613-BBE1-A95E647CB7FB}" type="parTrans" cxnId="{EE41E5C1-E02D-4827-BFE3-0FACED1B8DD3}">
      <dgm:prSet/>
      <dgm:spPr/>
      <dgm:t>
        <a:bodyPr/>
        <a:lstStyle/>
        <a:p>
          <a:endParaRPr lang="en-US"/>
        </a:p>
      </dgm:t>
    </dgm:pt>
    <dgm:pt modelId="{B34836D4-5342-4875-A550-E37E6C425DB9}" type="sibTrans" cxnId="{EE41E5C1-E02D-4827-BFE3-0FACED1B8DD3}">
      <dgm:prSet/>
      <dgm:spPr/>
      <dgm:t>
        <a:bodyPr/>
        <a:lstStyle/>
        <a:p>
          <a:endParaRPr lang="en-US"/>
        </a:p>
      </dgm:t>
    </dgm:pt>
    <dgm:pt modelId="{8B8ABD2F-8A15-4C58-86E8-0618BE48BDC9}">
      <dgm:prSet phldrT="[Text]" custT="1"/>
      <dgm:spPr/>
      <dgm:t>
        <a:bodyPr/>
        <a:lstStyle/>
        <a:p>
          <a:pPr algn="l"/>
          <a:endParaRPr lang="ka-GE" sz="1600" b="1" dirty="0" smtClean="0"/>
        </a:p>
        <a:p>
          <a:pPr algn="just"/>
          <a:r>
            <a:rPr lang="ka-GE" sz="1600" b="1" dirty="0" smtClean="0"/>
            <a:t>გადაწყვეტილებას იღებს </a:t>
          </a:r>
          <a:r>
            <a:rPr lang="ka-GE" sz="1600" dirty="0" smtClean="0"/>
            <a:t>ან შემსყიდველი ორგანიზაციის ხელმძღვანელი, ან მის მიერ განსაზღვრული შემსყიდველი ორგანიზაციის ხელმძღვანელის მოადგილე</a:t>
          </a:r>
          <a:endParaRPr lang="en-US" sz="1600" dirty="0"/>
        </a:p>
      </dgm:t>
    </dgm:pt>
    <dgm:pt modelId="{CEFC7206-9268-4943-8E65-DBF2DDCD7F2B}" type="parTrans" cxnId="{90B96F97-0DF1-4C9E-809D-1D284B76CAF8}">
      <dgm:prSet/>
      <dgm:spPr/>
      <dgm:t>
        <a:bodyPr/>
        <a:lstStyle/>
        <a:p>
          <a:endParaRPr lang="en-US"/>
        </a:p>
      </dgm:t>
    </dgm:pt>
    <dgm:pt modelId="{3461BD9E-59BE-44C5-9F86-ECE04574B966}" type="sibTrans" cxnId="{90B96F97-0DF1-4C9E-809D-1D284B76CAF8}">
      <dgm:prSet/>
      <dgm:spPr/>
      <dgm:t>
        <a:bodyPr/>
        <a:lstStyle/>
        <a:p>
          <a:endParaRPr lang="en-US"/>
        </a:p>
      </dgm:t>
    </dgm:pt>
    <dgm:pt modelId="{7AF4B2F0-928A-44D9-8853-751A059F49F3}" type="pres">
      <dgm:prSet presAssocID="{77B74419-4A0A-478B-BC6B-1173D83678CE}" presName="rootnode" presStyleCnt="0">
        <dgm:presLayoutVars>
          <dgm:chMax/>
          <dgm:chPref/>
          <dgm:dir/>
          <dgm:animLvl val="lvl"/>
        </dgm:presLayoutVars>
      </dgm:prSet>
      <dgm:spPr/>
      <dgm:t>
        <a:bodyPr/>
        <a:lstStyle/>
        <a:p>
          <a:endParaRPr lang="en-US"/>
        </a:p>
      </dgm:t>
    </dgm:pt>
    <dgm:pt modelId="{9186DB8E-2547-4919-B993-F427C9E8F10D}" type="pres">
      <dgm:prSet presAssocID="{6A83923C-4F6A-402A-8992-7D73F229F7D9}" presName="composite" presStyleCnt="0"/>
      <dgm:spPr/>
    </dgm:pt>
    <dgm:pt modelId="{F5897867-CD2A-406B-89B3-4017D1996FEF}" type="pres">
      <dgm:prSet presAssocID="{6A83923C-4F6A-402A-8992-7D73F229F7D9}" presName="LShape" presStyleLbl="alignNode1" presStyleIdx="0" presStyleCnt="3" custLinFactNeighborX="-36653" custLinFactNeighborY="4946"/>
      <dgm:spPr/>
    </dgm:pt>
    <dgm:pt modelId="{C4EB1575-DB58-45D6-9928-8E0B7AA1485B}" type="pres">
      <dgm:prSet presAssocID="{6A83923C-4F6A-402A-8992-7D73F229F7D9}" presName="ParentText" presStyleLbl="revTx" presStyleIdx="0" presStyleCnt="2" custScaleX="197960" custLinFactNeighborX="9179" custLinFactNeighborY="-9691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9B8A5123-598D-4AC2-A5CC-EF6F524283BB}" type="pres">
      <dgm:prSet presAssocID="{6A83923C-4F6A-402A-8992-7D73F229F7D9}" presName="Triangle" presStyleLbl="alignNode1" presStyleIdx="1" presStyleCnt="3" custFlipVert="1" custScaleX="54469" custScaleY="12558" custLinFactX="-100000" custLinFactNeighborX="-118066" custLinFactNeighborY="88709"/>
      <dgm:spPr/>
    </dgm:pt>
    <dgm:pt modelId="{D4B9C045-7422-46FB-860D-695AF6C134B6}" type="pres">
      <dgm:prSet presAssocID="{B34836D4-5342-4875-A550-E37E6C425DB9}" presName="sibTrans" presStyleCnt="0"/>
      <dgm:spPr/>
    </dgm:pt>
    <dgm:pt modelId="{EF0F6DA0-DAB9-4290-9B91-61775B213032}" type="pres">
      <dgm:prSet presAssocID="{B34836D4-5342-4875-A550-E37E6C425DB9}" presName="space" presStyleCnt="0"/>
      <dgm:spPr/>
    </dgm:pt>
    <dgm:pt modelId="{1DBFCE1C-7CEE-40FE-AF7E-8BFB3CD382F5}" type="pres">
      <dgm:prSet presAssocID="{8B8ABD2F-8A15-4C58-86E8-0618BE48BDC9}" presName="composite" presStyleCnt="0"/>
      <dgm:spPr/>
    </dgm:pt>
    <dgm:pt modelId="{AA62C0D0-6908-4E5A-9F65-97887269CF0F}" type="pres">
      <dgm:prSet presAssocID="{8B8ABD2F-8A15-4C58-86E8-0618BE48BDC9}" presName="LShape" presStyleLbl="alignNode1" presStyleIdx="2" presStyleCnt="3" custScaleX="118222" custScaleY="105573" custLinFactNeighborX="-1707" custLinFactNeighborY="28445"/>
      <dgm:spPr/>
    </dgm:pt>
    <dgm:pt modelId="{61AB2A53-EFEE-41F9-A304-B8F840C5418E}" type="pres">
      <dgm:prSet presAssocID="{8B8ABD2F-8A15-4C58-86E8-0618BE48BDC9}" presName="ParentText" presStyleLbl="revTx" presStyleIdx="1" presStyleCnt="2" custScaleX="159611" custScaleY="75337" custLinFactNeighborX="19541" custLinFactNeighborY="-5390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E070192A-247E-405A-B4C6-5B5873B41B60}" type="presOf" srcId="{8B8ABD2F-8A15-4C58-86E8-0618BE48BDC9}" destId="{61AB2A53-EFEE-41F9-A304-B8F840C5418E}" srcOrd="0" destOrd="0" presId="urn:microsoft.com/office/officeart/2009/3/layout/StepUpProcess"/>
    <dgm:cxn modelId="{07A17036-88B3-44DA-810F-0234F0F4DF65}" type="presOf" srcId="{77B74419-4A0A-478B-BC6B-1173D83678CE}" destId="{7AF4B2F0-928A-44D9-8853-751A059F49F3}" srcOrd="0" destOrd="0" presId="urn:microsoft.com/office/officeart/2009/3/layout/StepUpProcess"/>
    <dgm:cxn modelId="{EE41E5C1-E02D-4827-BFE3-0FACED1B8DD3}" srcId="{77B74419-4A0A-478B-BC6B-1173D83678CE}" destId="{6A83923C-4F6A-402A-8992-7D73F229F7D9}" srcOrd="0" destOrd="0" parTransId="{E207CE3A-3825-4613-BBE1-A95E647CB7FB}" sibTransId="{B34836D4-5342-4875-A550-E37E6C425DB9}"/>
    <dgm:cxn modelId="{658D8C65-E872-4B9A-A150-D49D156ECEDB}" type="presOf" srcId="{6A83923C-4F6A-402A-8992-7D73F229F7D9}" destId="{C4EB1575-DB58-45D6-9928-8E0B7AA1485B}" srcOrd="0" destOrd="0" presId="urn:microsoft.com/office/officeart/2009/3/layout/StepUpProcess"/>
    <dgm:cxn modelId="{90B96F97-0DF1-4C9E-809D-1D284B76CAF8}" srcId="{77B74419-4A0A-478B-BC6B-1173D83678CE}" destId="{8B8ABD2F-8A15-4C58-86E8-0618BE48BDC9}" srcOrd="1" destOrd="0" parTransId="{CEFC7206-9268-4943-8E65-DBF2DDCD7F2B}" sibTransId="{3461BD9E-59BE-44C5-9F86-ECE04574B966}"/>
    <dgm:cxn modelId="{5A7129C0-D779-4557-A62F-351C01AC3BBE}" type="presParOf" srcId="{7AF4B2F0-928A-44D9-8853-751A059F49F3}" destId="{9186DB8E-2547-4919-B993-F427C9E8F10D}" srcOrd="0" destOrd="0" presId="urn:microsoft.com/office/officeart/2009/3/layout/StepUpProcess"/>
    <dgm:cxn modelId="{2D6B61D2-C3DC-48C4-AA0C-EE734B5C531C}" type="presParOf" srcId="{9186DB8E-2547-4919-B993-F427C9E8F10D}" destId="{F5897867-CD2A-406B-89B3-4017D1996FEF}" srcOrd="0" destOrd="0" presId="urn:microsoft.com/office/officeart/2009/3/layout/StepUpProcess"/>
    <dgm:cxn modelId="{ACF9CFDB-DD0D-493C-B71B-9BFDF2249697}" type="presParOf" srcId="{9186DB8E-2547-4919-B993-F427C9E8F10D}" destId="{C4EB1575-DB58-45D6-9928-8E0B7AA1485B}" srcOrd="1" destOrd="0" presId="urn:microsoft.com/office/officeart/2009/3/layout/StepUpProcess"/>
    <dgm:cxn modelId="{74F4AC53-E331-446D-8D11-4F345FBCC84A}" type="presParOf" srcId="{9186DB8E-2547-4919-B993-F427C9E8F10D}" destId="{9B8A5123-598D-4AC2-A5CC-EF6F524283BB}" srcOrd="2" destOrd="0" presId="urn:microsoft.com/office/officeart/2009/3/layout/StepUpProcess"/>
    <dgm:cxn modelId="{CD3FAB3B-ED01-4930-8FC0-C68F81E30D06}" type="presParOf" srcId="{7AF4B2F0-928A-44D9-8853-751A059F49F3}" destId="{D4B9C045-7422-46FB-860D-695AF6C134B6}" srcOrd="1" destOrd="0" presId="urn:microsoft.com/office/officeart/2009/3/layout/StepUpProcess"/>
    <dgm:cxn modelId="{3B92C484-FA26-40CE-807A-FD4BF722F744}" type="presParOf" srcId="{D4B9C045-7422-46FB-860D-695AF6C134B6}" destId="{EF0F6DA0-DAB9-4290-9B91-61775B213032}" srcOrd="0" destOrd="0" presId="urn:microsoft.com/office/officeart/2009/3/layout/StepUpProcess"/>
    <dgm:cxn modelId="{D3CA9486-CB72-4F44-9989-F78775ED3088}" type="presParOf" srcId="{7AF4B2F0-928A-44D9-8853-751A059F49F3}" destId="{1DBFCE1C-7CEE-40FE-AF7E-8BFB3CD382F5}" srcOrd="2" destOrd="0" presId="urn:microsoft.com/office/officeart/2009/3/layout/StepUpProcess"/>
    <dgm:cxn modelId="{BE3F64D0-B1BA-4966-95BC-302D7877AA71}" type="presParOf" srcId="{1DBFCE1C-7CEE-40FE-AF7E-8BFB3CD382F5}" destId="{AA62C0D0-6908-4E5A-9F65-97887269CF0F}" srcOrd="0" destOrd="0" presId="urn:microsoft.com/office/officeart/2009/3/layout/StepUpProcess"/>
    <dgm:cxn modelId="{9A75CC3A-818B-4F19-87C4-378529FC108D}" type="presParOf" srcId="{1DBFCE1C-7CEE-40FE-AF7E-8BFB3CD382F5}" destId="{61AB2A53-EFEE-41F9-A304-B8F840C5418E}" srcOrd="1" destOrd="0" presId="urn:microsoft.com/office/officeart/2009/3/layout/StepUpProcess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1AD4301-E02D-40BB-8F24-CD3FC2429929}" type="doc">
      <dgm:prSet loTypeId="urn:microsoft.com/office/officeart/2005/8/layout/radial6" loCatId="cycle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74638584-5AD9-4543-982F-422B0B325C6A}">
      <dgm:prSet phldrT="[Text]" custT="1"/>
      <dgm:spPr/>
      <dgm:t>
        <a:bodyPr/>
        <a:lstStyle/>
        <a:p>
          <a:r>
            <a:rPr lang="ka-GE" sz="1800" dirty="0" smtClean="0"/>
            <a:t>საჯარო შესყიდვის ინსტრუმენტები</a:t>
          </a:r>
          <a:endParaRPr lang="en-US" sz="1800" dirty="0"/>
        </a:p>
      </dgm:t>
    </dgm:pt>
    <dgm:pt modelId="{99364982-B333-403A-A3FE-711CBB3CF689}" type="parTrans" cxnId="{22DB1537-DF08-46F1-A0B9-139B678E4B0A}">
      <dgm:prSet/>
      <dgm:spPr/>
      <dgm:t>
        <a:bodyPr/>
        <a:lstStyle/>
        <a:p>
          <a:endParaRPr lang="en-US"/>
        </a:p>
      </dgm:t>
    </dgm:pt>
    <dgm:pt modelId="{14B0C7AE-2151-409C-B197-AEDAB32A2DC5}" type="sibTrans" cxnId="{22DB1537-DF08-46F1-A0B9-139B678E4B0A}">
      <dgm:prSet/>
      <dgm:spPr/>
      <dgm:t>
        <a:bodyPr/>
        <a:lstStyle/>
        <a:p>
          <a:endParaRPr lang="en-US"/>
        </a:p>
      </dgm:t>
    </dgm:pt>
    <dgm:pt modelId="{7D07F812-C063-44AF-9DA9-A14B24728463}">
      <dgm:prSet phldrT="[Text]" custT="1"/>
      <dgm:spPr/>
      <dgm:t>
        <a:bodyPr/>
        <a:lstStyle/>
        <a:p>
          <a:r>
            <a:rPr lang="ka-GE" sz="1800" dirty="0" smtClean="0"/>
            <a:t>ჩარჩო შეთანხმება</a:t>
          </a:r>
          <a:endParaRPr lang="en-US" sz="1800" dirty="0"/>
        </a:p>
      </dgm:t>
    </dgm:pt>
    <dgm:pt modelId="{A7B3632E-CB11-420D-A18B-F8B114757103}" type="parTrans" cxnId="{CF313103-F44C-42C0-99FD-BC0009FFF7EB}">
      <dgm:prSet/>
      <dgm:spPr/>
      <dgm:t>
        <a:bodyPr/>
        <a:lstStyle/>
        <a:p>
          <a:endParaRPr lang="en-US"/>
        </a:p>
      </dgm:t>
    </dgm:pt>
    <dgm:pt modelId="{5B184C83-BEAC-408D-861B-B624D6F80F1E}" type="sibTrans" cxnId="{CF313103-F44C-42C0-99FD-BC0009FFF7EB}">
      <dgm:prSet/>
      <dgm:spPr/>
      <dgm:t>
        <a:bodyPr/>
        <a:lstStyle/>
        <a:p>
          <a:endParaRPr lang="en-US"/>
        </a:p>
      </dgm:t>
    </dgm:pt>
    <dgm:pt modelId="{28A50849-588B-4223-BC3F-96E1EA032C2D}">
      <dgm:prSet phldrT="[Text]" custT="1"/>
      <dgm:spPr/>
      <dgm:t>
        <a:bodyPr/>
        <a:lstStyle/>
        <a:p>
          <a:r>
            <a:rPr lang="ka-GE" sz="1800" dirty="0" smtClean="0"/>
            <a:t>დინამიკური შესყიდვის სისტემა</a:t>
          </a:r>
          <a:endParaRPr lang="en-US" sz="1800" dirty="0"/>
        </a:p>
      </dgm:t>
    </dgm:pt>
    <dgm:pt modelId="{72AB463F-62D2-47F3-BAF6-01A24A6B157C}" type="parTrans" cxnId="{C47CE58C-6CE1-48A5-9D5B-01170900F959}">
      <dgm:prSet/>
      <dgm:spPr/>
      <dgm:t>
        <a:bodyPr/>
        <a:lstStyle/>
        <a:p>
          <a:endParaRPr lang="en-US"/>
        </a:p>
      </dgm:t>
    </dgm:pt>
    <dgm:pt modelId="{6138E3C8-7854-4A59-B98D-E6F878AA7041}" type="sibTrans" cxnId="{C47CE58C-6CE1-48A5-9D5B-01170900F959}">
      <dgm:prSet/>
      <dgm:spPr/>
      <dgm:t>
        <a:bodyPr/>
        <a:lstStyle/>
        <a:p>
          <a:endParaRPr lang="en-US"/>
        </a:p>
      </dgm:t>
    </dgm:pt>
    <dgm:pt modelId="{38FA2869-3DE4-40CE-801F-D541765E7C35}">
      <dgm:prSet phldrT="[Text]" custT="1"/>
      <dgm:spPr/>
      <dgm:t>
        <a:bodyPr/>
        <a:lstStyle/>
        <a:p>
          <a:r>
            <a:rPr lang="ka-GE" sz="1800" dirty="0" smtClean="0"/>
            <a:t>ელექტრონული კატალოგი</a:t>
          </a:r>
          <a:endParaRPr lang="en-US" sz="1800" dirty="0"/>
        </a:p>
      </dgm:t>
    </dgm:pt>
    <dgm:pt modelId="{9D78E211-4D15-4E97-8E41-623AC2BFB6F3}" type="parTrans" cxnId="{F6430248-9044-4945-9848-6B45E5BC55B7}">
      <dgm:prSet/>
      <dgm:spPr/>
      <dgm:t>
        <a:bodyPr/>
        <a:lstStyle/>
        <a:p>
          <a:endParaRPr lang="en-US"/>
        </a:p>
      </dgm:t>
    </dgm:pt>
    <dgm:pt modelId="{4E0E7289-60AA-4149-A91B-4C2417085159}" type="sibTrans" cxnId="{F6430248-9044-4945-9848-6B45E5BC55B7}">
      <dgm:prSet/>
      <dgm:spPr/>
      <dgm:t>
        <a:bodyPr/>
        <a:lstStyle/>
        <a:p>
          <a:endParaRPr lang="en-US"/>
        </a:p>
      </dgm:t>
    </dgm:pt>
    <dgm:pt modelId="{84DD682F-F389-4F3D-A4BD-7F5EB419C2F5}">
      <dgm:prSet phldrT="[Text]" custT="1"/>
      <dgm:spPr/>
      <dgm:t>
        <a:bodyPr/>
        <a:lstStyle/>
        <a:p>
          <a:r>
            <a:rPr lang="ka-GE" sz="1800" dirty="0" smtClean="0"/>
            <a:t>ელექტრონული </a:t>
          </a:r>
          <a:r>
            <a:rPr lang="ka-GE" sz="1800" noProof="1" smtClean="0"/>
            <a:t>რევერსული</a:t>
          </a:r>
          <a:r>
            <a:rPr lang="ka-GE" sz="1800" dirty="0" smtClean="0"/>
            <a:t> აუქციონი</a:t>
          </a:r>
          <a:endParaRPr lang="en-US" sz="1800" dirty="0"/>
        </a:p>
      </dgm:t>
    </dgm:pt>
    <dgm:pt modelId="{4D7153EC-FB5A-44F0-9233-84A8C3032DBA}" type="parTrans" cxnId="{8EF01F22-F857-4D8A-9244-E576F416B299}">
      <dgm:prSet/>
      <dgm:spPr/>
      <dgm:t>
        <a:bodyPr/>
        <a:lstStyle/>
        <a:p>
          <a:endParaRPr lang="en-US"/>
        </a:p>
      </dgm:t>
    </dgm:pt>
    <dgm:pt modelId="{F1A6D9F4-71E6-48CF-8BAA-A84FEACC74F8}" type="sibTrans" cxnId="{8EF01F22-F857-4D8A-9244-E576F416B299}">
      <dgm:prSet/>
      <dgm:spPr/>
      <dgm:t>
        <a:bodyPr/>
        <a:lstStyle/>
        <a:p>
          <a:endParaRPr lang="en-US"/>
        </a:p>
      </dgm:t>
    </dgm:pt>
    <dgm:pt modelId="{8EFBA5C2-B23F-4768-B8F3-8294A34A3AB9}" type="pres">
      <dgm:prSet presAssocID="{11AD4301-E02D-40BB-8F24-CD3FC2429929}" presName="Name0" presStyleCnt="0">
        <dgm:presLayoutVars>
          <dgm:chMax val="1"/>
          <dgm:dir/>
          <dgm:animLvl val="ctr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A1C93CDF-7F3B-4EC2-923B-8CAFD278CCB0}" type="pres">
      <dgm:prSet presAssocID="{74638584-5AD9-4543-982F-422B0B325C6A}" presName="centerShape" presStyleLbl="node0" presStyleIdx="0" presStyleCnt="1" custScaleX="133070" custLinFactNeighborX="3561" custLinFactNeighborY="-548"/>
      <dgm:spPr>
        <a:prstGeom prst="rect">
          <a:avLst/>
        </a:prstGeom>
      </dgm:spPr>
      <dgm:t>
        <a:bodyPr/>
        <a:lstStyle/>
        <a:p>
          <a:endParaRPr lang="en-US"/>
        </a:p>
      </dgm:t>
    </dgm:pt>
    <dgm:pt modelId="{218FB0D4-AA98-40FC-AF4F-AB74DC432756}" type="pres">
      <dgm:prSet presAssocID="{7D07F812-C063-44AF-9DA9-A14B24728463}" presName="node" presStyleLbl="node1" presStyleIdx="0" presStyleCnt="4" custScaleX="160268" custScaleY="78255" custRadScaleRad="107136" custRadScaleInc="-7835">
        <dgm:presLayoutVars>
          <dgm:bulletEnabled val="1"/>
        </dgm:presLayoutVars>
      </dgm:prSet>
      <dgm:spPr>
        <a:prstGeom prst="snip2SameRect">
          <a:avLst/>
        </a:prstGeom>
      </dgm:spPr>
      <dgm:t>
        <a:bodyPr/>
        <a:lstStyle/>
        <a:p>
          <a:endParaRPr lang="en-US"/>
        </a:p>
      </dgm:t>
    </dgm:pt>
    <dgm:pt modelId="{EFB2E7A6-324F-4E34-A145-577D82DF14A3}" type="pres">
      <dgm:prSet presAssocID="{7D07F812-C063-44AF-9DA9-A14B24728463}" presName="dummy" presStyleCnt="0"/>
      <dgm:spPr/>
    </dgm:pt>
    <dgm:pt modelId="{99A4A13A-243F-4E15-8A1E-41501B2E20D8}" type="pres">
      <dgm:prSet presAssocID="{5B184C83-BEAC-408D-861B-B624D6F80F1E}" presName="sibTrans" presStyleLbl="sibTrans2D1" presStyleIdx="0" presStyleCnt="4"/>
      <dgm:spPr/>
      <dgm:t>
        <a:bodyPr/>
        <a:lstStyle/>
        <a:p>
          <a:endParaRPr lang="en-US"/>
        </a:p>
      </dgm:t>
    </dgm:pt>
    <dgm:pt modelId="{2D91877A-4B17-4F58-9766-A57C902E0756}" type="pres">
      <dgm:prSet presAssocID="{28A50849-588B-4223-BC3F-96E1EA032C2D}" presName="node" presStyleLbl="node1" presStyleIdx="1" presStyleCnt="4" custScaleX="198953" custScaleY="93508" custRadScaleRad="148851" custRadScaleInc="-6293">
        <dgm:presLayoutVars>
          <dgm:bulletEnabled val="1"/>
        </dgm:presLayoutVars>
      </dgm:prSet>
      <dgm:spPr>
        <a:prstGeom prst="snip2SameRect">
          <a:avLst/>
        </a:prstGeom>
      </dgm:spPr>
      <dgm:t>
        <a:bodyPr/>
        <a:lstStyle/>
        <a:p>
          <a:endParaRPr lang="en-US"/>
        </a:p>
      </dgm:t>
    </dgm:pt>
    <dgm:pt modelId="{EB45F574-D1EE-49FF-98D2-67E47E8ACFEA}" type="pres">
      <dgm:prSet presAssocID="{28A50849-588B-4223-BC3F-96E1EA032C2D}" presName="dummy" presStyleCnt="0"/>
      <dgm:spPr/>
    </dgm:pt>
    <dgm:pt modelId="{0DC36E23-A062-4849-A378-3F7947679690}" type="pres">
      <dgm:prSet presAssocID="{6138E3C8-7854-4A59-B98D-E6F878AA7041}" presName="sibTrans" presStyleLbl="sibTrans2D1" presStyleIdx="1" presStyleCnt="4"/>
      <dgm:spPr/>
      <dgm:t>
        <a:bodyPr/>
        <a:lstStyle/>
        <a:p>
          <a:endParaRPr lang="en-US"/>
        </a:p>
      </dgm:t>
    </dgm:pt>
    <dgm:pt modelId="{C2FD04F6-B8E9-4776-A3AE-51B87D020EE8}" type="pres">
      <dgm:prSet presAssocID="{38FA2869-3DE4-40CE-801F-D541765E7C35}" presName="node" presStyleLbl="node1" presStyleIdx="2" presStyleCnt="4" custScaleX="181117" custScaleY="79104" custRadScaleRad="99634" custRadScaleInc="-11539">
        <dgm:presLayoutVars>
          <dgm:bulletEnabled val="1"/>
        </dgm:presLayoutVars>
      </dgm:prSet>
      <dgm:spPr>
        <a:prstGeom prst="snip2SameRect">
          <a:avLst/>
        </a:prstGeom>
      </dgm:spPr>
      <dgm:t>
        <a:bodyPr/>
        <a:lstStyle/>
        <a:p>
          <a:endParaRPr lang="en-US"/>
        </a:p>
      </dgm:t>
    </dgm:pt>
    <dgm:pt modelId="{50BEFAAE-B16A-438F-A22E-B57DE92A93CB}" type="pres">
      <dgm:prSet presAssocID="{38FA2869-3DE4-40CE-801F-D541765E7C35}" presName="dummy" presStyleCnt="0"/>
      <dgm:spPr/>
    </dgm:pt>
    <dgm:pt modelId="{42D750BB-77D8-40DF-AFB8-A7FD440B6A61}" type="pres">
      <dgm:prSet presAssocID="{4E0E7289-60AA-4149-A91B-4C2417085159}" presName="sibTrans" presStyleLbl="sibTrans2D1" presStyleIdx="2" presStyleCnt="4"/>
      <dgm:spPr/>
      <dgm:t>
        <a:bodyPr/>
        <a:lstStyle/>
        <a:p>
          <a:endParaRPr lang="en-US"/>
        </a:p>
      </dgm:t>
    </dgm:pt>
    <dgm:pt modelId="{8548B33C-1789-4F03-A470-70D21CED77AD}" type="pres">
      <dgm:prSet presAssocID="{84DD682F-F389-4F3D-A4BD-7F5EB419C2F5}" presName="node" presStyleLbl="node1" presStyleIdx="3" presStyleCnt="4" custScaleX="224521" custScaleY="98068" custRadScaleRad="148313" custRadScaleInc="6453">
        <dgm:presLayoutVars>
          <dgm:bulletEnabled val="1"/>
        </dgm:presLayoutVars>
      </dgm:prSet>
      <dgm:spPr>
        <a:prstGeom prst="snip2SameRect">
          <a:avLst/>
        </a:prstGeom>
      </dgm:spPr>
      <dgm:t>
        <a:bodyPr/>
        <a:lstStyle/>
        <a:p>
          <a:endParaRPr lang="en-US"/>
        </a:p>
      </dgm:t>
    </dgm:pt>
    <dgm:pt modelId="{86A34CE3-DBB9-462F-A29C-487D33521A34}" type="pres">
      <dgm:prSet presAssocID="{84DD682F-F389-4F3D-A4BD-7F5EB419C2F5}" presName="dummy" presStyleCnt="0"/>
      <dgm:spPr/>
    </dgm:pt>
    <dgm:pt modelId="{FF7A65E7-3D8C-438F-AAE3-FF6564948373}" type="pres">
      <dgm:prSet presAssocID="{F1A6D9F4-71E6-48CF-8BAA-A84FEACC74F8}" presName="sibTrans" presStyleLbl="sibTrans2D1" presStyleIdx="3" presStyleCnt="4"/>
      <dgm:spPr/>
      <dgm:t>
        <a:bodyPr/>
        <a:lstStyle/>
        <a:p>
          <a:endParaRPr lang="en-US"/>
        </a:p>
      </dgm:t>
    </dgm:pt>
  </dgm:ptLst>
  <dgm:cxnLst>
    <dgm:cxn modelId="{F6430248-9044-4945-9848-6B45E5BC55B7}" srcId="{74638584-5AD9-4543-982F-422B0B325C6A}" destId="{38FA2869-3DE4-40CE-801F-D541765E7C35}" srcOrd="2" destOrd="0" parTransId="{9D78E211-4D15-4E97-8E41-623AC2BFB6F3}" sibTransId="{4E0E7289-60AA-4149-A91B-4C2417085159}"/>
    <dgm:cxn modelId="{8EF01F22-F857-4D8A-9244-E576F416B299}" srcId="{74638584-5AD9-4543-982F-422B0B325C6A}" destId="{84DD682F-F389-4F3D-A4BD-7F5EB419C2F5}" srcOrd="3" destOrd="0" parTransId="{4D7153EC-FB5A-44F0-9233-84A8C3032DBA}" sibTransId="{F1A6D9F4-71E6-48CF-8BAA-A84FEACC74F8}"/>
    <dgm:cxn modelId="{22DB1537-DF08-46F1-A0B9-139B678E4B0A}" srcId="{11AD4301-E02D-40BB-8F24-CD3FC2429929}" destId="{74638584-5AD9-4543-982F-422B0B325C6A}" srcOrd="0" destOrd="0" parTransId="{99364982-B333-403A-A3FE-711CBB3CF689}" sibTransId="{14B0C7AE-2151-409C-B197-AEDAB32A2DC5}"/>
    <dgm:cxn modelId="{B2768F88-9159-43FE-AA03-BB703F7DC346}" type="presOf" srcId="{11AD4301-E02D-40BB-8F24-CD3FC2429929}" destId="{8EFBA5C2-B23F-4768-B8F3-8294A34A3AB9}" srcOrd="0" destOrd="0" presId="urn:microsoft.com/office/officeart/2005/8/layout/radial6"/>
    <dgm:cxn modelId="{CBE01086-73C1-4854-B07D-774499246DA8}" type="presOf" srcId="{6138E3C8-7854-4A59-B98D-E6F878AA7041}" destId="{0DC36E23-A062-4849-A378-3F7947679690}" srcOrd="0" destOrd="0" presId="urn:microsoft.com/office/officeart/2005/8/layout/radial6"/>
    <dgm:cxn modelId="{D4E50A02-01C1-4FDA-81AC-437A566F6296}" type="presOf" srcId="{84DD682F-F389-4F3D-A4BD-7F5EB419C2F5}" destId="{8548B33C-1789-4F03-A470-70D21CED77AD}" srcOrd="0" destOrd="0" presId="urn:microsoft.com/office/officeart/2005/8/layout/radial6"/>
    <dgm:cxn modelId="{BD04FFDC-35BE-4EB6-9ECB-1E5A2BC99069}" type="presOf" srcId="{28A50849-588B-4223-BC3F-96E1EA032C2D}" destId="{2D91877A-4B17-4F58-9766-A57C902E0756}" srcOrd="0" destOrd="0" presId="urn:microsoft.com/office/officeart/2005/8/layout/radial6"/>
    <dgm:cxn modelId="{E621C15E-4551-4B57-8476-BAE59ABA84D2}" type="presOf" srcId="{5B184C83-BEAC-408D-861B-B624D6F80F1E}" destId="{99A4A13A-243F-4E15-8A1E-41501B2E20D8}" srcOrd="0" destOrd="0" presId="urn:microsoft.com/office/officeart/2005/8/layout/radial6"/>
    <dgm:cxn modelId="{ED466725-681B-4650-AE93-92FE972E8AB4}" type="presOf" srcId="{74638584-5AD9-4543-982F-422B0B325C6A}" destId="{A1C93CDF-7F3B-4EC2-923B-8CAFD278CCB0}" srcOrd="0" destOrd="0" presId="urn:microsoft.com/office/officeart/2005/8/layout/radial6"/>
    <dgm:cxn modelId="{8D9F8ABF-CA65-4B3F-A020-2ABF48DF2BA5}" type="presOf" srcId="{F1A6D9F4-71E6-48CF-8BAA-A84FEACC74F8}" destId="{FF7A65E7-3D8C-438F-AAE3-FF6564948373}" srcOrd="0" destOrd="0" presId="urn:microsoft.com/office/officeart/2005/8/layout/radial6"/>
    <dgm:cxn modelId="{C47CE58C-6CE1-48A5-9D5B-01170900F959}" srcId="{74638584-5AD9-4543-982F-422B0B325C6A}" destId="{28A50849-588B-4223-BC3F-96E1EA032C2D}" srcOrd="1" destOrd="0" parTransId="{72AB463F-62D2-47F3-BAF6-01A24A6B157C}" sibTransId="{6138E3C8-7854-4A59-B98D-E6F878AA7041}"/>
    <dgm:cxn modelId="{8F58B8F8-F5CF-4E32-B6C6-7B5530516EBF}" type="presOf" srcId="{4E0E7289-60AA-4149-A91B-4C2417085159}" destId="{42D750BB-77D8-40DF-AFB8-A7FD440B6A61}" srcOrd="0" destOrd="0" presId="urn:microsoft.com/office/officeart/2005/8/layout/radial6"/>
    <dgm:cxn modelId="{CF313103-F44C-42C0-99FD-BC0009FFF7EB}" srcId="{74638584-5AD9-4543-982F-422B0B325C6A}" destId="{7D07F812-C063-44AF-9DA9-A14B24728463}" srcOrd="0" destOrd="0" parTransId="{A7B3632E-CB11-420D-A18B-F8B114757103}" sibTransId="{5B184C83-BEAC-408D-861B-B624D6F80F1E}"/>
    <dgm:cxn modelId="{98220B16-4190-44A3-98E6-4C88F4728CDE}" type="presOf" srcId="{38FA2869-3DE4-40CE-801F-D541765E7C35}" destId="{C2FD04F6-B8E9-4776-A3AE-51B87D020EE8}" srcOrd="0" destOrd="0" presId="urn:microsoft.com/office/officeart/2005/8/layout/radial6"/>
    <dgm:cxn modelId="{7C551A90-0A15-4647-B980-34D152B4535C}" type="presOf" srcId="{7D07F812-C063-44AF-9DA9-A14B24728463}" destId="{218FB0D4-AA98-40FC-AF4F-AB74DC432756}" srcOrd="0" destOrd="0" presId="urn:microsoft.com/office/officeart/2005/8/layout/radial6"/>
    <dgm:cxn modelId="{543D03E1-A14D-4C3C-9E4D-70851E44D45B}" type="presParOf" srcId="{8EFBA5C2-B23F-4768-B8F3-8294A34A3AB9}" destId="{A1C93CDF-7F3B-4EC2-923B-8CAFD278CCB0}" srcOrd="0" destOrd="0" presId="urn:microsoft.com/office/officeart/2005/8/layout/radial6"/>
    <dgm:cxn modelId="{68A584DB-CC37-4A8C-8C3C-DBDEF24B43AD}" type="presParOf" srcId="{8EFBA5C2-B23F-4768-B8F3-8294A34A3AB9}" destId="{218FB0D4-AA98-40FC-AF4F-AB74DC432756}" srcOrd="1" destOrd="0" presId="urn:microsoft.com/office/officeart/2005/8/layout/radial6"/>
    <dgm:cxn modelId="{1809AAB5-2984-4452-8B00-897811905719}" type="presParOf" srcId="{8EFBA5C2-B23F-4768-B8F3-8294A34A3AB9}" destId="{EFB2E7A6-324F-4E34-A145-577D82DF14A3}" srcOrd="2" destOrd="0" presId="urn:microsoft.com/office/officeart/2005/8/layout/radial6"/>
    <dgm:cxn modelId="{7B30B883-4305-48B6-A286-62E95D9FD280}" type="presParOf" srcId="{8EFBA5C2-B23F-4768-B8F3-8294A34A3AB9}" destId="{99A4A13A-243F-4E15-8A1E-41501B2E20D8}" srcOrd="3" destOrd="0" presId="urn:microsoft.com/office/officeart/2005/8/layout/radial6"/>
    <dgm:cxn modelId="{77D5373E-F4A2-4DBB-890F-520283CE6888}" type="presParOf" srcId="{8EFBA5C2-B23F-4768-B8F3-8294A34A3AB9}" destId="{2D91877A-4B17-4F58-9766-A57C902E0756}" srcOrd="4" destOrd="0" presId="urn:microsoft.com/office/officeart/2005/8/layout/radial6"/>
    <dgm:cxn modelId="{A38D638D-B57A-4F07-A860-C446FEE9BF5C}" type="presParOf" srcId="{8EFBA5C2-B23F-4768-B8F3-8294A34A3AB9}" destId="{EB45F574-D1EE-49FF-98D2-67E47E8ACFEA}" srcOrd="5" destOrd="0" presId="urn:microsoft.com/office/officeart/2005/8/layout/radial6"/>
    <dgm:cxn modelId="{6532EE39-49E4-403F-932D-73CA0493A6C5}" type="presParOf" srcId="{8EFBA5C2-B23F-4768-B8F3-8294A34A3AB9}" destId="{0DC36E23-A062-4849-A378-3F7947679690}" srcOrd="6" destOrd="0" presId="urn:microsoft.com/office/officeart/2005/8/layout/radial6"/>
    <dgm:cxn modelId="{D1588FC2-34A0-4C25-B177-AF85D3869D98}" type="presParOf" srcId="{8EFBA5C2-B23F-4768-B8F3-8294A34A3AB9}" destId="{C2FD04F6-B8E9-4776-A3AE-51B87D020EE8}" srcOrd="7" destOrd="0" presId="urn:microsoft.com/office/officeart/2005/8/layout/radial6"/>
    <dgm:cxn modelId="{066655E9-7C8C-4C2D-8AD5-D4042ADF2A4F}" type="presParOf" srcId="{8EFBA5C2-B23F-4768-B8F3-8294A34A3AB9}" destId="{50BEFAAE-B16A-438F-A22E-B57DE92A93CB}" srcOrd="8" destOrd="0" presId="urn:microsoft.com/office/officeart/2005/8/layout/radial6"/>
    <dgm:cxn modelId="{C584EB39-CFD8-434D-B505-18B6F731DA40}" type="presParOf" srcId="{8EFBA5C2-B23F-4768-B8F3-8294A34A3AB9}" destId="{42D750BB-77D8-40DF-AFB8-A7FD440B6A61}" srcOrd="9" destOrd="0" presId="urn:microsoft.com/office/officeart/2005/8/layout/radial6"/>
    <dgm:cxn modelId="{224D1B13-DC74-4765-96A8-995A4D5DC58C}" type="presParOf" srcId="{8EFBA5C2-B23F-4768-B8F3-8294A34A3AB9}" destId="{8548B33C-1789-4F03-A470-70D21CED77AD}" srcOrd="10" destOrd="0" presId="urn:microsoft.com/office/officeart/2005/8/layout/radial6"/>
    <dgm:cxn modelId="{A2255B38-42A4-4488-AD3A-DC074FC46727}" type="presParOf" srcId="{8EFBA5C2-B23F-4768-B8F3-8294A34A3AB9}" destId="{86A34CE3-DBB9-462F-A29C-487D33521A34}" srcOrd="11" destOrd="0" presId="urn:microsoft.com/office/officeart/2005/8/layout/radial6"/>
    <dgm:cxn modelId="{BE78A437-4321-4376-BFF0-4DFA917DA5D6}" type="presParOf" srcId="{8EFBA5C2-B23F-4768-B8F3-8294A34A3AB9}" destId="{FF7A65E7-3D8C-438F-AAE3-FF6564948373}" srcOrd="12" destOrd="0" presId="urn:microsoft.com/office/officeart/2005/8/layout/radial6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ADC0088-EDAE-44F6-B83F-314581CC7ABB}">
      <dsp:nvSpPr>
        <dsp:cNvPr id="0" name=""/>
        <dsp:cNvSpPr/>
      </dsp:nvSpPr>
      <dsp:spPr>
        <a:xfrm>
          <a:off x="3298654" y="2195419"/>
          <a:ext cx="1937073" cy="1186457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შემსყიდველი ორგანიზაცია</a:t>
          </a:r>
          <a:endParaRPr lang="en-US" sz="1600" kern="1200" dirty="0"/>
        </a:p>
      </dsp:txBody>
      <dsp:txXfrm>
        <a:off x="3582332" y="2369172"/>
        <a:ext cx="1369717" cy="838951"/>
      </dsp:txXfrm>
    </dsp:sp>
    <dsp:sp modelId="{68B6F687-6AAE-42C3-9553-7279E4068439}">
      <dsp:nvSpPr>
        <dsp:cNvPr id="0" name=""/>
        <dsp:cNvSpPr/>
      </dsp:nvSpPr>
      <dsp:spPr>
        <a:xfrm rot="17357709">
          <a:off x="4239225" y="1546500"/>
          <a:ext cx="754958" cy="4876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4288201" y="1713067"/>
        <a:ext cx="608665" cy="292587"/>
      </dsp:txXfrm>
    </dsp:sp>
    <dsp:sp modelId="{BD71AEA8-BD0E-41B5-97D4-F90018422F36}">
      <dsp:nvSpPr>
        <dsp:cNvPr id="0" name=""/>
        <dsp:cNvSpPr/>
      </dsp:nvSpPr>
      <dsp:spPr>
        <a:xfrm>
          <a:off x="3383933" y="94947"/>
          <a:ext cx="3212554" cy="1257036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სახელმწიფო, ავტონომიური რესპუბლიკის ან მუნიციპალიტეტის ორგანო</a:t>
          </a:r>
          <a:endParaRPr lang="en-US" sz="1600" kern="1200" dirty="0"/>
        </a:p>
      </dsp:txBody>
      <dsp:txXfrm>
        <a:off x="3854401" y="279036"/>
        <a:ext cx="2271618" cy="888858"/>
      </dsp:txXfrm>
    </dsp:sp>
    <dsp:sp modelId="{EAD9DDCD-5B8F-4681-9934-4956ADE5CDC1}">
      <dsp:nvSpPr>
        <dsp:cNvPr id="0" name=""/>
        <dsp:cNvSpPr/>
      </dsp:nvSpPr>
      <dsp:spPr>
        <a:xfrm rot="20958097">
          <a:off x="5438414" y="2265409"/>
          <a:ext cx="615531" cy="4876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5439685" y="2376517"/>
        <a:ext cx="469238" cy="292587"/>
      </dsp:txXfrm>
    </dsp:sp>
    <dsp:sp modelId="{AB7882D8-DC04-4D1E-AB76-C2EB36FC2832}">
      <dsp:nvSpPr>
        <dsp:cNvPr id="0" name=""/>
        <dsp:cNvSpPr/>
      </dsp:nvSpPr>
      <dsp:spPr>
        <a:xfrm>
          <a:off x="6224186" y="1244908"/>
          <a:ext cx="3405690" cy="1704623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საჯარო სამართლის იურიდიული პირი (გარდა კონკრეტული წევრობაზე დაფუძნებული სსიპ-ისა)</a:t>
          </a:r>
          <a:endParaRPr lang="en-US" sz="1600" kern="1200" dirty="0"/>
        </a:p>
      </dsp:txBody>
      <dsp:txXfrm>
        <a:off x="6722938" y="1494544"/>
        <a:ext cx="2408186" cy="1205351"/>
      </dsp:txXfrm>
    </dsp:sp>
    <dsp:sp modelId="{E1BB7BDC-A900-42BA-9957-AEA75C731DFB}">
      <dsp:nvSpPr>
        <dsp:cNvPr id="0" name=""/>
        <dsp:cNvSpPr/>
      </dsp:nvSpPr>
      <dsp:spPr>
        <a:xfrm rot="3569128">
          <a:off x="4491733" y="3500881"/>
          <a:ext cx="677890" cy="4876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/>
        </a:p>
      </dsp:txBody>
      <dsp:txXfrm>
        <a:off x="4527739" y="3535394"/>
        <a:ext cx="531597" cy="292587"/>
      </dsp:txXfrm>
    </dsp:sp>
    <dsp:sp modelId="{45E10898-C274-4593-9E07-DAD98625E7CF}">
      <dsp:nvSpPr>
        <dsp:cNvPr id="0" name=""/>
        <dsp:cNvSpPr/>
      </dsp:nvSpPr>
      <dsp:spPr>
        <a:xfrm>
          <a:off x="3668510" y="4155841"/>
          <a:ext cx="3510993" cy="1191104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საწარმო, რომელზეც შემსყიდველ ორგანიზაციას აქვს მნიშვნელოვანი გავლენა</a:t>
          </a:r>
          <a:endParaRPr lang="en-US" sz="1600" kern="1200" dirty="0"/>
        </a:p>
      </dsp:txBody>
      <dsp:txXfrm>
        <a:off x="4182683" y="4330274"/>
        <a:ext cx="2482647" cy="842238"/>
      </dsp:txXfrm>
    </dsp:sp>
    <dsp:sp modelId="{E99B4DA3-333E-4159-B4CD-24461851A6FD}">
      <dsp:nvSpPr>
        <dsp:cNvPr id="0" name=""/>
        <dsp:cNvSpPr/>
      </dsp:nvSpPr>
      <dsp:spPr>
        <a:xfrm rot="12012377">
          <a:off x="2518777" y="2025677"/>
          <a:ext cx="675778" cy="487645"/>
        </a:xfrm>
        <a:prstGeom prst="rightArrow">
          <a:avLst>
            <a:gd name="adj1" fmla="val 60000"/>
            <a:gd name="adj2" fmla="val 50000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0" rIns="0" bIns="0" numCol="1" spcCol="1270" anchor="ctr" anchorCtr="0">
          <a:noAutofit/>
        </a:bodyPr>
        <a:lstStyle/>
        <a:p>
          <a:pPr lvl="0" algn="ctr" defTabSz="1022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2300" kern="1200"/>
        </a:p>
      </dsp:txBody>
      <dsp:txXfrm rot="10800000">
        <a:off x="2660568" y="2148471"/>
        <a:ext cx="529485" cy="292587"/>
      </dsp:txXfrm>
    </dsp:sp>
    <dsp:sp modelId="{14F3ED6B-3751-41BC-BB74-6A5C8A5E227E}">
      <dsp:nvSpPr>
        <dsp:cNvPr id="0" name=""/>
        <dsp:cNvSpPr/>
      </dsp:nvSpPr>
      <dsp:spPr>
        <a:xfrm>
          <a:off x="0" y="1200210"/>
          <a:ext cx="2605248" cy="994640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5875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0320" tIns="20320" rIns="20320" bIns="2032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kern="1200" dirty="0" smtClean="0"/>
            <a:t>პირი ან ორგანო, რომელიც:</a:t>
          </a:r>
          <a:endParaRPr lang="en-US" sz="1600" kern="1200" dirty="0"/>
        </a:p>
      </dsp:txBody>
      <dsp:txXfrm>
        <a:off x="381530" y="1345872"/>
        <a:ext cx="1842188" cy="703316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9C143AB-0C74-4397-927F-078F526D2D5E}">
      <dsp:nvSpPr>
        <dsp:cNvPr id="0" name=""/>
        <dsp:cNvSpPr/>
      </dsp:nvSpPr>
      <dsp:spPr>
        <a:xfrm>
          <a:off x="0" y="0"/>
          <a:ext cx="6437537" cy="1858331"/>
        </a:xfrm>
        <a:prstGeom prst="leftRightRibb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188451-1C83-44FC-BE2B-05BF2A18A7EF}">
      <dsp:nvSpPr>
        <dsp:cNvPr id="0" name=""/>
        <dsp:cNvSpPr/>
      </dsp:nvSpPr>
      <dsp:spPr>
        <a:xfrm>
          <a:off x="967480" y="515182"/>
          <a:ext cx="1533123" cy="862467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6896" rIns="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10 000 ლარი</a:t>
          </a:r>
          <a:r>
            <a:rPr lang="en-US" sz="1600" b="1" kern="1200" dirty="0" smtClean="0"/>
            <a:t> </a:t>
          </a:r>
          <a:r>
            <a:rPr lang="ka-GE" sz="1600" b="1" kern="1200" dirty="0" smtClean="0"/>
            <a:t>– საქონელი ან მომსახურება</a:t>
          </a:r>
        </a:p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en-US" sz="1600" kern="1200" dirty="0"/>
        </a:p>
      </dsp:txBody>
      <dsp:txXfrm>
        <a:off x="967480" y="515182"/>
        <a:ext cx="1533123" cy="862467"/>
      </dsp:txXfrm>
    </dsp:sp>
    <dsp:sp modelId="{76D44BC6-25D8-4059-A001-E64CF4AC0434}">
      <dsp:nvSpPr>
        <dsp:cNvPr id="0" name=""/>
        <dsp:cNvSpPr/>
      </dsp:nvSpPr>
      <dsp:spPr>
        <a:xfrm>
          <a:off x="2929859" y="619208"/>
          <a:ext cx="2626327" cy="932290"/>
        </a:xfrm>
        <a:prstGeom prst="rect">
          <a:avLst/>
        </a:prstGeom>
        <a:noFill/>
        <a:ln w="12700" cap="flat" cmpd="sng" algn="ctr">
          <a:noFill/>
          <a:prstDash val="solid"/>
          <a:miter lim="800000"/>
        </a:ln>
        <a:effectLst/>
        <a:sp3d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0" tIns="56896" rIns="0" bIns="60960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20 000 ლარი – სამუშაო</a:t>
          </a:r>
          <a:endParaRPr lang="en-US" sz="1600" kern="1200" dirty="0"/>
        </a:p>
      </dsp:txBody>
      <dsp:txXfrm>
        <a:off x="2929859" y="619208"/>
        <a:ext cx="2626327" cy="93229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5897867-CD2A-406B-89B3-4017D1996FEF}">
      <dsp:nvSpPr>
        <dsp:cNvPr id="0" name=""/>
        <dsp:cNvSpPr/>
      </dsp:nvSpPr>
      <dsp:spPr>
        <a:xfrm rot="5400000">
          <a:off x="765767" y="139678"/>
          <a:ext cx="1258951" cy="2094866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EB1575-DB58-45D6-9928-8E0B7AA1485B}">
      <dsp:nvSpPr>
        <dsp:cNvPr id="0" name=""/>
        <dsp:cNvSpPr/>
      </dsp:nvSpPr>
      <dsp:spPr>
        <a:xfrm>
          <a:off x="570709" y="542667"/>
          <a:ext cx="3743932" cy="1657797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600" b="1" kern="1200" dirty="0" smtClean="0"/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საჯარო შესყიდვის პროცედურებს წარმართავს </a:t>
          </a:r>
          <a:r>
            <a:rPr lang="ka-GE" sz="1600" kern="1200" dirty="0" smtClean="0"/>
            <a:t>შემსყიდველი ორგანიზაციის საჯარო შესყიდვებთან დაკავშირებული ერთეული ან თანამდებობის პირი</a:t>
          </a:r>
          <a:endParaRPr lang="en-US" sz="1600" kern="1200" dirty="0"/>
        </a:p>
      </dsp:txBody>
      <dsp:txXfrm>
        <a:off x="570709" y="542667"/>
        <a:ext cx="3743932" cy="1657797"/>
      </dsp:txXfrm>
    </dsp:sp>
    <dsp:sp modelId="{9B8A5123-598D-4AC2-A5CC-EF6F524283BB}">
      <dsp:nvSpPr>
        <dsp:cNvPr id="0" name=""/>
        <dsp:cNvSpPr/>
      </dsp:nvSpPr>
      <dsp:spPr>
        <a:xfrm flipV="1">
          <a:off x="2160952" y="395748"/>
          <a:ext cx="194367" cy="44812"/>
        </a:xfrm>
        <a:prstGeom prst="triangle">
          <a:avLst>
            <a:gd name="adj" fmla="val 10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A62C0D0-6908-4E5A-9F65-97887269CF0F}">
      <dsp:nvSpPr>
        <dsp:cNvPr id="0" name=""/>
        <dsp:cNvSpPr/>
      </dsp:nvSpPr>
      <dsp:spPr>
        <a:xfrm rot="5400000">
          <a:off x="5060255" y="32186"/>
          <a:ext cx="1329112" cy="2476592"/>
        </a:xfrm>
        <a:prstGeom prst="corner">
          <a:avLst>
            <a:gd name="adj1" fmla="val 16120"/>
            <a:gd name="adj2" fmla="val 161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1AB2A53-EFEE-41F9-A304-B8F840C5418E}">
      <dsp:nvSpPr>
        <dsp:cNvPr id="0" name=""/>
        <dsp:cNvSpPr/>
      </dsp:nvSpPr>
      <dsp:spPr>
        <a:xfrm>
          <a:off x="4726817" y="605930"/>
          <a:ext cx="3018654" cy="1248935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60960" tIns="60960" rIns="60960" bIns="60960" numCol="1" spcCol="1270" anchor="t" anchorCtr="0">
          <a:noAutofit/>
        </a:bodyPr>
        <a:lstStyle/>
        <a:p>
          <a:pPr lvl="0" algn="l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endParaRPr lang="ka-GE" sz="1600" b="1" kern="1200" dirty="0" smtClean="0"/>
        </a:p>
        <a:p>
          <a:pPr lvl="0" algn="just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600" b="1" kern="1200" dirty="0" smtClean="0"/>
            <a:t>გადაწყვეტილებას იღებს </a:t>
          </a:r>
          <a:r>
            <a:rPr lang="ka-GE" sz="1600" kern="1200" dirty="0" smtClean="0"/>
            <a:t>ან შემსყიდველი ორგანიზაციის ხელმძღვანელი, ან მის მიერ განსაზღვრული შემსყიდველი ორგანიზაციის ხელმძღვანელის მოადგილე</a:t>
          </a:r>
          <a:endParaRPr lang="en-US" sz="1600" kern="1200" dirty="0"/>
        </a:p>
      </dsp:txBody>
      <dsp:txXfrm>
        <a:off x="4726817" y="605930"/>
        <a:ext cx="3018654" cy="1248935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FF7A65E7-3D8C-438F-AAE3-FF6564948373}">
      <dsp:nvSpPr>
        <dsp:cNvPr id="0" name=""/>
        <dsp:cNvSpPr/>
      </dsp:nvSpPr>
      <dsp:spPr>
        <a:xfrm>
          <a:off x="2637479" y="263982"/>
          <a:ext cx="4169961" cy="4169961"/>
        </a:xfrm>
        <a:prstGeom prst="blockArc">
          <a:avLst>
            <a:gd name="adj1" fmla="val 10367613"/>
            <a:gd name="adj2" fmla="val 17790177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2D750BB-77D8-40DF-AFB8-A7FD440B6A61}">
      <dsp:nvSpPr>
        <dsp:cNvPr id="0" name=""/>
        <dsp:cNvSpPr/>
      </dsp:nvSpPr>
      <dsp:spPr>
        <a:xfrm>
          <a:off x="2603197" y="969603"/>
          <a:ext cx="4169961" cy="4169961"/>
        </a:xfrm>
        <a:prstGeom prst="blockArc">
          <a:avLst>
            <a:gd name="adj1" fmla="val 3326787"/>
            <a:gd name="adj2" fmla="val 11566165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DC36E23-A062-4849-A378-3F7947679690}">
      <dsp:nvSpPr>
        <dsp:cNvPr id="0" name=""/>
        <dsp:cNvSpPr/>
      </dsp:nvSpPr>
      <dsp:spPr>
        <a:xfrm>
          <a:off x="4650432" y="816141"/>
          <a:ext cx="4169961" cy="4169961"/>
        </a:xfrm>
        <a:prstGeom prst="blockArc">
          <a:avLst>
            <a:gd name="adj1" fmla="val 21101116"/>
            <a:gd name="adj2" fmla="val 6958784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9A4A13A-243F-4E15-8A1E-41501B2E20D8}">
      <dsp:nvSpPr>
        <dsp:cNvPr id="0" name=""/>
        <dsp:cNvSpPr/>
      </dsp:nvSpPr>
      <dsp:spPr>
        <a:xfrm>
          <a:off x="4664414" y="143618"/>
          <a:ext cx="4169961" cy="4169961"/>
        </a:xfrm>
        <a:prstGeom prst="blockArc">
          <a:avLst>
            <a:gd name="adj1" fmla="val 14202021"/>
            <a:gd name="adj2" fmla="val 641803"/>
            <a:gd name="adj3" fmla="val 4642"/>
          </a:avLst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1C93CDF-7F3B-4EC2-923B-8CAFD278CCB0}">
      <dsp:nvSpPr>
        <dsp:cNvPr id="0" name=""/>
        <dsp:cNvSpPr/>
      </dsp:nvSpPr>
      <dsp:spPr>
        <a:xfrm>
          <a:off x="4588024" y="1723926"/>
          <a:ext cx="2555562" cy="1920464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საჯარო შესყიდვის ინსტრუმენტები</a:t>
          </a:r>
          <a:endParaRPr lang="en-US" sz="1800" kern="1200" dirty="0"/>
        </a:p>
      </dsp:txBody>
      <dsp:txXfrm>
        <a:off x="4588024" y="1723926"/>
        <a:ext cx="2555562" cy="1920464"/>
      </dsp:txXfrm>
    </dsp:sp>
    <dsp:sp modelId="{218FB0D4-AA98-40FC-AF4F-AB74DC432756}">
      <dsp:nvSpPr>
        <dsp:cNvPr id="0" name=""/>
        <dsp:cNvSpPr/>
      </dsp:nvSpPr>
      <dsp:spPr>
        <a:xfrm>
          <a:off x="4554012" y="399"/>
          <a:ext cx="2154523" cy="1052001"/>
        </a:xfrm>
        <a:prstGeom prst="snip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ჩარჩო შეთანხმება</a:t>
          </a:r>
          <a:endParaRPr lang="en-US" sz="1800" kern="1200" dirty="0"/>
        </a:p>
      </dsp:txBody>
      <dsp:txXfrm>
        <a:off x="4641681" y="88068"/>
        <a:ext cx="1979185" cy="964332"/>
      </dsp:txXfrm>
    </dsp:sp>
    <dsp:sp modelId="{2D91877A-4B17-4F58-9766-A57C902E0756}">
      <dsp:nvSpPr>
        <dsp:cNvPr id="0" name=""/>
        <dsp:cNvSpPr/>
      </dsp:nvSpPr>
      <dsp:spPr>
        <a:xfrm>
          <a:off x="7413303" y="1978085"/>
          <a:ext cx="2674575" cy="1257051"/>
        </a:xfrm>
        <a:prstGeom prst="snip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დინამიკური შესყიდვის სისტემა</a:t>
          </a:r>
          <a:endParaRPr lang="en-US" sz="1800" kern="1200" dirty="0"/>
        </a:p>
      </dsp:txBody>
      <dsp:txXfrm>
        <a:off x="7518059" y="2082841"/>
        <a:ext cx="2465063" cy="1152295"/>
      </dsp:txXfrm>
    </dsp:sp>
    <dsp:sp modelId="{C2FD04F6-B8E9-4776-A3AE-51B87D020EE8}">
      <dsp:nvSpPr>
        <dsp:cNvPr id="0" name=""/>
        <dsp:cNvSpPr/>
      </dsp:nvSpPr>
      <dsp:spPr>
        <a:xfrm>
          <a:off x="4625880" y="4200201"/>
          <a:ext cx="2434801" cy="1063415"/>
        </a:xfrm>
        <a:prstGeom prst="snip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ელექტრონული კატალოგი</a:t>
          </a:r>
          <a:endParaRPr lang="en-US" sz="1800" kern="1200" dirty="0"/>
        </a:p>
      </dsp:txBody>
      <dsp:txXfrm>
        <a:off x="4714500" y="4288821"/>
        <a:ext cx="2257561" cy="974795"/>
      </dsp:txXfrm>
    </dsp:sp>
    <dsp:sp modelId="{8548B33C-1789-4F03-A470-70D21CED77AD}">
      <dsp:nvSpPr>
        <dsp:cNvPr id="0" name=""/>
        <dsp:cNvSpPr/>
      </dsp:nvSpPr>
      <dsp:spPr>
        <a:xfrm>
          <a:off x="1192816" y="1945266"/>
          <a:ext cx="3018292" cy="1318352"/>
        </a:xfrm>
        <a:prstGeom prst="snip2Same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2860" tIns="22860" rIns="22860" bIns="22860" numCol="1" spcCol="1270" anchor="ctr" anchorCtr="0">
          <a:noAutofit/>
        </a:bodyPr>
        <a:lstStyle/>
        <a:p>
          <a:pPr lvl="0" algn="ctr" defTabSz="8001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ka-GE" sz="1800" kern="1200" dirty="0" smtClean="0"/>
            <a:t>ელექტრონული </a:t>
          </a:r>
          <a:r>
            <a:rPr lang="ka-GE" sz="1800" kern="1200" noProof="1" smtClean="0"/>
            <a:t>რევერსული</a:t>
          </a:r>
          <a:r>
            <a:rPr lang="ka-GE" sz="1800" kern="1200" dirty="0" smtClean="0"/>
            <a:t> აუქციონი</a:t>
          </a:r>
          <a:endParaRPr lang="en-US" sz="1800" kern="1200" dirty="0"/>
        </a:p>
      </dsp:txBody>
      <dsp:txXfrm>
        <a:off x="1302681" y="2055131"/>
        <a:ext cx="2798562" cy="120848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radial5">
  <dgm:title val=""/>
  <dgm:desc val=""/>
  <dgm:catLst>
    <dgm:cat type="relationship" pri="23000"/>
    <dgm:cat type="cycle" pri="1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alg type="cycle">
          <dgm:param type="stAng" val="0"/>
          <dgm:param type="spanAng" val="360"/>
          <dgm:param type="ctrShpMap" val="fNode"/>
        </dgm:alg>
      </dgm:if>
      <dgm:else name="Name3">
        <dgm:alg type="cycle">
          <dgm:param type="stAng" val="0"/>
          <dgm:param type="spanAng" val="-360"/>
          <dgm:param type="ctrShpMap" val="fNode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centerShape" refType="w"/>
      <dgm:constr type="w" for="ch" forName="parTrans" refType="w" refFor="ch" refForName="centerShape" fact="0.4"/>
      <dgm:constr type="w" for="ch" forName="node" refType="w" refFor="ch" refForName="centerShape" op="equ" fact="1.25"/>
      <dgm:constr type="sp" refType="w" refFor="ch" refForName="centerShape" op="equ" fact="0.4"/>
      <dgm:constr type="sibSp" refType="w" refFor="ch" refForName="node" fact="0.3"/>
      <dgm:constr type="primFontSz" for="ch" forName="centerShape" val="65"/>
      <dgm:constr type="primFontSz" for="des" forName="node" op="equ" val="65"/>
      <dgm:constr type="primFontSz" for="des" forName="node" refType="primFontSz" refFor="ch" refForName="centerShape" op="lte"/>
      <dgm:constr type="primFontSz" for="des" forName="connectorText" op="equ" val="55"/>
      <dgm:constr type="primFontSz" for="des" forName="connectorText" refType="primFontSz" refFor="ch" refForName="centerShape" op="lte" fact="0.8"/>
      <dgm:constr type="primFontSz" for="des" forName="connectorText" refType="primFontSz" refFor="des" refForName="node" op="lte"/>
    </dgm:constrLst>
    <dgm:choose name="Name4">
      <dgm:if name="Name5" axis="ch ch" ptType="node node" st="1 1" cnt="1 0" func="cnt" op="lte" val="6">
        <dgm:ruleLst>
          <dgm:rule type="w" for="ch" forName="node" val="NaN" fact="1" max="NaN"/>
        </dgm:ruleLst>
      </dgm:if>
      <dgm:if name="Name6" axis="ch ch" ptType="node node" st="1 1" cnt="1 0" func="cnt" op="lte" val="8">
        <dgm:ruleLst>
          <dgm:rule type="w" for="ch" forName="node" val="NaN" fact="0.9" max="NaN"/>
        </dgm:ruleLst>
      </dgm:if>
      <dgm:if name="Name7" axis="ch ch" ptType="node node" st="1 1" cnt="1 0" func="cnt" op="lte" val="10">
        <dgm:ruleLst>
          <dgm:rule type="w" for="ch" forName="node" val="NaN" fact="0.8" max="NaN"/>
        </dgm:ruleLst>
      </dgm:if>
      <dgm:if name="Name8" axis="ch ch" ptType="node node" st="1 1" cnt="1 0" func="cnt" op="lte" val="12">
        <dgm:ruleLst>
          <dgm:rule type="w" for="ch" forName="node" val="NaN" fact="0.7" max="NaN"/>
        </dgm:ruleLst>
      </dgm:if>
      <dgm:if name="Name9" axis="ch ch" ptType="node node" st="1 1" cnt="1 0" func="cnt" op="lte" val="14">
        <dgm:ruleLst>
          <dgm:rule type="w" for="ch" forName="node" val="NaN" fact="0.6" max="NaN"/>
        </dgm:ruleLst>
      </dgm:if>
      <dgm:else name="Name10">
        <dgm:ruleLst>
          <dgm:rule type="w" for="ch" forName="node" val="NaN" fact="0.5" max="NaN"/>
        </dgm:ruleLst>
      </dgm:else>
    </dgm:choose>
    <dgm:forEach name="Name11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12" axis="ch">
        <dgm:forEach name="Name13" axis="self" ptType="parTrans">
          <dgm:layoutNode name="parTrans" styleLbl="sibTrans2D1">
            <dgm:alg type="conn">
              <dgm:param type="begPts" val="auto"/>
              <dgm:param type="endPts" val="auto"/>
            </dgm:alg>
            <dgm:shape xmlns:r="http://schemas.openxmlformats.org/officeDocument/2006/relationships" type="conn" r:blip="">
              <dgm:adjLst/>
            </dgm:shape>
            <dgm:presOf axis="self"/>
            <dgm:constrLst>
              <dgm:constr type="h" refType="w" fact="0.85"/>
            </dgm:constrLst>
            <dgm:ruleLst/>
            <dgm:layoutNode name="connectorText">
              <dgm:alg type="tx">
                <dgm:param type="autoTxRot" val="grav"/>
              </dgm:alg>
              <dgm:shape xmlns:r="http://schemas.openxmlformats.org/officeDocument/2006/relationships" type="conn" r:blip="" hideGeom="1">
                <dgm:adjLst/>
              </dgm:shape>
              <dgm:presOf axis="self"/>
              <dgm:constrLst>
                <dgm:constr type="lMarg"/>
                <dgm:constr type="rMarg"/>
                <dgm:constr type="tMarg"/>
                <dgm:constr type="bMarg"/>
              </dgm:constrLst>
              <dgm:ruleLst>
                <dgm:rule type="primFontSz" val="5" fact="NaN" max="NaN"/>
              </dgm:ruleLst>
            </dgm:layoutNode>
          </dgm:layoutNode>
        </dgm:forEach>
        <dgm:forEach name="Name14" axis="self" ptType="node">
          <dgm:layoutNode name="node" styleLbl="node1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w" val="INF" fact="NaN" max="NaN"/>
              <dgm:rule type="primFontSz" val="5" fact="NaN" max="NaN"/>
            </dgm:ruleLst>
          </dgm:layoutNode>
        </dgm:forEach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6">
  <dgm:title val=""/>
  <dgm:desc val=""/>
  <dgm:catLst>
    <dgm:cat type="relationship" pri="4000"/>
    <dgm:cat type="process" pri="2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4" srcId="0" destId="1" srcOrd="0" destOrd="0"/>
        <dgm:cxn modelId="5" srcId="0" destId="2" srcOrd="1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clrData>
  <dgm:layoutNode name="compositeShape">
    <dgm:varLst>
      <dgm:chMax val="2"/>
      <dgm:dir/>
      <dgm:resizeHandles val="exact"/>
    </dgm:varLst>
    <dgm:alg type="composite">
      <dgm:param type="horzAlign" val="ctr"/>
      <dgm:param type="vertAlign" val="mid"/>
      <dgm:param type="ar" val="2.5"/>
    </dgm:alg>
    <dgm:shape xmlns:r="http://schemas.openxmlformats.org/officeDocument/2006/relationships" r:blip="">
      <dgm:adjLst/>
    </dgm:shape>
    <dgm:presOf/>
    <dgm:constrLst>
      <dgm:constr type="primFontSz" for="des" ptType="node" op="equ"/>
      <dgm:constr type="w" for="ch" forName="ribbon" refType="h" refFor="ch" refForName="ribbon" fact="2.5"/>
      <dgm:constr type="h" for="ch" forName="leftArrowText" refType="h" fact="0.49"/>
      <dgm:constr type="ctrY" for="ch" forName="leftArrowText" refType="ctrY" refFor="ch" refForName="ribbon"/>
      <dgm:constr type="ctrYOff" for="ch" forName="leftArrowText" refType="h" refFor="ch" refForName="ribbon" fact="-0.08"/>
      <dgm:constr type="l" for="ch" forName="leftArrowText" refType="w" refFor="ch" refForName="ribbon" fact="0.12"/>
      <dgm:constr type="r" for="ch" forName="leftArrowText" refType="w" refFor="ch" refForName="ribbon" fact="0.45"/>
      <dgm:constr type="h" for="ch" forName="rightArrowText" refType="h" fact="0.49"/>
      <dgm:constr type="ctrY" for="ch" forName="rightArrowText" refType="ctrY" refFor="ch" refForName="ribbon"/>
      <dgm:constr type="ctrYOff" for="ch" forName="rightArrowText" refType="h" refFor="ch" refForName="ribbon" fact="0.08"/>
      <dgm:constr type="l" for="ch" forName="rightArrowText" refType="w" refFor="ch" refForName="ribbon" fact="0.5"/>
      <dgm:constr type="r" for="ch" forName="rightArrowText" refType="w" refFor="ch" refForName="ribbon" fact="0.89"/>
    </dgm:constrLst>
    <dgm:ruleLst/>
    <dgm:choose name="Name0">
      <dgm:if name="Name1" axis="ch" ptType="node" func="cnt" op="gte" val="1">
        <dgm:layoutNode name="ribbon" styleLbl="node1">
          <dgm:alg type="sp"/>
          <dgm:shape xmlns:r="http://schemas.openxmlformats.org/officeDocument/2006/relationships" type="leftRightRibbon" r:blip="">
            <dgm:adjLst/>
          </dgm:shape>
          <dgm:presOf/>
          <dgm:constrLst/>
          <dgm:ruleLst/>
        </dgm:layoutNode>
        <dgm:layoutNode name="lef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2">
            <dgm:if name="Name3" func="var" arg="dir" op="equ" val="norm">
              <dgm:presOf axis="ch desOrSelf" ptType="node node" st="1 1" cnt="1 0"/>
            </dgm:if>
            <dgm:else name="Name4">
              <dgm:presOf axis="ch desOrSelf" ptType="node node" st="2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  <dgm:layoutNode name="rightArrowText" styleLbl="node1">
          <dgm:varLst>
            <dgm:chMax val="0"/>
            <dgm:bulletEnabled val="1"/>
          </dgm:varLst>
          <dgm:alg type="tx">
            <dgm:param type="txAnchorVertCh" val="mid"/>
          </dgm:alg>
          <dgm:shape xmlns:r="http://schemas.openxmlformats.org/officeDocument/2006/relationships" type="rect" r:blip="" hideGeom="1">
            <dgm:adjLst/>
          </dgm:shape>
          <dgm:choose name="Name5">
            <dgm:if name="Name6" func="var" arg="dir" op="equ" val="norm">
              <dgm:presOf axis="ch desOrSelf" ptType="node node" st="2 1" cnt="1 0"/>
            </dgm:if>
            <dgm:else name="Name7">
              <dgm:presOf axis="ch desOrSelf" ptType="node node" st="1 1" cnt="1 0"/>
            </dgm:else>
          </dgm:choose>
          <dgm:constrLst>
            <dgm:constr type="primFontSz" val="65"/>
            <dgm:constr type="tMarg" refType="primFontSz" fact="0.28"/>
            <dgm:constr type="lMarg"/>
            <dgm:constr type="bMarg" refType="primFontSz" fact="0.3"/>
            <dgm:constr type="rMarg"/>
          </dgm:constrLst>
          <dgm:ruleLst>
            <dgm:rule type="primFontSz" val="5" fact="NaN" max="NaN"/>
          </dgm:ruleLst>
        </dgm:layoutNode>
      </dgm:if>
      <dgm:else name="Name8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9/3/layout/StepUpProcess">
  <dgm:title val=""/>
  <dgm:desc val=""/>
  <dgm:catLst>
    <dgm:cat type="process" pri="1300"/>
  </dgm:catLst>
  <dgm:samp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20">
          <dgm:prSet phldr="1"/>
        </dgm:pt>
      </dgm:ptLst>
      <dgm:cxnLst>
        <dgm:cxn modelId="60" srcId="0" destId="10" srcOrd="0" destOrd="0"/>
        <dgm:cxn modelId="70" srcId="0" destId="20" srcOrd="1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20">
          <dgm:prSet phldr="1"/>
        </dgm:pt>
        <dgm:pt modelId="30">
          <dgm:prSet phldr="1"/>
        </dgm:pt>
        <dgm:pt modelId="40">
          <dgm:prSet phldr="1"/>
        </dgm:pt>
      </dgm:ptLst>
      <dgm:cxnLst>
        <dgm:cxn modelId="60" srcId="0" destId="10" srcOrd="0" destOrd="0"/>
        <dgm:cxn modelId="70" srcId="0" destId="20" srcOrd="1" destOrd="0"/>
        <dgm:cxn modelId="80" srcId="0" destId="30" srcOrd="2" destOrd="0"/>
        <dgm:cxn modelId="90" srcId="0" destId="40" srcOrd="3" destOrd="0"/>
      </dgm:cxnLst>
      <dgm:bg/>
      <dgm:whole/>
    </dgm:dataModel>
  </dgm:clrData>
  <dgm:layoutNode name="rootnode">
    <dgm:varLst>
      <dgm:chMax/>
      <dgm:chPref/>
      <dgm:dir/>
      <dgm:animLvl val="lvl"/>
    </dgm:varLst>
    <dgm:choose name="Name0">
      <dgm:if name="Name1" func="var" arg="dir" op="equ" val="norm">
        <dgm:alg type="snake">
          <dgm:param type="grDir" val="bL"/>
          <dgm:param type="flowDir" val="row"/>
          <dgm:param type="off" val="off"/>
          <dgm:param type="bkpt" val="fixed"/>
          <dgm:param type="bkPtFixedVal" val="1"/>
        </dgm:alg>
      </dgm:if>
      <dgm:else name="Name2">
        <dgm:alg type="snake">
          <dgm:param type="grDir" val="bR"/>
          <dgm:param type="flowDir" val="row"/>
          <dgm:param type="off" val="off"/>
          <dgm:param type="bkpt" val="fixed"/>
          <dgm:param type="bkPtFixedVal" val="1"/>
        </dgm:alg>
      </dgm:else>
    </dgm:choose>
    <dgm:shape xmlns:r="http://schemas.openxmlformats.org/officeDocument/2006/relationships" r:blip="">
      <dgm:adjLst/>
    </dgm:shape>
    <dgm:constrLst>
      <dgm:constr type="alignOff" forName="rootnode" val="1"/>
      <dgm:constr type="primFontSz" for="des" ptType="node" op="equ" val="65"/>
      <dgm:constr type="w" for="ch" forName="composite" refType="w"/>
      <dgm:constr type="h" for="ch" forName="composite" refType="h"/>
      <dgm:constr type="sp" refType="h" refFor="ch" refForName="composite" op="equ" fact="-0.765"/>
      <dgm:constr type="w" for="ch" forName="sibTrans" refType="w" fact="0.103"/>
      <dgm:constr type="h" for="ch" forName="sibTrans" refType="h" fact="0.103"/>
    </dgm:constrLst>
    <dgm:forEach name="nodesForEach" axis="ch" ptType="node">
      <dgm:layoutNode name="composite">
        <dgm:alg type="composite">
          <dgm:param type="ar" val="0.861"/>
        </dgm:alg>
        <dgm:shape xmlns:r="http://schemas.openxmlformats.org/officeDocument/2006/relationships" r:blip="">
          <dgm:adjLst/>
        </dgm:shape>
        <dgm:choose name="Name3">
          <dgm:if name="Name4" func="var" arg="dir" op="equ" val="norm">
            <dgm:constrLst>
              <dgm:constr type="l" for="ch" forName="LShape" refType="w" fact="0"/>
              <dgm:constr type="t" for="ch" forName="LShape" refType="h" fact="0.2347"/>
              <dgm:constr type="w" for="ch" forName="LShape" refType="w" fact="0.998"/>
              <dgm:constr type="h" for="ch" forName="LShape" refType="h" fact="0.5164"/>
              <dgm:constr type="r" for="ch" forName="ParentText" refType="w"/>
              <dgm:constr type="t" for="ch" forName="ParentText" refType="h" fact="0.32"/>
              <dgm:constr type="w" for="ch" forName="ParentText" refType="w" fact="0.901"/>
              <dgm:constr type="h" for="ch" forName="ParentText" refType="h" fact="0.68"/>
              <dgm:constr type="l" for="ch" forName="Triangle" refType="w" fact="0.83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if>
          <dgm:else name="Name5">
            <dgm:constrLst>
              <dgm:constr type="l" for="ch" forName="LShape" refType="w" fact="0.002"/>
              <dgm:constr type="t" for="ch" forName="LShape" refType="h" fact="0.2347"/>
              <dgm:constr type="w" for="ch" forName="LShape" refType="w"/>
              <dgm:constr type="h" for="ch" forName="LShape" refType="h" fact="0.5164"/>
              <dgm:constr type="l" for="ch" forName="ParentText" refType="w" fact="0"/>
              <dgm:constr type="t" for="ch" forName="ParentText" refType="h" fact="0.32"/>
              <dgm:constr type="w" for="ch" forName="ParentText" refType="w" fact="0.902"/>
              <dgm:constr type="h" for="ch" forName="ParentText" refType="h" fact="0.68"/>
              <dgm:constr type="l" for="ch" forName="Triangle" refType="w" fact="0"/>
              <dgm:constr type="t" for="ch" forName="Triangle" refType="h" fact="0"/>
              <dgm:constr type="w" for="ch" forName="Triangle" refType="w" fact="0.17"/>
              <dgm:constr type="h" for="ch" forName="Triangle" refType="w" refFor="ch" refForName="Triangle"/>
            </dgm:constrLst>
          </dgm:else>
        </dgm:choose>
        <dgm:layoutNode name="LShape" styleLbl="alignNode1">
          <dgm:alg type="sp"/>
          <dgm:choose name="Name6">
            <dgm:if name="Name7" func="var" arg="dir" op="equ" val="norm">
              <dgm:shape xmlns:r="http://schemas.openxmlformats.org/officeDocument/2006/relationships" rot="90" type="corner" r:blip="">
                <dgm:adjLst>
                  <dgm:adj idx="1" val="0.1612"/>
                  <dgm:adj idx="2" val="0.1611"/>
                </dgm:adjLst>
              </dgm:shape>
            </dgm:if>
            <dgm:else name="Name8">
              <dgm:shape xmlns:r="http://schemas.openxmlformats.org/officeDocument/2006/relationships" rot="180" type="corner" r:blip="">
                <dgm:adjLst>
                  <dgm:adj idx="1" val="0.1612"/>
                  <dgm:adj idx="2" val="0.1611"/>
                </dgm:adjLst>
              </dgm:shape>
            </dgm:else>
          </dgm:choose>
          <dgm:presOf/>
        </dgm:layoutNode>
        <dgm:layoutNode name="ParentText" styleLbl="revTx">
          <dgm:varLst>
            <dgm:chMax val="0"/>
            <dgm:chPref val="0"/>
            <dgm:bulletEnabled val="1"/>
          </dgm:varLst>
          <dgm:alg type="tx">
            <dgm:param type="parTxLTRAlign" val="l"/>
            <dgm:param type="txAnchorVert" val="t"/>
          </dgm:alg>
          <dgm:shape xmlns:r="http://schemas.openxmlformats.org/officeDocument/2006/relationships" type="rect" r:blip="">
            <dgm:adjLst/>
          </dgm:shape>
          <dgm:presOf axis="desOr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choose name="Name9">
          <dgm:if name="Name10" axis="followSib" ptType="node" func="cnt" op="gte" val="1">
            <dgm:layoutNode name="Triangle" styleLbl="alignNode1">
              <dgm:alg type="sp"/>
              <dgm:choose name="Name11">
                <dgm:if name="Name12" func="var" arg="dir" op="equ" val="norm">
                  <dgm:shape xmlns:r="http://schemas.openxmlformats.org/officeDocument/2006/relationships" type="triangle" r:blip="">
                    <dgm:adjLst>
                      <dgm:adj idx="1" val="1"/>
                    </dgm:adjLst>
                  </dgm:shape>
                </dgm:if>
                <dgm:else name="Name13">
                  <dgm:shape xmlns:r="http://schemas.openxmlformats.org/officeDocument/2006/relationships" rot="90" type="triangle" r:blip="">
                    <dgm:adjLst>
                      <dgm:adj idx="1" val="1"/>
                    </dgm:adjLst>
                  </dgm:shape>
                </dgm:else>
              </dgm:choose>
              <dgm:presOf/>
            </dgm:layoutNode>
          </dgm:if>
          <dgm:else name="Name14"/>
        </dgm:choose>
      </dgm:layoutNode>
      <dgm:forEach name="sibTransForEach" axis="followSib" ptType="sibTrans" cnt="1">
        <dgm:layoutNode name="sibTrans">
          <dgm:alg type="composite">
            <dgm:param type="ar" val="0.861"/>
          </dgm:alg>
          <dgm:constrLst>
            <dgm:constr type="w" for="ch" forName="space" refType="w"/>
            <dgm:constr type="h" for="ch" forName="space" refType="w"/>
          </dgm:constrLst>
          <dgm:layoutNode name="space" styleLbl="alignNode1">
            <dgm:alg type="sp"/>
            <dgm:shape xmlns:r="http://schemas.openxmlformats.org/officeDocument/2006/relationships" r:blip="">
              <dgm:adjLst/>
            </dgm:shape>
            <dgm:presOf/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radial6">
  <dgm:title val=""/>
  <dgm:desc val=""/>
  <dgm:catLst>
    <dgm:cat type="cycle" pri="9000"/>
    <dgm:cat type="relationship" pri="2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13">
          <dgm:prSet phldr="1"/>
        </dgm:pt>
        <dgm:pt modelId="14">
          <dgm:prSet phldr="1"/>
        </dgm:pt>
      </dgm:ptLst>
      <dgm:cxnLst>
        <dgm:cxn modelId="2" srcId="0" destId="1" srcOrd="0" destOrd="0"/>
        <dgm:cxn modelId="3" srcId="1" destId="11" srcOrd="0" destOrd="0"/>
        <dgm:cxn modelId="4" srcId="1" destId="12" srcOrd="1" destOrd="0"/>
        <dgm:cxn modelId="5" srcId="1" destId="13" srcOrd="2" destOrd="0"/>
        <dgm:cxn modelId="6" srcId="1" destId="14" srcOrd="3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  <dgm:pt modelId="13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12"/>
        <dgm:pt modelId="13"/>
        <dgm:pt modelId="14"/>
        <dgm:pt modelId="15"/>
        <dgm:pt modelId="16"/>
      </dgm:ptLst>
      <dgm:cxnLst>
        <dgm:cxn modelId="2" srcId="0" destId="1" srcOrd="0" destOrd="0"/>
        <dgm:cxn modelId="16" srcId="1" destId="11" srcOrd="0" destOrd="0"/>
        <dgm:cxn modelId="17" srcId="1" destId="12" srcOrd="1" destOrd="0"/>
        <dgm:cxn modelId="18" srcId="1" destId="13" srcOrd="2" destOrd="0"/>
        <dgm:cxn modelId="19" srcId="1" destId="14" srcOrd="3" destOrd="0"/>
        <dgm:cxn modelId="20" srcId="1" destId="15" srcOrd="4" destOrd="0"/>
        <dgm:cxn modelId="21" srcId="1" destId="16" srcOrd="5" destOrd="0"/>
      </dgm:cxnLst>
      <dgm:bg/>
      <dgm:whole/>
    </dgm:dataModel>
  </dgm:clrData>
  <dgm:layoutNode name="Name0">
    <dgm:varLst>
      <dgm:chMax val="1"/>
      <dgm:dir/>
      <dgm:animLvl val="ctr"/>
      <dgm:resizeHandles val="exact"/>
    </dgm:varLst>
    <dgm:choose name="Name1">
      <dgm:if name="Name2" func="var" arg="dir" op="equ" val="norm">
        <dgm:choose name="Name3">
          <dgm:if name="Name4" axis="ch ch" ptType="node node" st="1 1" cnt="1 0" func="cnt" op="lte" val="1">
            <dgm:alg type="cycle">
              <dgm:param type="stAng" val="90"/>
              <dgm:param type="spanAng" val="360"/>
              <dgm:param type="ctrShpMap" val="fNode"/>
            </dgm:alg>
          </dgm:if>
          <dgm:else name="Name5">
            <dgm:alg type="cycle">
              <dgm:param type="stAng" val="0"/>
              <dgm:param type="spanAng" val="360"/>
              <dgm:param type="ctrShpMap" val="fNode"/>
            </dgm:alg>
          </dgm:else>
        </dgm:choose>
      </dgm:if>
      <dgm:else name="Name6">
        <dgm:choose name="Name7">
          <dgm:if name="Name8" axis="ch ch" ptType="node node" st="1 1" cnt="1 0" func="cnt" op="lte" val="1">
            <dgm:alg type="cycle">
              <dgm:param type="stAng" val="-90"/>
              <dgm:param type="spanAng" val="360"/>
              <dgm:param type="ctrShpMap" val="fNode"/>
            </dgm:alg>
          </dgm:if>
          <dgm:else name="Name9">
            <dgm:alg type="cycle">
              <dgm:param type="stAng" val="0"/>
              <dgm:param type="spanAng" val="-360"/>
              <dgm:param type="ctrShpMap" val="fNode"/>
            </dgm:alg>
          </dgm:else>
        </dgm:choose>
      </dgm:else>
    </dgm:choose>
    <dgm:shape xmlns:r="http://schemas.openxmlformats.org/officeDocument/2006/relationships" r:blip="">
      <dgm:adjLst/>
    </dgm:shape>
    <dgm:presOf/>
    <dgm:choose name="Name10">
      <dgm:if name="Name11" func="var" arg="dir" op="equ" val="norm">
        <dgm:choose name="Name12">
          <dgm:if name="Name13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des" forName="oneNode" refType="primFontSz" refFor="ch" refForName="centerShape" op="lte" fact="0.95"/>
              <dgm:constr type="diam" for="ch" forName="singleconn" refType="diam" op="equ" fact="-1"/>
              <dgm:constr type="h" for="ch" forName="singleconn" refType="w" refFor="ch" refForName="oneComp" fact="0.24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4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forName="sibTrans" refType="diam" op="equ"/>
              <dgm:constr type="h" for="ch" forName="sibTrans" refType="w" refFor="ch" refForName="node" fact="0.24"/>
              <dgm:constr type="w" for="ch" forName="dummy" val="1"/>
            </dgm:constrLst>
          </dgm:else>
        </dgm:choose>
      </dgm:if>
      <dgm:else name="Name15">
        <dgm:choose name="Name16">
          <dgm:if name="Name17" axis="ch ch" ptType="node node" st="1 1" cnt="1 0" func="cnt" op="equ" val="1">
            <dgm:constrLst>
              <dgm:constr type="diam" val="170"/>
              <dgm:constr type="w" for="ch" forName="centerShape" refType="w"/>
              <dgm:constr type="w" for="ch" forName="oneComp" refType="w" refFor="ch" refForName="centerShape" op="equ" fact="0.7"/>
              <dgm:constr type="sp" refType="w" refFor="ch" refForName="oneComp" fact="0.3"/>
              <dgm:constr type="sibSp" refType="w" refFor="ch" refForName="oneComp" fact="0.3"/>
              <dgm:constr type="primFontSz" for="ch" forName="centerShape" val="65"/>
              <dgm:constr type="primFontSz" for="des" forName="oneNode" refType="primFontSz" refFor="ch" refForName="centerShape" fact="0.95"/>
              <dgm:constr type="primFontSz" for="ch" forName="oneNode" refType="primFontSz" refFor="ch" refForName="centerShape" op="lte" fact="0.95"/>
              <dgm:constr type="diam" for="ch" forName="singleconn" refType="diam"/>
              <dgm:constr type="h" for="ch" forName="singleconn" refType="w" refFor="ch" refForName="oneComp" fact="0.24"/>
              <dgm:constr type="diam" for="ch" refType="diam" op="equ"/>
              <dgm:constr type="w" for="ch" forName="dummya" refType="w" refFor="ch" refForName="oneComp" op="equ"/>
              <dgm:constr type="w" for="ch" forName="dummyb" refType="w" refFor="ch" refForName="oneComp" op="equ"/>
              <dgm:constr type="w" for="ch" forName="dummyc" refType="w" refFor="ch" refForName="oneComp" op="equ"/>
            </dgm:constrLst>
          </dgm:if>
          <dgm:else name="Name18">
            <dgm:constrLst>
              <dgm:constr type="diam" val="170"/>
              <dgm:constr type="w" for="ch" forName="centerShape" refType="w"/>
              <dgm:constr type="w" for="ch" forName="node" refType="w" refFor="ch" refForName="centerShape" op="equ" fact="0.7"/>
              <dgm:constr type="sp" refType="w" refFor="ch" refForName="node" fact="0.3"/>
              <dgm:constr type="sibSp" refType="w" refFor="ch" refForName="node" fact="0.3"/>
              <dgm:constr type="primFontSz" for="ch" forName="centerShape" val="65"/>
              <dgm:constr type="primFontSz" for="des" forName="node" refType="primFontSz" refFor="ch" refForName="centerShape" fact="0.78"/>
              <dgm:constr type="primFontSz" for="ch" forName="node" refType="primFontSz" refFor="ch" refForName="centerShape" op="lte" fact="0.95"/>
              <dgm:constr type="diam" for="ch" ptType="sibTrans" refType="diam" fact="-1"/>
              <dgm:constr type="h" for="ch" forName="sibTrans" refType="w" refFor="ch" refForName="node" fact="0.24"/>
              <dgm:constr type="diam" for="ch" refType="diam" op="equ" fact="-1"/>
              <dgm:constr type="w" for="ch" forName="dummy" val="1"/>
            </dgm:constrLst>
          </dgm:else>
        </dgm:choose>
      </dgm:else>
    </dgm:choose>
    <dgm:ruleLst>
      <dgm:rule type="diam" val="INF" fact="NaN" max="NaN"/>
    </dgm:ruleLst>
    <dgm:forEach name="Name19" axis="ch" ptType="node" cnt="1">
      <dgm:layoutNode name="centerShape" styleLbl="node0">
        <dgm:alg type="tx"/>
        <dgm:shape xmlns:r="http://schemas.openxmlformats.org/officeDocument/2006/relationships" type="ellipse" r:blip="">
          <dgm:adjLst/>
        </dgm:shape>
        <dgm:presOf axis="self"/>
        <dgm:constrLst>
          <dgm:constr type="h" refType="w"/>
          <dgm:constr type="tMarg" refType="primFontSz" fact="0.1"/>
          <dgm:constr type="bMarg" refType="primFontSz" fact="0.1"/>
          <dgm:constr type="lMarg" refType="primFontSz" fact="0.1"/>
          <dgm:constr type="rMarg" refType="primFontSz" fact="0.1"/>
        </dgm:constrLst>
        <dgm:ruleLst>
          <dgm:rule type="primFontSz" val="5" fact="NaN" max="NaN"/>
        </dgm:ruleLst>
      </dgm:layoutNode>
      <dgm:forEach name="Name20" axis="ch">
        <dgm:forEach name="Name21" axis="self" ptType="node">
          <dgm:choose name="Name22">
            <dgm:if name="Name23" axis="par ch" ptType="node node" func="cnt" op="gt" val="1">
              <dgm:layoutNode name="node" styleLbl="node1">
                <dgm:varLst>
                  <dgm:bulletEnabled val="1"/>
                </dgm:varLst>
                <dgm:alg type="tx">
                  <dgm:param type="txAnchorVertCh" val="mid"/>
                </dgm:alg>
                <dgm:shape xmlns:r="http://schemas.openxmlformats.org/officeDocument/2006/relationships" type="ellipse" r:blip="">
                  <dgm:adjLst/>
                </dgm:shape>
                <dgm:presOf axis="desOrSelf" ptType="node"/>
                <dgm:constrLst>
                  <dgm:constr type="h" refType="w"/>
                  <dgm:constr type="tMarg" refType="primFontSz" fact="0.1"/>
                  <dgm:constr type="bMarg" refType="primFontSz" fact="0.1"/>
                  <dgm:constr type="lMarg" refType="primFontSz" fact="0.1"/>
                  <dgm:constr type="rMarg" refType="primFontSz" fact="0.1"/>
                </dgm:constrLst>
                <dgm:ruleLst>
                  <dgm:rule type="primFontSz" val="5" fact="NaN" max="NaN"/>
                </dgm:ruleLst>
              </dgm:layoutNode>
              <dgm:layoutNode name="dummy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" axis="followSib" ptType="sibTrans" hideLastTrans="0" cnt="1">
                <dgm:layoutNode name="sibTrans" styleLbl="sibTrans2D1">
                  <dgm:alg type="conn">
                    <dgm:param type="connRout" val="curve"/>
                    <dgm:param type="begPts" val="ctr"/>
                    <dgm:param type="endPts" val="ctr"/>
                    <dgm:param type="begSty" val="noArr"/>
                    <dgm:param type="endSty" val="noArr"/>
                    <dgm:param type="dstNode" val="node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if name="Name24" axis="par ch" ptType="node node" func="cnt" op="equ" val="1">
              <dgm:layoutNode name="oneComp">
                <dgm:alg type="composite">
                  <dgm:param type="ar" val="1"/>
                </dgm:alg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  <dgm:constr type="l" for="ch" forName="dummyConnPt" refType="w" fact="0.5"/>
                  <dgm:constr type="t" for="ch" forName="dummyConnPt" refType="w" fact="0.5"/>
                  <dgm:constr type="l" for="ch" forName="oneNode"/>
                  <dgm:constr type="t" for="ch" forName="oneNode"/>
                  <dgm:constr type="h" for="ch" forName="oneNode" refType="h"/>
                  <dgm:constr type="w" for="ch" forName="oneNode" refType="w"/>
                </dgm:constrLst>
                <dgm:ruleLst/>
                <dgm:layoutNode name="dummyConnPt" styleLbl="node1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val="1"/>
                    <dgm:constr type="h" val="1"/>
                  </dgm:constrLst>
                  <dgm:ruleLst/>
                </dgm:layoutNode>
                <dgm:layoutNode name="oneNode" styleLbl="node1">
                  <dgm:varLst>
                    <dgm:bulletEnabled val="1"/>
                  </dgm:varLst>
                  <dgm:alg type="tx">
                    <dgm:param type="txAnchorVertCh" val="mid"/>
                  </dgm:alg>
                  <dgm:shape xmlns:r="http://schemas.openxmlformats.org/officeDocument/2006/relationships" type="ellipse" r:blip="">
                    <dgm:adjLst/>
                  </dgm:shape>
                  <dgm:presOf axis="desOrSelf" ptType="node"/>
                  <dgm:constrLst>
                    <dgm:constr type="h" refType="w"/>
                    <dgm:constr type="tMarg" refType="primFontSz" fact="0.1"/>
                    <dgm:constr type="bMarg" refType="primFontSz" fact="0.1"/>
                    <dgm:constr type="lMarg" refType="primFontSz" fact="0.1"/>
                    <dgm:constr type="rMarg" refType="primFontSz" fact="0.1"/>
                  </dgm:constrLst>
                  <dgm:ruleLst>
                    <dgm:rule type="primFontSz" val="5" fact="NaN" max="NaN"/>
                  </dgm:ruleLst>
                </dgm:layoutNode>
              </dgm:layoutNode>
              <dgm:layoutNode name="dummya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b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layoutNode name="dummyc">
                <dgm:alg type="sp"/>
                <dgm:shape xmlns:r="http://schemas.openxmlformats.org/officeDocument/2006/relationships" r:blip="">
                  <dgm:adjLst/>
                </dgm:shape>
                <dgm:presOf/>
                <dgm:constrLst>
                  <dgm:constr type="h" refType="w"/>
                </dgm:constrLst>
                <dgm:ruleLst/>
              </dgm:layoutNode>
              <dgm:forEach name="sibTransForEach1" axis="followSib" ptType="sibTrans" hideLastTrans="0" cnt="1">
                <dgm:layoutNode name="singleconn" styleLbl="sibTrans2D1">
                  <dgm:alg type="conn">
                    <dgm:param type="connRout" val="longCurve"/>
                    <dgm:param type="begPts" val="bCtr"/>
                    <dgm:param type="endPts" val="tCtr"/>
                    <dgm:param type="begSty" val="noArr"/>
                    <dgm:param type="endSty" val="noArr"/>
                    <dgm:param type="srcNode" val="dummyConnPt"/>
                    <dgm:param type="dstNode" val="dummyConnPt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</dgm:if>
            <dgm:else name="Name25"/>
          </dgm:choose>
        </dgm:forEach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96AD9E2-F7AD-4C61-BC75-AEB44757D4A7}" type="datetimeFigureOut">
              <a:rPr lang="ka-GE" smtClean="0"/>
              <a:t>08.09.2022</a:t>
            </a:fld>
            <a:endParaRPr lang="ka-GE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ka-GE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DEDED0-B557-4B2F-BDE5-BA320C5DDC46}" type="slidenum">
              <a:rPr lang="ka-GE" smtClean="0"/>
              <a:t>‹#›</a:t>
            </a:fld>
            <a:endParaRPr lang="ka-GE"/>
          </a:p>
        </p:txBody>
      </p:sp>
    </p:spTree>
    <p:extLst>
      <p:ext uri="{BB962C8B-B14F-4D97-AF65-F5344CB8AC3E}">
        <p14:creationId xmlns:p14="http://schemas.microsoft.com/office/powerpoint/2010/main" val="84358945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15373" y="0"/>
            <a:ext cx="2918831" cy="495029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4FFDE5A-7892-43DC-955C-FBAB333C0184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409575" y="1233488"/>
            <a:ext cx="5916613" cy="33289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3577" y="4748163"/>
            <a:ext cx="5388610" cy="3884861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15373" y="9371286"/>
            <a:ext cx="2918831" cy="49502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4BBBACF-6303-4B0D-A033-9D2CD978710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906765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BACF-6303-4B0D-A033-9D2CD978710C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002097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BACF-6303-4B0D-A033-9D2CD978710C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86621170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BACF-6303-4B0D-A033-9D2CD978710C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8216088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BACF-6303-4B0D-A033-9D2CD978710C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857882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BACF-6303-4B0D-A033-9D2CD978710C}" type="slidenum">
              <a:rPr lang="en-GB" smtClean="0"/>
              <a:t>9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11915892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BACF-6303-4B0D-A033-9D2CD978710C}" type="slidenum">
              <a:rPr lang="en-GB" smtClean="0"/>
              <a:t>11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05549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BACF-6303-4B0D-A033-9D2CD978710C}" type="slidenum">
              <a:rPr lang="en-GB" smtClean="0"/>
              <a:t>12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98225249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BACF-6303-4B0D-A033-9D2CD978710C}" type="slidenum">
              <a:rPr lang="en-GB" smtClean="0"/>
              <a:t>14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8206006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4BBBACF-6303-4B0D-A033-9D2CD978710C}" type="slidenum">
              <a:rPr lang="en-GB" smtClean="0"/>
              <a:t>18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9492674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19791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99517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313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6668059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40745842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80455507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204089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8547381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3126207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6088017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165434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855299715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49465785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934466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67615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7742561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60505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8237080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4358420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700443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517085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029687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588967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5A91F16D-1972-4326-B0BE-47CCB4A6AB00}" type="datetimeFigureOut">
              <a:rPr lang="en-GB" smtClean="0"/>
              <a:t>08/09/2022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0AC6BAD-4482-4E0C-AFD2-0587EB75FC80}" type="slidenum">
              <a:rPr lang="en-GB" smtClean="0"/>
              <a:t>‹#›</a:t>
            </a:fld>
            <a:endParaRPr lang="en-GB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1555259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8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jfif"/><Relationship Id="rId3" Type="http://schemas.openxmlformats.org/officeDocument/2006/relationships/diagramLayout" Target="../diagrams/layout4.xml"/><Relationship Id="rId7" Type="http://schemas.openxmlformats.org/officeDocument/2006/relationships/image" Target="../media/image7.png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7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fif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fif"/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16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Relationship Id="rId6" Type="http://schemas.openxmlformats.org/officeDocument/2006/relationships/hyperlink" Target="http://www.procurement.gov.ge/" TargetMode="External"/><Relationship Id="rId5" Type="http://schemas.openxmlformats.org/officeDocument/2006/relationships/hyperlink" Target="mailto:info@procurement.gov.ge" TargetMode="External"/><Relationship Id="rId4" Type="http://schemas.openxmlformats.org/officeDocument/2006/relationships/image" Target="../media/image1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18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Layout" Target="../slideLayouts/slideLayout18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8" Type="http://schemas.microsoft.com/office/2007/relationships/diagramDrawing" Target="../diagrams/drawing2.xml"/><Relationship Id="rId3" Type="http://schemas.openxmlformats.org/officeDocument/2006/relationships/image" Target="../media/image4.jpg"/><Relationship Id="rId7" Type="http://schemas.openxmlformats.org/officeDocument/2006/relationships/diagramColors" Target="../diagrams/colors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diagramQuickStyle" Target="../diagrams/quickStyle2.xml"/><Relationship Id="rId5" Type="http://schemas.openxmlformats.org/officeDocument/2006/relationships/diagramLayout" Target="../diagrams/layout2.xml"/><Relationship Id="rId4" Type="http://schemas.openxmlformats.org/officeDocument/2006/relationships/diagramData" Target="../diagrams/data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png"/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878496" y="2316227"/>
            <a:ext cx="8435000" cy="10772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3200" b="1" dirty="0"/>
              <a:t>მოსალოდნელი ცვლილებები და დაგეგმილი სიახლეები საჯარო შესყიდვების სფეროში </a:t>
            </a:r>
            <a:endParaRPr lang="en-US" sz="3200" dirty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9974" y="345913"/>
            <a:ext cx="5692053" cy="1285897"/>
          </a:xfrm>
          <a:prstGeom prst="rect">
            <a:avLst/>
          </a:prstGeom>
        </p:spPr>
      </p:pic>
      <p:sp>
        <p:nvSpPr>
          <p:cNvPr id="6" name="Rectangle 5"/>
          <p:cNvSpPr/>
          <p:nvPr/>
        </p:nvSpPr>
        <p:spPr>
          <a:xfrm>
            <a:off x="-967526" y="6116018"/>
            <a:ext cx="843500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ka-GE" sz="1400" i="1" dirty="0" smtClean="0"/>
              <a:t>იურიდიული დეპარტამენტის უფროსი – გიორგი ლაცაბიძე</a:t>
            </a:r>
          </a:p>
        </p:txBody>
      </p:sp>
    </p:spTree>
    <p:extLst>
      <p:ext uri="{BB962C8B-B14F-4D97-AF65-F5344CB8AC3E}">
        <p14:creationId xmlns:p14="http://schemas.microsoft.com/office/powerpoint/2010/main" val="9173567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043546" y="161359"/>
            <a:ext cx="7766075" cy="404191"/>
          </a:xfrm>
          <a:prstGeom prst="roundRect">
            <a:avLst/>
          </a:prstGeom>
          <a:gradFill>
            <a:gsLst>
              <a:gs pos="0">
                <a:schemeClr val="tx2"/>
              </a:gs>
              <a:gs pos="100000">
                <a:schemeClr val="dk1">
                  <a:tint val="90000"/>
                  <a:shade val="100000"/>
                  <a:satMod val="150000"/>
                  <a:lumMod val="100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 smtClean="0"/>
              <a:t>საჯარო შესყიდვის ინსტრუმენტები</a:t>
            </a:r>
            <a:endParaRPr lang="en-US" sz="2400" b="1" dirty="0"/>
          </a:p>
        </p:txBody>
      </p:sp>
      <p:graphicFrame>
        <p:nvGraphicFramePr>
          <p:cNvPr id="5" name="Diagram 4"/>
          <p:cNvGraphicFramePr/>
          <p:nvPr>
            <p:extLst/>
          </p:nvPr>
        </p:nvGraphicFramePr>
        <p:xfrm>
          <a:off x="364150" y="946657"/>
          <a:ext cx="11269661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pic>
        <p:nvPicPr>
          <p:cNvPr id="2" name="Picture 1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47423" y="2407384"/>
            <a:ext cx="2798284" cy="2497211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09669" y="4803354"/>
            <a:ext cx="1943077" cy="1943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628280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309268" y="149328"/>
            <a:ext cx="8098584" cy="544735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 smtClean="0"/>
              <a:t>ცენტრალიზებული</a:t>
            </a:r>
            <a:r>
              <a:rPr lang="en-US" sz="2400" b="1" dirty="0" smtClean="0"/>
              <a:t> </a:t>
            </a:r>
            <a:r>
              <a:rPr lang="ka-GE" sz="2400" b="1" dirty="0" smtClean="0"/>
              <a:t>შესყიდვა</a:t>
            </a:r>
            <a:endParaRPr lang="en-US" sz="2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99152" y="881349"/>
            <a:ext cx="11920250" cy="81524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b="1" dirty="0"/>
              <a:t>ცენტრალური შემსყიდველი ორგანო </a:t>
            </a:r>
            <a:r>
              <a:rPr lang="ka-GE" sz="1600" dirty="0" smtClean="0"/>
              <a:t>– საქართველოს </a:t>
            </a:r>
            <a:r>
              <a:rPr lang="ka-GE" sz="1600" dirty="0"/>
              <a:t>მთავრობის დადგენილების საფუძველზე შექმნილი დამოუკიდებელი საჯარო სამართლის იურიდიული პირი, რომლის სახელმწიფო კონტროლს </a:t>
            </a:r>
            <a:r>
              <a:rPr lang="ka-GE" sz="1600" dirty="0" smtClean="0"/>
              <a:t>განახორციელებს საქართველოს მთავრობა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99152" y="2247441"/>
            <a:ext cx="6259408" cy="311777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b="1" dirty="0"/>
              <a:t>ცენტრალიზებულ შესყიდვებთან დაკავშირებული </a:t>
            </a:r>
            <a:r>
              <a:rPr lang="ka-GE" sz="1600" b="1" dirty="0" smtClean="0"/>
              <a:t>საქმიანობა  შეიძლება </a:t>
            </a:r>
            <a:r>
              <a:rPr lang="ka-GE" sz="1600" b="1" dirty="0"/>
              <a:t>მოიცავდეს</a:t>
            </a:r>
            <a:r>
              <a:rPr lang="ka-GE" sz="1600" b="1" dirty="0" smtClean="0"/>
              <a:t>: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ka-GE" sz="1600" dirty="0" smtClean="0"/>
              <a:t>შემსყიდველი </a:t>
            </a:r>
            <a:r>
              <a:rPr lang="ka-GE" sz="1600" dirty="0"/>
              <a:t>ორგანიზაციებისთვის განკუთვნილი, საქართველოს მთავრობის მიერ განსაზღვრული ფართო მოხმარების/მუდმივი საჭიროების საქონლის ან/და მომსახურების </a:t>
            </a:r>
            <a:r>
              <a:rPr lang="ka-GE" sz="1600" dirty="0" smtClean="0"/>
              <a:t>შესყიდვას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ka-GE" sz="1600" dirty="0" smtClean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ka-GE" sz="1600" dirty="0" smtClean="0"/>
              <a:t>შესყიდვის </a:t>
            </a:r>
            <a:r>
              <a:rPr lang="ka-GE" sz="1600" dirty="0"/>
              <a:t>ხელშეკრულების ან ჩარჩო შეთანხმების დადებას ფართო მოხმარების/მუდმივი საჭიროების საქონელზე, სამუშაოზე ან/და მომსახურებაზე, რომელიც განკუთვნილია შემსყიდველი </a:t>
            </a:r>
            <a:r>
              <a:rPr lang="ka-GE" sz="1600" dirty="0" smtClean="0"/>
              <a:t>ორგანიზაციებისთვის</a:t>
            </a:r>
            <a:endParaRPr lang="en-US" sz="1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47115" y="1832244"/>
            <a:ext cx="5472287" cy="3786357"/>
          </a:xfrm>
          <a:prstGeom prst="rect">
            <a:avLst/>
          </a:prstGeom>
        </p:spPr>
      </p:pic>
      <p:sp>
        <p:nvSpPr>
          <p:cNvPr id="9" name="Rounded Rectangle 8"/>
          <p:cNvSpPr/>
          <p:nvPr/>
        </p:nvSpPr>
        <p:spPr>
          <a:xfrm>
            <a:off x="220337" y="5894023"/>
            <a:ext cx="11799065" cy="82075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ცენტრალურ 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შემსყიდველ ორგანოს, შემსყიდველი ორგანიზაციის მიმართვის </a:t>
            </a:r>
            <a:r>
              <a:rPr lang="ka-GE" sz="1600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საფუძველზე, </a:t>
            </a:r>
            <a:r>
              <a:rPr lang="ka-GE" sz="1600" dirty="0">
                <a:ea typeface="Calibri" panose="020F0502020204030204" pitchFamily="34" charset="0"/>
                <a:cs typeface="Times New Roman" panose="02020603050405020304" pitchFamily="18" charset="0"/>
              </a:rPr>
              <a:t>ექნება ცენტრალიზებულ შესყიდვებთან დაკავშირებული საქმიანობის განხორციელების უფლება, სათანადო ანაზღაურებით ან მის გარეშე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20263920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309268" y="149328"/>
            <a:ext cx="8098584" cy="544735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/>
              <a:t>მცირე და საშუალო ბიზნესის ხელშეწყობა</a:t>
            </a:r>
            <a:endParaRPr lang="en-US" sz="2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379079" y="1079653"/>
            <a:ext cx="11541171" cy="139914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/>
              <a:t>მცირე და საშუალო ბიზნესის ხელშეწყობის მიზნით, </a:t>
            </a:r>
            <a:r>
              <a:rPr lang="ka-GE" sz="1600" dirty="0">
                <a:solidFill>
                  <a:schemeClr val="tx1"/>
                </a:solidFill>
              </a:rPr>
              <a:t>შემსყიდველი ორგანიზაცია ვალდებული იქნება შესყიდვის პირობებში დაასაბუთოს საჯარო შესყიდვის ლოტებად დაყოფის შეუძლებლობა, თუ შესყიდვის ერთგვაროვანი ობიექტების წლიური ღირებულება შეადგენს ან აღემატება ევროკავშირის მონეტარულ ზღვრებს.</a:t>
            </a:r>
          </a:p>
        </p:txBody>
      </p:sp>
      <p:sp>
        <p:nvSpPr>
          <p:cNvPr id="10" name="Rounded Rectangle 9"/>
          <p:cNvSpPr/>
          <p:nvPr/>
        </p:nvSpPr>
        <p:spPr>
          <a:xfrm>
            <a:off x="379079" y="3021196"/>
            <a:ext cx="6451380" cy="204906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285750" lvl="0" indent="-285750" algn="just">
              <a:buFont typeface="Courier New" panose="02070309020205020404" pitchFamily="49" charset="0"/>
              <a:buChar char="o"/>
            </a:pPr>
            <a:r>
              <a:rPr lang="ka-GE" sz="1600" b="1" dirty="0" smtClean="0"/>
              <a:t>დაუშვებელი </a:t>
            </a:r>
            <a:r>
              <a:rPr lang="ka-GE" sz="1600" dirty="0" smtClean="0"/>
              <a:t>იქნება </a:t>
            </a:r>
            <a:r>
              <a:rPr lang="ka-GE" sz="1600" dirty="0"/>
              <a:t>ქვეკონტრაქტორის გამოყენების </a:t>
            </a:r>
            <a:r>
              <a:rPr lang="ka-GE" sz="1600" dirty="0" smtClean="0"/>
              <a:t>აკრძალვა</a:t>
            </a:r>
          </a:p>
          <a:p>
            <a:pPr marL="285750" lvl="0" indent="-285750" algn="just">
              <a:buFont typeface="Courier New" panose="02070309020205020404" pitchFamily="49" charset="0"/>
              <a:buChar char="o"/>
            </a:pPr>
            <a:endParaRPr lang="en-US" sz="1600" dirty="0" smtClean="0"/>
          </a:p>
          <a:p>
            <a:pPr marL="285750" lvl="0" indent="-285750" algn="just">
              <a:buFont typeface="Courier New" panose="02070309020205020404" pitchFamily="49" charset="0"/>
              <a:buChar char="o"/>
            </a:pPr>
            <a:endParaRPr lang="en-US" sz="1600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ka-GE" sz="1600" b="1" dirty="0" smtClean="0"/>
              <a:t>დასაშვებია</a:t>
            </a:r>
            <a:r>
              <a:rPr lang="ka-GE" sz="1600" dirty="0" smtClean="0"/>
              <a:t> კრიტიკული </a:t>
            </a:r>
            <a:r>
              <a:rPr lang="ka-GE" sz="1600" dirty="0"/>
              <a:t>მნიშვნელობის მქონე ვალდებულებების მხოლოდ ეკონომიკური ოპერატორის მიერ შესრულების მოთხოვნის </a:t>
            </a:r>
            <a:r>
              <a:rPr lang="ka-GE" sz="1600" dirty="0" smtClean="0"/>
              <a:t>განსაზღვრა</a:t>
            </a:r>
          </a:p>
        </p:txBody>
      </p:sp>
      <p:sp>
        <p:nvSpPr>
          <p:cNvPr id="11" name="Rounded Rectangle 10"/>
          <p:cNvSpPr/>
          <p:nvPr/>
        </p:nvSpPr>
        <p:spPr>
          <a:xfrm>
            <a:off x="191791" y="5830459"/>
            <a:ext cx="11728459" cy="81437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 smtClean="0"/>
              <a:t>ქვეკონტრაქტორი </a:t>
            </a:r>
            <a:r>
              <a:rPr lang="ka-GE" sz="1600" b="1" dirty="0"/>
              <a:t>– ეკონომიკური ოპერატორი, რომელსაც ძირითადი ეკონომიკური ოპერატორი (მიმწოდებელი</a:t>
            </a:r>
            <a:r>
              <a:rPr lang="ka-GE" sz="1600" b="1" dirty="0" smtClean="0"/>
              <a:t>), </a:t>
            </a:r>
            <a:r>
              <a:rPr lang="ka-GE" sz="1600" b="1" dirty="0"/>
              <a:t>შესასრულებლად გადასცემს საჯარო შესყიდვის შესახებ ხელშეკრულების </a:t>
            </a:r>
            <a:r>
              <a:rPr lang="ka-GE" sz="1600" b="1" dirty="0" smtClean="0"/>
              <a:t>ნაწილს</a:t>
            </a:r>
            <a:endParaRPr lang="en-US" sz="1600" b="1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071764" y="2864386"/>
            <a:ext cx="3848486" cy="256565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25560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680252" y="92769"/>
            <a:ext cx="6996184" cy="478728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 smtClean="0"/>
              <a:t>ქვეკონტრაქტორი</a:t>
            </a:r>
            <a:endParaRPr lang="en-US" sz="2400" b="1" dirty="0"/>
          </a:p>
        </p:txBody>
      </p:sp>
      <p:sp>
        <p:nvSpPr>
          <p:cNvPr id="11" name="Rounded Rectangle 10"/>
          <p:cNvSpPr/>
          <p:nvPr/>
        </p:nvSpPr>
        <p:spPr>
          <a:xfrm>
            <a:off x="659618" y="1149368"/>
            <a:ext cx="6271945" cy="323255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ka-GE" sz="1600" b="1" dirty="0" smtClean="0">
                <a:solidFill>
                  <a:schemeClr val="tx1"/>
                </a:solidFill>
              </a:rPr>
              <a:t>სავალდებულოა</a:t>
            </a:r>
            <a:r>
              <a:rPr lang="ka-GE" sz="1600" dirty="0" smtClean="0">
                <a:solidFill>
                  <a:schemeClr val="tx1"/>
                </a:solidFill>
              </a:rPr>
              <a:t> </a:t>
            </a:r>
            <a:r>
              <a:rPr lang="ka-GE" sz="1600" dirty="0" smtClean="0"/>
              <a:t>ქვეკონტრაქტორის შესახებ ინფორმაციის შემსყიდველი ორგანიზაციისთვის მიწოდება, </a:t>
            </a:r>
            <a:r>
              <a:rPr lang="ka-GE" sz="1600" dirty="0"/>
              <a:t>თუ </a:t>
            </a:r>
            <a:r>
              <a:rPr lang="ka-GE" sz="1600" dirty="0" smtClean="0"/>
              <a:t>ქვეკონტრაქტორ(ებ)ი შეასრულებს</a:t>
            </a:r>
            <a:r>
              <a:rPr lang="en-US" sz="1600" dirty="0" smtClean="0"/>
              <a:t>/</a:t>
            </a:r>
            <a:r>
              <a:rPr lang="ka-GE" sz="1600" dirty="0" smtClean="0"/>
              <a:t>შეასრულებენ</a:t>
            </a:r>
            <a:r>
              <a:rPr lang="en-US" sz="1600" dirty="0" smtClean="0"/>
              <a:t>:</a:t>
            </a:r>
            <a:endParaRPr lang="ka-GE" sz="1600" dirty="0" smtClean="0"/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endParaRPr lang="en-US" sz="1600" dirty="0"/>
          </a:p>
          <a:p>
            <a:pPr marL="285750" lvl="0" indent="-285750" algn="just">
              <a:buFont typeface="Courier New" panose="02070309020205020404" pitchFamily="49" charset="0"/>
              <a:buChar char="o"/>
            </a:pPr>
            <a:r>
              <a:rPr lang="ka-GE" sz="1600" dirty="0" smtClean="0"/>
              <a:t>შესყიდვის </a:t>
            </a:r>
            <a:r>
              <a:rPr lang="ka-GE" sz="1600" dirty="0"/>
              <a:t>ხელშეკრულების საერთო ღირებულების </a:t>
            </a:r>
            <a:r>
              <a:rPr lang="ka-GE" sz="1600" b="1" dirty="0"/>
              <a:t>10%-ს </a:t>
            </a:r>
            <a:r>
              <a:rPr lang="ka-GE" sz="1600" dirty="0"/>
              <a:t>მაინც;</a:t>
            </a:r>
            <a:r>
              <a:rPr lang="ka-GE" sz="1600" dirty="0" smtClean="0"/>
              <a:t> </a:t>
            </a:r>
            <a:endParaRPr lang="en-US" sz="1600" dirty="0" smtClean="0"/>
          </a:p>
          <a:p>
            <a:pPr marL="285750" lvl="0" indent="-285750" algn="just">
              <a:buFont typeface="Courier New" panose="02070309020205020404" pitchFamily="49" charset="0"/>
              <a:buChar char="o"/>
            </a:pPr>
            <a:endParaRPr lang="en-US" sz="1600" b="1" dirty="0" smtClean="0"/>
          </a:p>
          <a:p>
            <a:pPr marL="285750" lvl="0" indent="-285750" algn="just">
              <a:buFont typeface="Courier New" panose="02070309020205020404" pitchFamily="49" charset="0"/>
              <a:buChar char="o"/>
            </a:pPr>
            <a:r>
              <a:rPr lang="ka-GE" sz="1600" dirty="0" smtClean="0"/>
              <a:t>შემსყიდველი </a:t>
            </a:r>
            <a:r>
              <a:rPr lang="ka-GE" sz="1600" dirty="0"/>
              <a:t>ორგანიზაციის მიერ შესყიდვის პირობებში მითითებულ </a:t>
            </a:r>
            <a:r>
              <a:rPr lang="ka-GE" sz="1600" b="1" dirty="0"/>
              <a:t>ხელშეკრულების კონკრეტულ/მნიშვნელოვან </a:t>
            </a:r>
            <a:r>
              <a:rPr lang="ka-GE" sz="1600" b="1" dirty="0" smtClean="0"/>
              <a:t>ნაწილს</a:t>
            </a:r>
            <a:r>
              <a:rPr lang="ka-GE" sz="1600" dirty="0" smtClean="0"/>
              <a:t>.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04933" y="1522698"/>
            <a:ext cx="4343005" cy="2485895"/>
          </a:xfrm>
          <a:prstGeom prst="rect">
            <a:avLst/>
          </a:prstGeom>
        </p:spPr>
      </p:pic>
      <p:sp>
        <p:nvSpPr>
          <p:cNvPr id="7" name="Rounded Rectangle 6"/>
          <p:cNvSpPr/>
          <p:nvPr/>
        </p:nvSpPr>
        <p:spPr>
          <a:xfrm>
            <a:off x="1415575" y="5172035"/>
            <a:ext cx="9896749" cy="107452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a-GE" sz="1600" dirty="0" smtClean="0"/>
              <a:t>დაუშვებელი იქნება ზემოაღნიშნული </a:t>
            </a:r>
            <a:r>
              <a:rPr lang="ka-GE" sz="1600" dirty="0"/>
              <a:t>ქვეკონტრაქტორის </a:t>
            </a:r>
            <a:r>
              <a:rPr lang="ka-GE" sz="1600" dirty="0" smtClean="0"/>
              <a:t>შეცვლა/დამატება შემსყიდველი </a:t>
            </a:r>
            <a:r>
              <a:rPr lang="ka-GE" sz="1600" dirty="0"/>
              <a:t>ორგანიზაციის მიერ გაცემული წერილობითი თანხმობის </a:t>
            </a:r>
            <a:r>
              <a:rPr lang="ka-GE" sz="1600" dirty="0" smtClean="0"/>
              <a:t>გარეშე</a:t>
            </a:r>
          </a:p>
        </p:txBody>
      </p:sp>
    </p:spTree>
    <p:extLst>
      <p:ext uri="{BB962C8B-B14F-4D97-AF65-F5344CB8AC3E}">
        <p14:creationId xmlns:p14="http://schemas.microsoft.com/office/powerpoint/2010/main" val="13410368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309268" y="149328"/>
            <a:ext cx="8098584" cy="544735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 smtClean="0"/>
              <a:t>სერტიფიცირება</a:t>
            </a:r>
            <a:endParaRPr lang="en-US" sz="2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249377" y="1069495"/>
            <a:ext cx="11814089" cy="92007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dirty="0"/>
              <a:t>შემსყიდველი ორგანიზაცია ვალდებულია, დაწესებულების სტრუქტურაში ან საშტატო ნუსხაში განსაზღვროს საჯარო შესყიდვებთან დაკავშირებული საქმიანობის განმახორციელებელი უფლებამოსილი სტრუქტურული ერთეული ან თანამდებობის პირი (თანამშრომელი</a:t>
            </a:r>
            <a:r>
              <a:rPr lang="ka-GE" sz="1600" dirty="0" smtClean="0"/>
              <a:t>)</a:t>
            </a:r>
            <a:endParaRPr lang="en-US" sz="1600" dirty="0"/>
          </a:p>
        </p:txBody>
      </p:sp>
      <p:sp>
        <p:nvSpPr>
          <p:cNvPr id="8" name="Rounded Rectangle 7"/>
          <p:cNvSpPr/>
          <p:nvPr/>
        </p:nvSpPr>
        <p:spPr>
          <a:xfrm>
            <a:off x="249377" y="2806695"/>
            <a:ext cx="7737852" cy="131100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b="1" dirty="0" smtClean="0"/>
              <a:t>ზემოაღნიშნულ </a:t>
            </a:r>
            <a:r>
              <a:rPr lang="ka-GE" sz="1600" b="1" dirty="0"/>
              <a:t>სტრუქტურულ ერთეულში დასაქმებული პირი/პირები, რომელიც უშუალოდ ჩართული/ჩართულნი არიან საჯარო შესყიდვებთან დაკავშირებულ საქმიანობაში, უნდა ფლობდეს/ფლობდნენ საჯარო შესყიდვის სპეციალისტის </a:t>
            </a:r>
            <a:r>
              <a:rPr lang="ka-GE" sz="1600" b="1" dirty="0" smtClean="0"/>
              <a:t>სერტიფიკატს</a:t>
            </a:r>
            <a:endParaRPr lang="en-US" sz="1600" b="1" dirty="0"/>
          </a:p>
        </p:txBody>
      </p:sp>
      <p:sp>
        <p:nvSpPr>
          <p:cNvPr id="6" name="Rounded Rectangle 5"/>
          <p:cNvSpPr/>
          <p:nvPr/>
        </p:nvSpPr>
        <p:spPr>
          <a:xfrm>
            <a:off x="249378" y="5288096"/>
            <a:ext cx="11814088" cy="15699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b="1" dirty="0" smtClean="0"/>
              <a:t>სავალდებულო სერტიფიცირების მოთხოვნა არ ვრცელდება</a:t>
            </a:r>
            <a:r>
              <a:rPr lang="en-US" sz="1600" b="1" dirty="0" smtClean="0"/>
              <a:t> </a:t>
            </a:r>
            <a:r>
              <a:rPr lang="ka-GE" sz="1600" dirty="0" smtClean="0"/>
              <a:t>საზღვარგარეთ </a:t>
            </a:r>
            <a:r>
              <a:rPr lang="ka-GE" sz="1600" dirty="0"/>
              <a:t>საქართველოს დიპლომატიურ წარმომადგენლობებსა და საკონსულო </a:t>
            </a:r>
            <a:r>
              <a:rPr lang="ka-GE" sz="1600" dirty="0" smtClean="0"/>
              <a:t>დაწესებულებებზე, შემსყიდველი </a:t>
            </a:r>
            <a:r>
              <a:rPr lang="ka-GE" sz="1600" dirty="0"/>
              <a:t>ორგანიზაციის მიერ საზღვარგარეთ დაფუძნებულ ფილიალზე, წარმომადგენლობაზე, შვილობილ საწარმოზე, </a:t>
            </a:r>
            <a:r>
              <a:rPr lang="ka-GE" sz="1600" dirty="0" smtClean="0"/>
              <a:t>თავდაცვის </a:t>
            </a:r>
            <a:r>
              <a:rPr lang="ka-GE" sz="1600" dirty="0"/>
              <a:t>ატაშეს, საქართველოს თავდაცვისა და შინაგან საქმეთა სამინისტროების, საქართველოს სახელმწიფო უსაფრთხოების სამსახურის, საქართველოს დაზვერვის სამსახურისა და საქართველოს პროკურატურის </a:t>
            </a:r>
            <a:r>
              <a:rPr lang="ka-GE" sz="1600" dirty="0" smtClean="0"/>
              <a:t>წარმომადგენლებზე</a:t>
            </a:r>
            <a:endParaRPr lang="en-US" sz="1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50787" y="2111256"/>
            <a:ext cx="3602514" cy="270188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93985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377440" y="357173"/>
            <a:ext cx="8180832" cy="752299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 smtClean="0"/>
              <a:t>თავდაცვისა </a:t>
            </a:r>
            <a:r>
              <a:rPr lang="ka-GE" sz="2400" b="1" dirty="0"/>
              <a:t>და უსაფრთხოების სფეროსთან დაკავშირებული საჯარო შესყიდვები</a:t>
            </a:r>
            <a:endParaRPr lang="en-US" sz="24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211083" y="1711706"/>
            <a:ext cx="7799061" cy="141863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ka-GE" sz="1600" dirty="0" smtClean="0"/>
              <a:t>აღნიშნულ თავში მოქცეული დებულებები ძირითადად </a:t>
            </a:r>
            <a:r>
              <a:rPr lang="ka-GE" sz="1600" dirty="0"/>
              <a:t>ეფუძნება 2009/81/EC დირექტივის დებულებებს, ეროვნული კანონმდებლობის თავისებურებებისა და საქართველოს მთავრობის 2019 წლის 12 თებერვლის №222 განკარგულებით შექმნილი უწყებათაშორისი კომისიის ფარგლებში გამოთქმული შენიშვნებისა და რეკომენდაციების გათვალისწინებით. </a:t>
            </a:r>
            <a:endParaRPr lang="en-US" sz="1600" dirty="0"/>
          </a:p>
        </p:txBody>
      </p:sp>
      <p:sp>
        <p:nvSpPr>
          <p:cNvPr id="5" name="Rounded Rectangle 4"/>
          <p:cNvSpPr/>
          <p:nvPr/>
        </p:nvSpPr>
        <p:spPr>
          <a:xfrm>
            <a:off x="320811" y="3732578"/>
            <a:ext cx="11615157" cy="292425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just"/>
            <a:r>
              <a:rPr lang="ka-GE" sz="1600" b="1" dirty="0">
                <a:solidFill>
                  <a:schemeClr val="tx1"/>
                </a:solidFill>
              </a:rPr>
              <a:t>თავდაცვისა და უსაფრთხოების სფეროსთან დაკავშირებული საჯარო </a:t>
            </a:r>
            <a:r>
              <a:rPr lang="ka-GE" sz="1600" b="1" dirty="0" smtClean="0">
                <a:solidFill>
                  <a:schemeClr val="tx1"/>
                </a:solidFill>
              </a:rPr>
              <a:t>შესყიდვების თავისებურებები:</a:t>
            </a:r>
          </a:p>
          <a:p>
            <a:pPr lvl="0" algn="just"/>
            <a:endParaRPr lang="ka-GE" sz="1600" b="1" dirty="0" smtClean="0">
              <a:solidFill>
                <a:schemeClr val="tx1"/>
              </a:solidFill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ka-GE" sz="1600" dirty="0" smtClean="0">
                <a:solidFill>
                  <a:schemeClr val="tx1"/>
                </a:solidFill>
              </a:rPr>
              <a:t>დამატებითი გამონაკლისები კანონის მოქმედების სფეროდან;</a:t>
            </a:r>
          </a:p>
          <a:p>
            <a:pPr lvl="0" algn="just"/>
            <a:endParaRPr lang="ka-GE" sz="1600" dirty="0" smtClean="0">
              <a:solidFill>
                <a:schemeClr val="tx1"/>
              </a:solidFill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ka-GE" sz="1600" dirty="0" smtClean="0">
                <a:solidFill>
                  <a:schemeClr val="tx1"/>
                </a:solidFill>
              </a:rPr>
              <a:t>წინასწარი გამოქვეყნების გარეშე მოლაპარაკების პროცედურის გამოყენების დამატებითი საფუძველი;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endParaRPr lang="ka-GE" sz="1600" dirty="0" smtClean="0">
              <a:solidFill>
                <a:schemeClr val="tx1"/>
              </a:solidFill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ka-GE" sz="1600" dirty="0" smtClean="0">
                <a:solidFill>
                  <a:schemeClr val="tx1"/>
                </a:solidFill>
              </a:rPr>
              <a:t>დისკვალიფიკაციის დამატებითი საფუძველი;</a:t>
            </a: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endParaRPr lang="ka-GE" sz="1600" dirty="0" smtClean="0">
              <a:solidFill>
                <a:schemeClr val="tx1"/>
              </a:solidFill>
            </a:endParaRPr>
          </a:p>
          <a:p>
            <a:pPr marL="285750" lvl="0" indent="-285750" algn="just">
              <a:buFont typeface="Wingdings" panose="05000000000000000000" pitchFamily="2" charset="2"/>
              <a:buChar char="Ø"/>
            </a:pPr>
            <a:r>
              <a:rPr lang="ka-GE" sz="1600" dirty="0" smtClean="0">
                <a:solidFill>
                  <a:schemeClr val="tx1"/>
                </a:solidFill>
              </a:rPr>
              <a:t>უცხო ქვეყნის ეკონომიკური ოპერატორების მონაწილეობის აკრძალვის შესაძლებლობა საქართველოს მთავრობის დადგენილებით.</a:t>
            </a: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68640" y="1473832"/>
            <a:ext cx="3901440" cy="21106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80585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ounded Rectangle 3"/>
          <p:cNvSpPr/>
          <p:nvPr/>
        </p:nvSpPr>
        <p:spPr>
          <a:xfrm>
            <a:off x="649995" y="1464722"/>
            <a:ext cx="7533306" cy="188036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ka-GE" dirty="0" smtClean="0"/>
              <a:t>კანონპროექტის მიზანი </a:t>
            </a:r>
            <a:r>
              <a:rPr lang="ka-GE" dirty="0"/>
              <a:t>–</a:t>
            </a:r>
            <a:r>
              <a:rPr lang="ka-GE" dirty="0" smtClean="0"/>
              <a:t> მდგრადი განვითარებისთვის ხელის შეწყობა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ka-GE" dirty="0"/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ka-GE" dirty="0"/>
              <a:t>კანონპროექტის პრინციპი </a:t>
            </a:r>
            <a:r>
              <a:rPr lang="ka-GE" dirty="0" smtClean="0"/>
              <a:t>– საჯარო </a:t>
            </a:r>
            <a:r>
              <a:rPr lang="ka-GE" dirty="0"/>
              <a:t>შესყიდვის განხორციელებისას მდგრადი განვითარების მიზნის </a:t>
            </a:r>
            <a:r>
              <a:rPr lang="ka-GE" dirty="0" smtClean="0"/>
              <a:t>მიღწევა</a:t>
            </a:r>
            <a:endParaRPr lang="ka-GE" dirty="0"/>
          </a:p>
        </p:txBody>
      </p:sp>
      <p:sp>
        <p:nvSpPr>
          <p:cNvPr id="5" name="Rounded Rectangle 4"/>
          <p:cNvSpPr/>
          <p:nvPr/>
        </p:nvSpPr>
        <p:spPr>
          <a:xfrm>
            <a:off x="649995" y="3796496"/>
            <a:ext cx="11081422" cy="134204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/>
                </a:solidFill>
              </a:rPr>
              <a:t>სასიცოცხლო </a:t>
            </a:r>
            <a:r>
              <a:rPr lang="ka-GE" dirty="0">
                <a:solidFill>
                  <a:schemeClr val="tx1"/>
                </a:solidFill>
              </a:rPr>
              <a:t>ციკლისა და სასიცოცხლო ციკლის დანახარჯის </a:t>
            </a:r>
            <a:r>
              <a:rPr lang="ka-GE" dirty="0" smtClean="0">
                <a:solidFill>
                  <a:schemeClr val="tx1"/>
                </a:solidFill>
              </a:rPr>
              <a:t>ცნება;</a:t>
            </a: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endParaRPr lang="ka-GE" dirty="0">
              <a:solidFill>
                <a:schemeClr val="tx1"/>
              </a:solidFill>
            </a:endParaRPr>
          </a:p>
          <a:p>
            <a:pPr marL="342900" lvl="0" indent="-342900" algn="just">
              <a:buFont typeface="Arial" panose="020B0604020202020204" pitchFamily="34" charset="0"/>
              <a:buChar char="•"/>
            </a:pPr>
            <a:r>
              <a:rPr lang="ka-GE" dirty="0" smtClean="0">
                <a:solidFill>
                  <a:schemeClr val="tx1"/>
                </a:solidFill>
              </a:rPr>
              <a:t>საუკეთესო წინადადების გამოვლენის კრიტერიუმი – სასიცოცხლო ციკლის დანახარჯი;</a:t>
            </a:r>
          </a:p>
        </p:txBody>
      </p:sp>
      <p:sp>
        <p:nvSpPr>
          <p:cNvPr id="6" name="Rounded Rectangle 5"/>
          <p:cNvSpPr/>
          <p:nvPr/>
        </p:nvSpPr>
        <p:spPr>
          <a:xfrm>
            <a:off x="748855" y="5604476"/>
            <a:ext cx="10982562" cy="851896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lvl="0" algn="ctr"/>
            <a:r>
              <a:rPr lang="ka-GE" dirty="0">
                <a:solidFill>
                  <a:schemeClr val="tx1"/>
                </a:solidFill>
              </a:rPr>
              <a:t>საქართველოს მთავრობის </a:t>
            </a:r>
            <a:r>
              <a:rPr lang="ka-GE" dirty="0" smtClean="0">
                <a:solidFill>
                  <a:schemeClr val="tx1"/>
                </a:solidFill>
              </a:rPr>
              <a:t>დადგენილებით განისაზღვრება </a:t>
            </a:r>
            <a:r>
              <a:rPr lang="ka-GE" dirty="0" smtClean="0"/>
              <a:t>CPV </a:t>
            </a:r>
            <a:r>
              <a:rPr lang="ka-GE" dirty="0"/>
              <a:t>კოდები, რომლის შესყიდვისას სავალდებულო იქნება მდგრადი განვითარების მახასიათებლების </a:t>
            </a:r>
            <a:r>
              <a:rPr lang="ka-GE" dirty="0" smtClean="0"/>
              <a:t>გათვალისწინება</a:t>
            </a:r>
            <a:r>
              <a:rPr lang="ka-GE" dirty="0"/>
              <a:t>.</a:t>
            </a:r>
            <a:endParaRPr lang="ka-GE" dirty="0">
              <a:solidFill>
                <a:schemeClr val="tx1"/>
              </a:solidFill>
            </a:endParaRPr>
          </a:p>
        </p:txBody>
      </p:sp>
      <p:sp>
        <p:nvSpPr>
          <p:cNvPr id="7" name="Rounded Rectangle 6"/>
          <p:cNvSpPr/>
          <p:nvPr/>
        </p:nvSpPr>
        <p:spPr>
          <a:xfrm>
            <a:off x="2100290" y="358856"/>
            <a:ext cx="8180832" cy="752299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/>
              <a:t>მდგრადი საჯარო შესყიდვა</a:t>
            </a:r>
            <a:endParaRPr lang="en-US" sz="2400" b="1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9416878" y="1464722"/>
            <a:ext cx="2059895" cy="167881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34637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680252" y="334106"/>
            <a:ext cx="6831496" cy="404191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 smtClean="0"/>
              <a:t>შავი სია</a:t>
            </a:r>
            <a:endParaRPr lang="en-US" sz="2400" b="1" dirty="0"/>
          </a:p>
        </p:txBody>
      </p:sp>
      <p:sp>
        <p:nvSpPr>
          <p:cNvPr id="3" name="Rectangle 2"/>
          <p:cNvSpPr/>
          <p:nvPr/>
        </p:nvSpPr>
        <p:spPr>
          <a:xfrm>
            <a:off x="424253" y="2008909"/>
            <a:ext cx="11422307" cy="2959697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just"/>
            <a:r>
              <a:rPr lang="ka-GE" dirty="0">
                <a:solidFill>
                  <a:schemeClr val="tx1"/>
                </a:solidFill>
              </a:rPr>
              <a:t>ეკონომიკური ოპერატორი შავ სიაში დარეგისტრირდება:</a:t>
            </a:r>
          </a:p>
          <a:p>
            <a:pPr algn="just"/>
            <a:endParaRPr lang="ka-GE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dirty="0">
                <a:solidFill>
                  <a:schemeClr val="tx1"/>
                </a:solidFill>
              </a:rPr>
              <a:t> 3 წლის ვადით – ზოგიერთი დანაშაულების ჩადენის გამო (ქრთამის აღება, ტერორიზმი, ადამიანით ვაჭრობა და სხვა);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ka-GE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dirty="0">
                <a:solidFill>
                  <a:schemeClr val="tx1"/>
                </a:solidFill>
              </a:rPr>
              <a:t>2 წლის ვადით – შრომითი უფლებების, კონკურენციის დარღვევის და არაკეთილსინდისიერი ქმედების ჩადების გამო;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ka-GE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dirty="0">
                <a:solidFill>
                  <a:schemeClr val="tx1"/>
                </a:solidFill>
              </a:rPr>
              <a:t>1 წლის ვადით – ხელშეკრულების </a:t>
            </a:r>
            <a:r>
              <a:rPr lang="ka-GE" dirty="0" err="1">
                <a:solidFill>
                  <a:schemeClr val="tx1"/>
                </a:solidFill>
              </a:rPr>
              <a:t>არაჯეროვნად</a:t>
            </a:r>
            <a:r>
              <a:rPr lang="ka-GE" dirty="0">
                <a:solidFill>
                  <a:schemeClr val="tx1"/>
                </a:solidFill>
              </a:rPr>
              <a:t> შესრულების გამო.</a:t>
            </a:r>
          </a:p>
        </p:txBody>
      </p:sp>
      <p:sp>
        <p:nvSpPr>
          <p:cNvPr id="13" name="Rounded Rectangle 12"/>
          <p:cNvSpPr/>
          <p:nvPr/>
        </p:nvSpPr>
        <p:spPr>
          <a:xfrm>
            <a:off x="424253" y="5620512"/>
            <a:ext cx="11425018" cy="64008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R="0" lvl="0" algn="just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ka-GE" dirty="0">
                <a:ea typeface="Calibri" panose="020F0502020204030204" pitchFamily="34" charset="0"/>
                <a:cs typeface="Times New Roman" panose="02020603050405020304" pitchFamily="18" charset="0"/>
              </a:rPr>
              <a:t>კანონპროექტით გათვალისწინებულ შემთხვევებში შესაძლებელი იქნება ეკონომიკური ოპერატორის შავი სიიდან ვადაზე ადრე </a:t>
            </a:r>
            <a:r>
              <a:rPr lang="ka-GE" dirty="0" smtClean="0">
                <a:ea typeface="Calibri" panose="020F0502020204030204" pitchFamily="34" charset="0"/>
                <a:cs typeface="Times New Roman" panose="02020603050405020304" pitchFamily="18" charset="0"/>
              </a:rPr>
              <a:t>ამოღება</a:t>
            </a:r>
            <a:endParaRPr lang="en-US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15" name="Rounded Rectangle 14"/>
          <p:cNvSpPr/>
          <p:nvPr/>
        </p:nvSpPr>
        <p:spPr>
          <a:xfrm>
            <a:off x="480818" y="1134206"/>
            <a:ext cx="11425018" cy="54875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dirty="0" smtClean="0">
                <a:solidFill>
                  <a:schemeClr val="tx1"/>
                </a:solidFill>
              </a:rPr>
              <a:t>შავ სიაში რეგისტრაციის საფუძვლები განისაზღვრება კანონით</a:t>
            </a:r>
            <a:endParaRPr lang="ka-GE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8435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" name="Picture 20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25692" y="211504"/>
            <a:ext cx="4025179" cy="909332"/>
          </a:xfrm>
          <a:prstGeom prst="rect">
            <a:avLst/>
          </a:prstGeom>
        </p:spPr>
      </p:pic>
      <p:pic>
        <p:nvPicPr>
          <p:cNvPr id="24" name="Picture 23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1209" t="37960" r="55107"/>
          <a:stretch/>
        </p:blipFill>
        <p:spPr>
          <a:xfrm>
            <a:off x="5413967" y="2201277"/>
            <a:ext cx="1050202" cy="2751070"/>
          </a:xfrm>
          <a:prstGeom prst="rect">
            <a:avLst/>
          </a:prstGeom>
        </p:spPr>
      </p:pic>
      <p:sp>
        <p:nvSpPr>
          <p:cNvPr id="25" name="TextBox 24"/>
          <p:cNvSpPr txBox="1"/>
          <p:nvPr/>
        </p:nvSpPr>
        <p:spPr>
          <a:xfrm>
            <a:off x="0" y="1317861"/>
            <a:ext cx="121920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b="1" dirty="0" smtClean="0"/>
              <a:t>გმადლობთ ყურადღებისთვის!</a:t>
            </a:r>
            <a:endParaRPr lang="ka-GE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0" y="4977353"/>
            <a:ext cx="12192000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ka-GE" sz="1400" dirty="0" smtClean="0">
                <a:latin typeface="+mj-lt"/>
              </a:rPr>
              <a:t>სახელმწიფო შესყიდვების სააგენტო</a:t>
            </a:r>
          </a:p>
          <a:p>
            <a:pPr algn="ctr"/>
            <a:r>
              <a:rPr lang="ka-GE" sz="1400" dirty="0" smtClean="0">
                <a:latin typeface="+mj-lt"/>
              </a:rPr>
              <a:t>მის.: ქ. თბილისი 0113, რიჩარდ </a:t>
            </a:r>
            <a:r>
              <a:rPr lang="ka-GE" sz="1400" dirty="0" err="1" smtClean="0">
                <a:latin typeface="+mj-lt"/>
              </a:rPr>
              <a:t>ჰოლბრუკის</a:t>
            </a:r>
            <a:r>
              <a:rPr lang="ka-GE" sz="1400" dirty="0" smtClean="0">
                <a:latin typeface="+mj-lt"/>
              </a:rPr>
              <a:t> ქ. №8</a:t>
            </a:r>
          </a:p>
          <a:p>
            <a:pPr algn="ctr"/>
            <a:r>
              <a:rPr lang="ka-GE" sz="1400" dirty="0">
                <a:latin typeface="+mj-lt"/>
              </a:rPr>
              <a:t>ცხელი ხაზი: 2 48 48 </a:t>
            </a:r>
            <a:r>
              <a:rPr lang="ka-GE" sz="1400" dirty="0" smtClean="0">
                <a:latin typeface="+mj-lt"/>
              </a:rPr>
              <a:t>22</a:t>
            </a:r>
          </a:p>
          <a:p>
            <a:pPr algn="ctr"/>
            <a:r>
              <a:rPr lang="ka-GE" sz="1400" dirty="0" smtClean="0">
                <a:latin typeface="+mj-lt"/>
              </a:rPr>
              <a:t>ელ. ფოსტა: </a:t>
            </a:r>
            <a:r>
              <a:rPr lang="en-US" sz="1400" dirty="0" smtClean="0">
                <a:solidFill>
                  <a:srgbClr val="FF0000"/>
                </a:solidFill>
                <a:latin typeface="+mj-lt"/>
                <a:hlinkClick r:id="rId5"/>
              </a:rPr>
              <a:t>info@procurement.gov.ge</a:t>
            </a:r>
            <a:endParaRPr lang="en-US" sz="1400" dirty="0" smtClean="0">
              <a:solidFill>
                <a:srgbClr val="FF0000"/>
              </a:solidFill>
              <a:latin typeface="+mj-lt"/>
            </a:endParaRPr>
          </a:p>
          <a:p>
            <a:pPr algn="ctr"/>
            <a:r>
              <a:rPr lang="ka-GE" sz="1400" dirty="0" smtClean="0">
                <a:latin typeface="+mj-lt"/>
              </a:rPr>
              <a:t>ვებგვერდი: </a:t>
            </a:r>
            <a:r>
              <a:rPr lang="en-US" sz="1400" dirty="0" smtClean="0">
                <a:latin typeface="+mj-lt"/>
                <a:hlinkClick r:id="rId6"/>
              </a:rPr>
              <a:t>www.procurement.gov.ge</a:t>
            </a:r>
            <a:endParaRPr lang="ka-GE" sz="1400" dirty="0">
              <a:latin typeface="+mj-lt"/>
            </a:endParaRPr>
          </a:p>
        </p:txBody>
      </p:sp>
      <p:pic>
        <p:nvPicPr>
          <p:cNvPr id="29" name="Picture 28"/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382686" y="1848001"/>
            <a:ext cx="1103426" cy="110342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23412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500"/>
                            </p:stCondLst>
                            <p:childTnLst>
                              <p:par>
                                <p:cTn id="11" presetID="1" presetClass="entr" presetSubtype="0" fill="hold" nodeType="afterEffect">
                                  <p:stCondLst>
                                    <p:cond delay="50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2000"/>
                            </p:stCondLst>
                            <p:childTnLst>
                              <p:par>
                                <p:cTn id="14" presetID="32" presetClass="emph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Rot by="120000">
                                      <p:cBhvr>
                                        <p:cTn id="15" dur="1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6" dur="200" fill="hold">
                                          <p:stCondLst>
                                            <p:cond delay="2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240000">
                                      <p:cBhvr>
                                        <p:cTn id="17" dur="200" fill="hold">
                                          <p:stCondLst>
                                            <p:cond delay="4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-240000">
                                      <p:cBhvr>
                                        <p:cTn id="18" dur="200" fill="hold">
                                          <p:stCondLst>
                                            <p:cond delay="6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  <p:animRot by="120000">
                                      <p:cBhvr>
                                        <p:cTn id="19" dur="200" fill="hold">
                                          <p:stCondLst>
                                            <p:cond delay="80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680252" y="92768"/>
            <a:ext cx="6831496" cy="404191"/>
          </a:xfrm>
          <a:prstGeom prst="roundRect">
            <a:avLst/>
          </a:prstGeom>
          <a:gradFill>
            <a:gsLst>
              <a:gs pos="0">
                <a:schemeClr val="tx2"/>
              </a:gs>
              <a:gs pos="100000">
                <a:schemeClr val="dk1">
                  <a:tint val="90000"/>
                  <a:shade val="100000"/>
                  <a:satMod val="150000"/>
                  <a:lumMod val="100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 smtClean="0"/>
              <a:t>შემსყიდველი ორგანიზაცია</a:t>
            </a:r>
            <a:endParaRPr lang="en-US" sz="2400" b="1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25217807"/>
              </p:ext>
            </p:extLst>
          </p:nvPr>
        </p:nvGraphicFramePr>
        <p:xfrm>
          <a:off x="980501" y="683046"/>
          <a:ext cx="10234669" cy="545528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Right Arrow 2"/>
          <p:cNvSpPr/>
          <p:nvPr/>
        </p:nvSpPr>
        <p:spPr>
          <a:xfrm rot="7113246">
            <a:off x="1329430" y="3290716"/>
            <a:ext cx="713466" cy="445149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ounded Rectangle 10"/>
          <p:cNvSpPr/>
          <p:nvPr/>
        </p:nvSpPr>
        <p:spPr>
          <a:xfrm>
            <a:off x="275422" y="3933021"/>
            <a:ext cx="3910988" cy="2740257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a-GE" sz="1400" dirty="0"/>
              <a:t>შემსყიდველი ორგანიზაციის </a:t>
            </a:r>
            <a:r>
              <a:rPr lang="ka-GE" sz="1400" dirty="0" smtClean="0"/>
              <a:t>მიერ</a:t>
            </a:r>
            <a:r>
              <a:rPr lang="en-US" sz="1400" dirty="0" smtClean="0"/>
              <a:t> </a:t>
            </a:r>
            <a:r>
              <a:rPr lang="ka-GE" sz="1400" dirty="0" smtClean="0"/>
              <a:t>დაფუძნებულია/შექმნილია </a:t>
            </a:r>
            <a:r>
              <a:rPr lang="ka-GE" sz="1400" dirty="0"/>
              <a:t>საჯარო მიზნის მისაღწევად და არ გააჩნია კომერციული ხასიათი</a:t>
            </a:r>
            <a:endParaRPr lang="en-US" sz="1400" b="1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a-GE" sz="1400" dirty="0"/>
              <a:t>იღებს დაფინანსების ნახევარზე მეტს ბიუჯეტიდან </a:t>
            </a:r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a-GE" sz="1400" dirty="0"/>
              <a:t>ექვემდებარება შემსყიდველი ორგანიზაციის </a:t>
            </a:r>
            <a:r>
              <a:rPr lang="ka-GE" sz="1400" dirty="0" smtClean="0"/>
              <a:t>კონტროლს</a:t>
            </a:r>
            <a:endParaRPr lang="en-US" sz="1400" dirty="0"/>
          </a:p>
          <a:p>
            <a:pPr marL="285750" indent="-285750" algn="just">
              <a:buFont typeface="Wingdings" panose="05000000000000000000" pitchFamily="2" charset="2"/>
              <a:buChar char="ü"/>
            </a:pPr>
            <a:r>
              <a:rPr lang="ka-GE" sz="1400" dirty="0"/>
              <a:t>მმართველი ორგანოს ან სამეთვალყურეო საბჭოს წევრების ნახევარზე მეტს ნიშნავს შემსყიდველი ორგანიზაცია</a:t>
            </a:r>
          </a:p>
        </p:txBody>
      </p:sp>
      <p:sp>
        <p:nvSpPr>
          <p:cNvPr id="14" name="Rounded Rectangle 13"/>
          <p:cNvSpPr/>
          <p:nvPr/>
        </p:nvSpPr>
        <p:spPr>
          <a:xfrm>
            <a:off x="8989764" y="4836404"/>
            <a:ext cx="2787787" cy="140414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400" b="1" dirty="0" smtClean="0">
                <a:solidFill>
                  <a:schemeClr val="accent1"/>
                </a:solidFill>
              </a:rPr>
              <a:t>შემსყიდველ ორგანიზაციას არ წარმოადგენს: 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ka-GE" sz="1400" dirty="0" smtClean="0">
                <a:solidFill>
                  <a:schemeClr val="accent1"/>
                </a:solidFill>
              </a:rPr>
              <a:t>პოლიტიკური პარტია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ka-GE" sz="1400" dirty="0" smtClean="0">
                <a:solidFill>
                  <a:schemeClr val="accent1"/>
                </a:solidFill>
              </a:rPr>
              <a:t>პროფესიული კავშირი</a:t>
            </a:r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ka-GE" sz="1400" dirty="0" smtClean="0">
                <a:solidFill>
                  <a:schemeClr val="accent1"/>
                </a:solidFill>
              </a:rPr>
              <a:t>რელიგიური ორგანიზაცია</a:t>
            </a:r>
            <a:endParaRPr lang="en-US" sz="1400" dirty="0">
              <a:solidFill>
                <a:schemeClr val="accent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398205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696295" y="0"/>
            <a:ext cx="6831496" cy="404191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/>
              <a:t>საჯარო შესყიდვის პროცედურები</a:t>
            </a:r>
            <a:endParaRPr lang="en-US" sz="2400" b="1" dirty="0"/>
          </a:p>
        </p:txBody>
      </p:sp>
      <p:sp>
        <p:nvSpPr>
          <p:cNvPr id="4" name="Rounded Rectangle 3"/>
          <p:cNvSpPr/>
          <p:nvPr/>
        </p:nvSpPr>
        <p:spPr>
          <a:xfrm>
            <a:off x="378323" y="1894956"/>
            <a:ext cx="5733720" cy="3796022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a-GE" sz="1600" dirty="0" smtClean="0"/>
              <a:t>ღია </a:t>
            </a:r>
            <a:r>
              <a:rPr lang="ka-GE" sz="1600" dirty="0"/>
              <a:t>პროცედურა;</a:t>
            </a:r>
            <a:endParaRPr lang="en-US" sz="16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a-GE" sz="1600" dirty="0" smtClean="0"/>
              <a:t>შეზღუდული </a:t>
            </a:r>
            <a:r>
              <a:rPr lang="ka-GE" sz="1600" dirty="0"/>
              <a:t>პროცედურა;</a:t>
            </a:r>
            <a:endParaRPr lang="en-US" sz="16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a-GE" sz="1600" dirty="0" smtClean="0"/>
              <a:t>კონკურენტული </a:t>
            </a:r>
            <a:r>
              <a:rPr lang="ka-GE" sz="1600" dirty="0"/>
              <a:t>დიალოგი;</a:t>
            </a:r>
            <a:endParaRPr lang="en-US" sz="16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a-GE" sz="1600" dirty="0" smtClean="0"/>
              <a:t>ინოვაციური </a:t>
            </a:r>
            <a:r>
              <a:rPr lang="ka-GE" sz="1600" dirty="0"/>
              <a:t>პარტნიორობა;</a:t>
            </a:r>
            <a:endParaRPr lang="en-US" sz="16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a-GE" sz="1600" dirty="0" smtClean="0"/>
              <a:t>კონკურსი</a:t>
            </a:r>
            <a:r>
              <a:rPr lang="ka-GE" sz="1600" dirty="0"/>
              <a:t>;</a:t>
            </a:r>
            <a:endParaRPr lang="en-US" sz="16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a-GE" sz="1600" dirty="0" smtClean="0"/>
              <a:t>წინასწარი </a:t>
            </a:r>
            <a:r>
              <a:rPr lang="ka-GE" sz="1600" dirty="0"/>
              <a:t>გამოქვეყნებით მოლაპარაკების პროცედურა;</a:t>
            </a:r>
            <a:endParaRPr lang="en-US" sz="1600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a-GE" sz="1600" dirty="0" smtClean="0"/>
              <a:t>წინასწარი </a:t>
            </a:r>
            <a:r>
              <a:rPr lang="ka-GE" sz="1600" dirty="0"/>
              <a:t>გამოქვეყნების გარეშე მოლაპარაკების </a:t>
            </a:r>
            <a:r>
              <a:rPr lang="ka-GE" sz="1600" dirty="0" smtClean="0"/>
              <a:t>პროცედურა </a:t>
            </a:r>
            <a:r>
              <a:rPr lang="ka-GE" sz="1600" b="1" dirty="0" smtClean="0"/>
              <a:t>(მოქმედი გამარტივებული შესყიდვის ანალოგი);</a:t>
            </a:r>
            <a:endParaRPr lang="en-US" sz="1600" b="1" dirty="0"/>
          </a:p>
          <a:p>
            <a:pPr marL="342900" indent="-342900" algn="just">
              <a:buFont typeface="Wingdings" panose="05000000000000000000" pitchFamily="2" charset="2"/>
              <a:buChar char="Ø"/>
            </a:pPr>
            <a:r>
              <a:rPr lang="ka-GE" sz="1600" dirty="0" smtClean="0"/>
              <a:t>საჯარო </a:t>
            </a:r>
            <a:r>
              <a:rPr lang="ka-GE" sz="1600" dirty="0"/>
              <a:t>შესყიდვის პროცედურები სოციალურ და სხვა სპეციფიკურ სფეროში მომსახურების შესყიდვის მიზნით</a:t>
            </a:r>
            <a:r>
              <a:rPr lang="ka-GE" sz="1600" dirty="0" smtClean="0"/>
              <a:t>.</a:t>
            </a:r>
            <a:endParaRPr lang="en-US" sz="1600" dirty="0"/>
          </a:p>
        </p:txBody>
      </p:sp>
      <p:sp>
        <p:nvSpPr>
          <p:cNvPr id="5" name="Rounded Rectangle 4"/>
          <p:cNvSpPr/>
          <p:nvPr/>
        </p:nvSpPr>
        <p:spPr>
          <a:xfrm>
            <a:off x="1326431" y="846010"/>
            <a:ext cx="9825963" cy="665924"/>
          </a:xfrm>
          <a:prstGeom prst="round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2000" b="1" dirty="0"/>
              <a:t>დირექტივის შესაბამისად ინერგება საჯარო შესყიდვის ახალი </a:t>
            </a:r>
            <a:r>
              <a:rPr lang="ka-GE" sz="2000" b="1" dirty="0" smtClean="0"/>
              <a:t>პროცედურები</a:t>
            </a:r>
            <a:endParaRPr lang="ka-GE" sz="20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6367394" y="5680329"/>
            <a:ext cx="5724022" cy="106070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dirty="0" smtClean="0"/>
              <a:t>საჯარო </a:t>
            </a:r>
            <a:r>
              <a:rPr lang="ka-GE" sz="1600" dirty="0" smtClean="0">
                <a:solidFill>
                  <a:schemeClr val="tx1"/>
                </a:solidFill>
              </a:rPr>
              <a:t>შესყიდვის ზოგიერთ პროცედურაში ინერგება მოლაპარაკების/დიალოგის კომპონენტი.</a:t>
            </a: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91778" y="1894956"/>
            <a:ext cx="5275254" cy="34289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1581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563851" y="278830"/>
            <a:ext cx="9064298" cy="404191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/>
              <a:t>შესყიდვის დოკუმენტაციის მომზადება/შერჩევა-შეფასება</a:t>
            </a:r>
            <a:endParaRPr lang="en-US" sz="2400" b="1" dirty="0"/>
          </a:p>
        </p:txBody>
      </p:sp>
      <p:sp>
        <p:nvSpPr>
          <p:cNvPr id="6" name="Rectangle 5"/>
          <p:cNvSpPr/>
          <p:nvPr/>
        </p:nvSpPr>
        <p:spPr>
          <a:xfrm>
            <a:off x="378647" y="1968677"/>
            <a:ext cx="3033646" cy="565203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შესყიდვის ობიექტის სპეციფიკაციებს</a:t>
            </a:r>
            <a:endParaRPr lang="ka-GE" sz="1600" dirty="0">
              <a:solidFill>
                <a:schemeClr val="tx1"/>
              </a:solidFill>
            </a:endParaRPr>
          </a:p>
        </p:txBody>
      </p:sp>
      <p:sp>
        <p:nvSpPr>
          <p:cNvPr id="7" name="Right Arrow 6"/>
          <p:cNvSpPr/>
          <p:nvPr/>
        </p:nvSpPr>
        <p:spPr>
          <a:xfrm rot="5400000">
            <a:off x="1520004" y="2932628"/>
            <a:ext cx="492401" cy="484632"/>
          </a:xfrm>
          <a:prstGeom prst="rightArrow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4388582" y="1969604"/>
            <a:ext cx="2981702" cy="564276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>
                <a:solidFill>
                  <a:schemeClr val="tx1"/>
                </a:solidFill>
              </a:rPr>
              <a:t>ეკონომიკური ოპერატორის შერჩევის </a:t>
            </a:r>
            <a:r>
              <a:rPr lang="ka-GE" sz="1600" dirty="0" smtClean="0">
                <a:solidFill>
                  <a:schemeClr val="tx1"/>
                </a:solidFill>
              </a:rPr>
              <a:t>კრიტერიუმებს</a:t>
            </a:r>
            <a:endParaRPr lang="ka-GE" sz="1600" dirty="0">
              <a:solidFill>
                <a:schemeClr val="tx1"/>
              </a:solidFill>
            </a:endParaRPr>
          </a:p>
        </p:txBody>
      </p:sp>
      <p:sp>
        <p:nvSpPr>
          <p:cNvPr id="22" name="Rounded Rectangle 21"/>
          <p:cNvSpPr/>
          <p:nvPr/>
        </p:nvSpPr>
        <p:spPr>
          <a:xfrm>
            <a:off x="2680252" y="959697"/>
            <a:ext cx="7485874" cy="614117"/>
          </a:xfrm>
          <a:prstGeom prst="roundRect">
            <a:avLst/>
          </a:prstGeom>
          <a:solidFill>
            <a:schemeClr val="accent1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>
                <a:solidFill>
                  <a:schemeClr val="tx1"/>
                </a:solidFill>
              </a:rPr>
              <a:t>შემსყიდველი ორგანიზაცია შესყიდვის პირობებში </a:t>
            </a:r>
            <a:r>
              <a:rPr lang="ka-GE" dirty="0" smtClean="0">
                <a:solidFill>
                  <a:schemeClr val="tx1"/>
                </a:solidFill>
              </a:rPr>
              <a:t>განსაზღვრავს: 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23" name="Rectangle 22"/>
          <p:cNvSpPr/>
          <p:nvPr/>
        </p:nvSpPr>
        <p:spPr>
          <a:xfrm>
            <a:off x="8346573" y="1968678"/>
            <a:ext cx="3199104" cy="565202"/>
          </a:xfrm>
          <a:prstGeom prst="rect">
            <a:avLst/>
          </a:prstGeom>
          <a:solidFill>
            <a:schemeClr val="bg1"/>
          </a:solidFill>
          <a:ln>
            <a:solidFill>
              <a:srgbClr val="00B0F0"/>
            </a:solidFill>
          </a:ln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>
                <a:solidFill>
                  <a:schemeClr val="tx1"/>
                </a:solidFill>
              </a:rPr>
              <a:t>საუკეთესო წინადადების გამოვლენის </a:t>
            </a:r>
            <a:r>
              <a:rPr lang="ka-GE" sz="1600" dirty="0" smtClean="0">
                <a:solidFill>
                  <a:schemeClr val="tx1"/>
                </a:solidFill>
              </a:rPr>
              <a:t>კრიტერიუმებს</a:t>
            </a:r>
            <a:endParaRPr lang="en-US" sz="1600" dirty="0">
              <a:solidFill>
                <a:schemeClr val="tx1"/>
              </a:solidFill>
            </a:endParaRPr>
          </a:p>
        </p:txBody>
      </p:sp>
      <p:sp>
        <p:nvSpPr>
          <p:cNvPr id="27" name="Rounded Rectangle 26"/>
          <p:cNvSpPr/>
          <p:nvPr/>
        </p:nvSpPr>
        <p:spPr>
          <a:xfrm>
            <a:off x="202216" y="3816008"/>
            <a:ext cx="3612610" cy="1521231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ctr"/>
            <a:r>
              <a:rPr lang="ka-GE" sz="1600" dirty="0" smtClean="0">
                <a:solidFill>
                  <a:schemeClr val="tx1"/>
                </a:solidFill>
              </a:rPr>
              <a:t>სპეციფიკაციები აღწერს </a:t>
            </a:r>
            <a:r>
              <a:rPr lang="ka-GE" sz="1600" dirty="0">
                <a:solidFill>
                  <a:schemeClr val="tx1"/>
                </a:solidFill>
              </a:rPr>
              <a:t>შესასყიდი საქონლის, სამუშაოს ან მომსახურების </a:t>
            </a:r>
            <a:r>
              <a:rPr lang="ka-GE" sz="1600" dirty="0" smtClean="0">
                <a:solidFill>
                  <a:schemeClr val="tx1"/>
                </a:solidFill>
              </a:rPr>
              <a:t>მახასიათებლებს</a:t>
            </a:r>
            <a:endParaRPr lang="ka-GE" sz="1600" dirty="0">
              <a:solidFill>
                <a:schemeClr val="tx1"/>
              </a:solidFill>
            </a:endParaRPr>
          </a:p>
        </p:txBody>
      </p:sp>
      <p:sp>
        <p:nvSpPr>
          <p:cNvPr id="29" name="Rounded Rectangle 28"/>
          <p:cNvSpPr/>
          <p:nvPr/>
        </p:nvSpPr>
        <p:spPr>
          <a:xfrm>
            <a:off x="4332129" y="3421145"/>
            <a:ext cx="3419764" cy="3343619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just"/>
            <a:r>
              <a:rPr lang="ka-GE" sz="1600" dirty="0" smtClean="0">
                <a:solidFill>
                  <a:schemeClr val="tx1"/>
                </a:solidFill>
              </a:rPr>
              <a:t>შერჩევის კრიტერიუმები შეიძლება </a:t>
            </a:r>
            <a:r>
              <a:rPr lang="ka-GE" sz="1600" dirty="0">
                <a:solidFill>
                  <a:schemeClr val="tx1"/>
                </a:solidFill>
              </a:rPr>
              <a:t>ეხებოდეს </a:t>
            </a:r>
            <a:r>
              <a:rPr lang="ka-GE" sz="1600" dirty="0" smtClean="0">
                <a:solidFill>
                  <a:schemeClr val="tx1"/>
                </a:solidFill>
              </a:rPr>
              <a:t>ეკონომიკური ოპერატორის:</a:t>
            </a:r>
          </a:p>
          <a:p>
            <a:pPr algn="just"/>
            <a:endParaRPr lang="ka-GE" sz="1600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sz="1600" dirty="0" smtClean="0">
                <a:solidFill>
                  <a:schemeClr val="tx1"/>
                </a:solidFill>
              </a:rPr>
              <a:t>პროფესიულ </a:t>
            </a:r>
            <a:r>
              <a:rPr lang="ka-GE" sz="1600" dirty="0">
                <a:solidFill>
                  <a:schemeClr val="tx1"/>
                </a:solidFill>
              </a:rPr>
              <a:t>საქმიანობასთან </a:t>
            </a:r>
            <a:r>
              <a:rPr lang="ka-GE" sz="1600" dirty="0" smtClean="0">
                <a:solidFill>
                  <a:schemeClr val="tx1"/>
                </a:solidFill>
              </a:rPr>
              <a:t>შესაბამისობას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ka-GE" sz="1600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sz="1600" dirty="0" smtClean="0">
                <a:solidFill>
                  <a:schemeClr val="tx1"/>
                </a:solidFill>
              </a:rPr>
              <a:t>ეკონომიკურ </a:t>
            </a:r>
            <a:r>
              <a:rPr lang="ka-GE" sz="1600" dirty="0">
                <a:solidFill>
                  <a:schemeClr val="tx1"/>
                </a:solidFill>
              </a:rPr>
              <a:t>და ფინანსურ </a:t>
            </a:r>
            <a:r>
              <a:rPr lang="ka-GE" sz="1600" dirty="0" smtClean="0">
                <a:solidFill>
                  <a:schemeClr val="tx1"/>
                </a:solidFill>
              </a:rPr>
              <a:t>მდგომარეობას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ka-GE" sz="1600" dirty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sz="1600" dirty="0" smtClean="0">
                <a:solidFill>
                  <a:schemeClr val="tx1"/>
                </a:solidFill>
              </a:rPr>
              <a:t>ტექნიკურ </a:t>
            </a:r>
            <a:r>
              <a:rPr lang="ka-GE" sz="1600" dirty="0">
                <a:solidFill>
                  <a:schemeClr val="tx1"/>
                </a:solidFill>
              </a:rPr>
              <a:t>და პროფესიულ </a:t>
            </a:r>
            <a:r>
              <a:rPr lang="ka-GE" sz="1600" dirty="0" smtClean="0">
                <a:solidFill>
                  <a:schemeClr val="tx1"/>
                </a:solidFill>
              </a:rPr>
              <a:t>შესაბამისობას</a:t>
            </a:r>
            <a:endParaRPr lang="ka-GE" sz="1600" dirty="0">
              <a:solidFill>
                <a:schemeClr val="tx1"/>
              </a:solidFill>
            </a:endParaRPr>
          </a:p>
        </p:txBody>
      </p:sp>
      <p:sp>
        <p:nvSpPr>
          <p:cNvPr id="30" name="Rounded Rectangle 29"/>
          <p:cNvSpPr/>
          <p:nvPr/>
        </p:nvSpPr>
        <p:spPr>
          <a:xfrm>
            <a:off x="8413174" y="3421145"/>
            <a:ext cx="3505903" cy="2941634"/>
          </a:xfrm>
          <a:prstGeom prst="roundRect">
            <a:avLst/>
          </a:prstGeom>
          <a:solidFill>
            <a:schemeClr val="accent1">
              <a:lumMod val="40000"/>
              <a:lumOff val="6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1"/>
          </a:fontRef>
        </p:style>
        <p:txBody>
          <a:bodyPr rtlCol="0" anchor="ctr"/>
          <a:lstStyle/>
          <a:p>
            <a:pPr algn="just"/>
            <a:r>
              <a:rPr lang="ka-GE" sz="1600" dirty="0" smtClean="0">
                <a:solidFill>
                  <a:schemeClr val="tx1"/>
                </a:solidFill>
              </a:rPr>
              <a:t>საუკეთესო </a:t>
            </a:r>
            <a:r>
              <a:rPr lang="ka-GE" sz="1600" dirty="0">
                <a:solidFill>
                  <a:schemeClr val="tx1"/>
                </a:solidFill>
              </a:rPr>
              <a:t>წინადადების გამოვლენის კრიტერიუმები შეიძლება </a:t>
            </a:r>
            <a:r>
              <a:rPr lang="ka-GE" sz="1600" dirty="0" smtClean="0">
                <a:solidFill>
                  <a:schemeClr val="tx1"/>
                </a:solidFill>
              </a:rPr>
              <a:t>დაეფუძნოს:</a:t>
            </a:r>
          </a:p>
          <a:p>
            <a:pPr algn="just"/>
            <a:endParaRPr lang="ka-GE" sz="1600" dirty="0" smtClean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sz="1600" dirty="0">
                <a:solidFill>
                  <a:schemeClr val="tx1"/>
                </a:solidFill>
              </a:rPr>
              <a:t> დაბალ </a:t>
            </a:r>
            <a:r>
              <a:rPr lang="ka-GE" sz="1600" dirty="0" smtClean="0">
                <a:solidFill>
                  <a:schemeClr val="tx1"/>
                </a:solidFill>
              </a:rPr>
              <a:t>ფასს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ka-GE" sz="1600" dirty="0" smtClean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sz="1600" dirty="0">
                <a:solidFill>
                  <a:schemeClr val="tx1"/>
                </a:solidFill>
              </a:rPr>
              <a:t> </a:t>
            </a:r>
            <a:r>
              <a:rPr lang="ka-GE" sz="1600" dirty="0" smtClean="0">
                <a:solidFill>
                  <a:schemeClr val="tx1"/>
                </a:solidFill>
              </a:rPr>
              <a:t>ეკონომიკურ ეფექტიანობას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ka-GE" sz="1600" dirty="0" smtClean="0">
              <a:solidFill>
                <a:schemeClr val="tx1"/>
              </a:solidFill>
            </a:endParaRPr>
          </a:p>
          <a:p>
            <a:pPr marL="285750" indent="-285750" algn="just">
              <a:buFont typeface="Wingdings" panose="05000000000000000000" pitchFamily="2" charset="2"/>
              <a:buChar char="Ø"/>
            </a:pPr>
            <a:r>
              <a:rPr lang="ka-GE" sz="1600" dirty="0">
                <a:solidFill>
                  <a:schemeClr val="tx1"/>
                </a:solidFill>
              </a:rPr>
              <a:t>ფასისა და ხარისხის საუკეთესო </a:t>
            </a:r>
            <a:r>
              <a:rPr lang="ka-GE" sz="1600" dirty="0" smtClean="0">
                <a:solidFill>
                  <a:schemeClr val="tx1"/>
                </a:solidFill>
              </a:rPr>
              <a:t>თანაფარდობას</a:t>
            </a:r>
            <a:endParaRPr lang="ka-GE" sz="1600" dirty="0">
              <a:solidFill>
                <a:schemeClr val="tx1"/>
              </a:solidFill>
            </a:endParaRPr>
          </a:p>
        </p:txBody>
      </p:sp>
      <p:sp>
        <p:nvSpPr>
          <p:cNvPr id="17" name="Right Arrow 16"/>
          <p:cNvSpPr/>
          <p:nvPr/>
        </p:nvSpPr>
        <p:spPr>
          <a:xfrm rot="5400000">
            <a:off x="5663747" y="2886963"/>
            <a:ext cx="492401" cy="484632"/>
          </a:xfrm>
          <a:prstGeom prst="rightArrow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Right Arrow 17"/>
          <p:cNvSpPr/>
          <p:nvPr/>
        </p:nvSpPr>
        <p:spPr>
          <a:xfrm rot="5400000">
            <a:off x="9866792" y="2863356"/>
            <a:ext cx="492401" cy="484632"/>
          </a:xfrm>
          <a:prstGeom prst="rightArrow">
            <a:avLst/>
          </a:prstGeom>
          <a:solidFill>
            <a:srgbClr val="0070C0"/>
          </a:solidFill>
          <a:ln>
            <a:solidFill>
              <a:srgbClr val="00B0F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103908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509312" y="149331"/>
            <a:ext cx="9347741" cy="793760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b="1" dirty="0" smtClean="0"/>
              <a:t>წინასწარი გამოქვეყნების გარეშე მოლაპარაკების პროცედურის მონეტარული ზღვრები</a:t>
            </a:r>
          </a:p>
          <a:p>
            <a:pPr algn="ctr"/>
            <a:r>
              <a:rPr lang="ka-GE" b="1" dirty="0"/>
              <a:t>(</a:t>
            </a:r>
            <a:r>
              <a:rPr lang="ka-GE" b="1" dirty="0" err="1" smtClean="0"/>
              <a:t>ე.წ</a:t>
            </a:r>
            <a:r>
              <a:rPr lang="ka-GE" b="1" dirty="0" smtClean="0"/>
              <a:t>. პირდაპირი შესყიდვა)</a:t>
            </a:r>
            <a:endParaRPr lang="en-US" b="1" dirty="0"/>
          </a:p>
        </p:txBody>
      </p:sp>
      <p:sp>
        <p:nvSpPr>
          <p:cNvPr id="4" name="Rounded Rectangle 3"/>
          <p:cNvSpPr/>
          <p:nvPr/>
        </p:nvSpPr>
        <p:spPr>
          <a:xfrm>
            <a:off x="547150" y="1104914"/>
            <a:ext cx="11196829" cy="92812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dirty="0" smtClean="0"/>
              <a:t>გაზრდილი </a:t>
            </a:r>
            <a:r>
              <a:rPr lang="ka-GE" sz="1600" dirty="0"/>
              <a:t>და ამავდროულად, დიფერენცირებულია </a:t>
            </a:r>
            <a:r>
              <a:rPr lang="ka-GE" sz="1600" dirty="0" smtClean="0"/>
              <a:t>წინასწარი გამოქვეყნების გარეშე მოლაპარაკების პროცედურის გამოყენების მონეტარული ზღვრები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462707" y="4654054"/>
            <a:ext cx="11281272" cy="1184623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dirty="0"/>
              <a:t>საქართველოს დიპლომატიური წარმომადგენლობისა და საკონსულო </a:t>
            </a:r>
            <a:r>
              <a:rPr lang="ka-GE" sz="1600" dirty="0" smtClean="0"/>
              <a:t>დაწესებულებისთვის არსებული მონეტარული </a:t>
            </a:r>
            <a:r>
              <a:rPr lang="ka-GE" sz="1600" dirty="0"/>
              <a:t>ზღვარი –</a:t>
            </a:r>
            <a:r>
              <a:rPr lang="ka-GE" sz="1600" b="1" dirty="0"/>
              <a:t> 50 000 ლარი, იზრდება ევროკავშირის მონეტარულ ზღვრებამდე.</a:t>
            </a:r>
            <a:r>
              <a:rPr lang="ka-GE" sz="1600" dirty="0"/>
              <a:t>  </a:t>
            </a:r>
            <a:r>
              <a:rPr lang="ka-GE" sz="1600" dirty="0" smtClean="0"/>
              <a:t>შემსყიდველი </a:t>
            </a:r>
            <a:r>
              <a:rPr lang="ka-GE" sz="1600" dirty="0"/>
              <a:t>ორგანიზაციის მიერ საზღვარგარეთ დაფუძნებული ფილიალი/წარმომადგენლობა/შვილობილი კომპანია </a:t>
            </a:r>
            <a:r>
              <a:rPr lang="ka-GE" sz="1600" dirty="0" smtClean="0"/>
              <a:t>ასევე ისარგებლებს აღნიშნული </a:t>
            </a:r>
            <a:r>
              <a:rPr lang="ka-GE" sz="1600" dirty="0"/>
              <a:t>მონეტარული ზღვრით. </a:t>
            </a:r>
            <a:endParaRPr lang="en-US" sz="1600" dirty="0"/>
          </a:p>
        </p:txBody>
      </p:sp>
      <p:sp>
        <p:nvSpPr>
          <p:cNvPr id="9" name="Rounded Rectangle 8"/>
          <p:cNvSpPr/>
          <p:nvPr/>
        </p:nvSpPr>
        <p:spPr>
          <a:xfrm>
            <a:off x="547151" y="6150943"/>
            <a:ext cx="11196829" cy="56186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dirty="0"/>
              <a:t>მხედველობაში მიიღება ერთი დაფინანსების წყაროდან შესასყიდი შესყიდვის ერთგვაროვანი </a:t>
            </a:r>
            <a:r>
              <a:rPr lang="ka-GE" sz="1600" dirty="0" smtClean="0"/>
              <a:t>ობიექტები</a:t>
            </a:r>
            <a:endParaRPr lang="ka-GE" sz="1600" dirty="0"/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02279" y="2194858"/>
            <a:ext cx="4830593" cy="2146930"/>
          </a:xfrm>
          <a:prstGeom prst="rect">
            <a:avLst/>
          </a:prstGeom>
        </p:spPr>
      </p:pic>
      <p:graphicFrame>
        <p:nvGraphicFramePr>
          <p:cNvPr id="3" name="Diagram 2"/>
          <p:cNvGraphicFramePr/>
          <p:nvPr>
            <p:extLst>
              <p:ext uri="{D42A27DB-BD31-4B8C-83A1-F6EECF244321}">
                <p14:modId xmlns:p14="http://schemas.microsoft.com/office/powerpoint/2010/main" val="3724143363"/>
              </p:ext>
            </p:extLst>
          </p:nvPr>
        </p:nvGraphicFramePr>
        <p:xfrm>
          <a:off x="547150" y="2194858"/>
          <a:ext cx="6437544" cy="185833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4" r:lo="rId5" r:qs="rId6" r:cs="rId7"/>
          </a:graphicData>
        </a:graphic>
      </p:graphicFrame>
    </p:spTree>
    <p:extLst>
      <p:ext uri="{BB962C8B-B14F-4D97-AF65-F5344CB8AC3E}">
        <p14:creationId xmlns:p14="http://schemas.microsoft.com/office/powerpoint/2010/main" val="18699175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309268" y="149328"/>
            <a:ext cx="8098584" cy="566768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 smtClean="0"/>
              <a:t>შესყიდვების კომიტეტი</a:t>
            </a:r>
            <a:endParaRPr lang="en-US" sz="2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1284967" y="2401669"/>
            <a:ext cx="6472746" cy="52881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b="1" dirty="0" smtClean="0"/>
              <a:t>დაუშვებელია </a:t>
            </a:r>
            <a:r>
              <a:rPr lang="ka-GE" sz="1600" b="1" dirty="0"/>
              <a:t>საჯარო შესყიდვის ჩატარება კომიტეტის </a:t>
            </a:r>
            <a:r>
              <a:rPr lang="ka-GE" sz="1600" b="1" dirty="0" smtClean="0"/>
              <a:t>გარეშე თუ: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249381" y="5965677"/>
            <a:ext cx="11814088" cy="602898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dirty="0"/>
              <a:t>კომიტეტის წევრთა რაოდენობა უნდა იყოს კენტი და განისაზღვროს არანაკლებ 3 და არაუმეტეს 9 </a:t>
            </a:r>
            <a:r>
              <a:rPr lang="ka-GE" sz="1600" dirty="0" smtClean="0"/>
              <a:t>წევრით</a:t>
            </a:r>
          </a:p>
        </p:txBody>
      </p:sp>
      <p:sp>
        <p:nvSpPr>
          <p:cNvPr id="5" name="Rounded Rectangle 4"/>
          <p:cNvSpPr/>
          <p:nvPr/>
        </p:nvSpPr>
        <p:spPr>
          <a:xfrm>
            <a:off x="249381" y="1008043"/>
            <a:ext cx="11814088" cy="98050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dirty="0" smtClean="0"/>
              <a:t>შემსყიდველი </a:t>
            </a:r>
            <a:r>
              <a:rPr lang="ka-GE" sz="1600" dirty="0"/>
              <a:t>ორგანიზაციის ხელმძღვანელის გადაწყვეტილებით, შესყიდვის ობიექტის თავისებურების გათვალისწინებით, საჯარო შესყიდვა შესაძლებელია ჩატარდეს, როგორც შესყიდვების კომიტეტის მიერ, ასევე, შესყიდვების კომიტეტის </a:t>
            </a:r>
            <a:r>
              <a:rPr lang="ka-GE" sz="1600" dirty="0" smtClean="0"/>
              <a:t>გარეშე</a:t>
            </a:r>
            <a:endParaRPr lang="ka-GE" sz="1600" dirty="0"/>
          </a:p>
        </p:txBody>
      </p:sp>
      <p:sp>
        <p:nvSpPr>
          <p:cNvPr id="2" name="Oval 1"/>
          <p:cNvSpPr/>
          <p:nvPr/>
        </p:nvSpPr>
        <p:spPr>
          <a:xfrm>
            <a:off x="188957" y="3590007"/>
            <a:ext cx="4395730" cy="1404649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/>
              <a:t>საქონლის ან/და მომსახურების სავარაუდო ღირებულება შეადგენს ან აღემატება 100 000 ლარს</a:t>
            </a:r>
          </a:p>
        </p:txBody>
      </p:sp>
      <p:sp>
        <p:nvSpPr>
          <p:cNvPr id="3" name="Oval 2"/>
          <p:cNvSpPr/>
          <p:nvPr/>
        </p:nvSpPr>
        <p:spPr>
          <a:xfrm>
            <a:off x="5040153" y="4201708"/>
            <a:ext cx="2919800" cy="947448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dirty="0"/>
              <a:t>შესყიდვის ობიექტია სამუშაო</a:t>
            </a:r>
          </a:p>
        </p:txBody>
      </p:sp>
      <p:sp>
        <p:nvSpPr>
          <p:cNvPr id="4" name="Down Arrow 3"/>
          <p:cNvSpPr/>
          <p:nvPr/>
        </p:nvSpPr>
        <p:spPr>
          <a:xfrm rot="1890446">
            <a:off x="3446498" y="2977331"/>
            <a:ext cx="309447" cy="576286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Down Arrow 5"/>
          <p:cNvSpPr/>
          <p:nvPr/>
        </p:nvSpPr>
        <p:spPr>
          <a:xfrm rot="19799504">
            <a:off x="5704900" y="3263870"/>
            <a:ext cx="324974" cy="702334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2" name="Picture 11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415419" y="2104222"/>
            <a:ext cx="3648050" cy="332406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62742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1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2309268" y="149328"/>
            <a:ext cx="8098584" cy="511518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 smtClean="0"/>
              <a:t>შესყიდვების კომიტეტი</a:t>
            </a:r>
            <a:endParaRPr lang="en-US" sz="2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127584" y="4861289"/>
            <a:ext cx="3400874" cy="848299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b="1" dirty="0"/>
              <a:t>თუ </a:t>
            </a:r>
            <a:r>
              <a:rPr lang="ka-GE" sz="1600" b="1" dirty="0" smtClean="0"/>
              <a:t>საჯარო </a:t>
            </a:r>
            <a:r>
              <a:rPr lang="ka-GE" sz="1600" b="1" dirty="0"/>
              <a:t>შესყიდვა არ ტარდება შესყიდვების კომიტეტის </a:t>
            </a:r>
            <a:r>
              <a:rPr lang="ka-GE" sz="1600" b="1" dirty="0" smtClean="0"/>
              <a:t>მიერ</a:t>
            </a:r>
            <a:r>
              <a:rPr lang="ka-GE" sz="1600" b="1" dirty="0"/>
              <a:t>:</a:t>
            </a:r>
            <a:endParaRPr lang="ka-GE" sz="1600" b="1" dirty="0" smtClean="0"/>
          </a:p>
        </p:txBody>
      </p:sp>
      <p:sp>
        <p:nvSpPr>
          <p:cNvPr id="8" name="Rounded Rectangle 7"/>
          <p:cNvSpPr/>
          <p:nvPr/>
        </p:nvSpPr>
        <p:spPr>
          <a:xfrm>
            <a:off x="256726" y="859316"/>
            <a:ext cx="6772036" cy="2974555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b="1" dirty="0"/>
              <a:t>შესყიდვების კომიტეტის შემადგენლობაში შესაძლებელია შევიდეს:</a:t>
            </a:r>
          </a:p>
          <a:p>
            <a:pPr algn="just"/>
            <a:endParaRPr lang="ka-GE" sz="1600" b="1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ka-GE" sz="1600" dirty="0"/>
              <a:t> შემსყიდველი ორგანიზაციის ხელმძღვანელი, მისი </a:t>
            </a:r>
            <a:r>
              <a:rPr lang="ka-GE" sz="1600" dirty="0" smtClean="0"/>
              <a:t>მოადგილე</a:t>
            </a:r>
            <a:endParaRPr lang="ka-GE" sz="1600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endParaRPr lang="ka-GE" sz="1600" dirty="0"/>
          </a:p>
          <a:p>
            <a:pPr marL="285750" indent="-285750" algn="just">
              <a:buFont typeface="Courier New" panose="02070309020205020404" pitchFamily="49" charset="0"/>
              <a:buChar char="o"/>
            </a:pPr>
            <a:r>
              <a:rPr lang="ka-GE" sz="1600" dirty="0"/>
              <a:t>შემსყიდველი ორგანიზაციის სტრუქტურული ერთეულის ხელმძღვანელი ან/და მისი მოადგილე.</a:t>
            </a:r>
          </a:p>
          <a:p>
            <a:pPr marL="285750" indent="-285750" algn="just">
              <a:buFont typeface="Wingdings" panose="05000000000000000000" pitchFamily="2" charset="2"/>
              <a:buChar char="Ø"/>
            </a:pPr>
            <a:endParaRPr lang="ka-GE" sz="1600" dirty="0"/>
          </a:p>
          <a:p>
            <a:pPr algn="ctr"/>
            <a:endParaRPr lang="ka-GE" sz="1600" dirty="0" smtClean="0"/>
          </a:p>
          <a:p>
            <a:pPr algn="just"/>
            <a:r>
              <a:rPr lang="ka-GE" sz="1600" b="1" dirty="0" smtClean="0"/>
              <a:t>კომიტეტში </a:t>
            </a:r>
            <a:r>
              <a:rPr lang="ka-GE" sz="1600" b="1" dirty="0"/>
              <a:t>შემსყიდველი ორგანიზაციის სხვა თანამშრომლის შეყვანა დასაშვებია იმ შემთხვევაში, თუ </a:t>
            </a:r>
            <a:r>
              <a:rPr lang="ka-GE" sz="1600" b="1" dirty="0" smtClean="0"/>
              <a:t>ზემოაღნიშნულ </a:t>
            </a:r>
            <a:r>
              <a:rPr lang="ka-GE" sz="1600" b="1" dirty="0"/>
              <a:t>პირთა რაოდენობა </a:t>
            </a:r>
            <a:r>
              <a:rPr lang="ka-GE" sz="1600" b="1" dirty="0" smtClean="0"/>
              <a:t>არასაკმარისია</a:t>
            </a:r>
            <a:endParaRPr lang="ka-GE" sz="1600" b="1" dirty="0"/>
          </a:p>
        </p:txBody>
      </p:sp>
      <p:graphicFrame>
        <p:nvGraphicFramePr>
          <p:cNvPr id="2" name="Diagram 1"/>
          <p:cNvGraphicFramePr/>
          <p:nvPr>
            <p:extLst>
              <p:ext uri="{D42A27DB-BD31-4B8C-83A1-F6EECF244321}">
                <p14:modId xmlns:p14="http://schemas.microsoft.com/office/powerpoint/2010/main" val="754937608"/>
              </p:ext>
            </p:extLst>
          </p:nvPr>
        </p:nvGraphicFramePr>
        <p:xfrm>
          <a:off x="3915884" y="4219460"/>
          <a:ext cx="7773012" cy="2440321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3" name="Right Arrow 2"/>
          <p:cNvSpPr/>
          <p:nvPr/>
        </p:nvSpPr>
        <p:spPr>
          <a:xfrm>
            <a:off x="3657600" y="5164309"/>
            <a:ext cx="534930" cy="242261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154558" y="905459"/>
            <a:ext cx="3314001" cy="33140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88528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035587" y="292261"/>
            <a:ext cx="10675344" cy="404191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 smtClean="0"/>
              <a:t>საჯარო შესყიდვის პროცედურის განხორციელების ვადები</a:t>
            </a:r>
            <a:endParaRPr lang="en-US" sz="2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5123356" y="1149578"/>
            <a:ext cx="6345202" cy="295224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endParaRPr lang="ka-GE" sz="1600" b="1" dirty="0" smtClean="0">
              <a:latin typeface="+mj-lt"/>
            </a:endParaRPr>
          </a:p>
          <a:p>
            <a:pPr algn="just"/>
            <a:r>
              <a:rPr lang="ka-GE" sz="1600" b="1" dirty="0" smtClean="0">
                <a:latin typeface="+mj-lt"/>
              </a:rPr>
              <a:t>ევროკავშირის ზღვარს ქვემოთ:</a:t>
            </a:r>
          </a:p>
          <a:p>
            <a:pPr algn="just"/>
            <a:endParaRPr lang="ka-GE" sz="1600" b="1" dirty="0" smtClean="0">
              <a:latin typeface="+mj-lt"/>
            </a:endParaRPr>
          </a:p>
          <a:p>
            <a:pPr algn="just"/>
            <a:r>
              <a:rPr lang="ka-GE" sz="1600" dirty="0" smtClean="0">
                <a:solidFill>
                  <a:schemeClr val="tx1"/>
                </a:solidFill>
                <a:latin typeface="+mj-lt"/>
              </a:rPr>
              <a:t>საქონელი და მომსახურება </a:t>
            </a:r>
            <a:r>
              <a:rPr lang="ka-GE" sz="1600" dirty="0">
                <a:solidFill>
                  <a:schemeClr val="tx1"/>
                </a:solidFill>
                <a:latin typeface="+mj-lt"/>
              </a:rPr>
              <a:t>&lt; </a:t>
            </a:r>
            <a:r>
              <a:rPr lang="ka-GE" sz="1600" dirty="0" smtClean="0">
                <a:solidFill>
                  <a:schemeClr val="tx1"/>
                </a:solidFill>
                <a:latin typeface="+mj-lt"/>
              </a:rPr>
              <a:t>150 000 ლარი – 7 (5+2) დღე</a:t>
            </a:r>
          </a:p>
          <a:p>
            <a:pPr algn="just"/>
            <a:r>
              <a:rPr lang="ka-GE" sz="1600" dirty="0" smtClean="0">
                <a:solidFill>
                  <a:schemeClr val="tx1"/>
                </a:solidFill>
                <a:latin typeface="+mj-lt"/>
              </a:rPr>
              <a:t>საქონელი და მომსახურება ≥ 150 000 ლარი – 10 (7+3) დღე</a:t>
            </a:r>
          </a:p>
          <a:p>
            <a:pPr algn="just"/>
            <a:endParaRPr lang="ka-GE" sz="1600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ka-GE" sz="1600" dirty="0" smtClean="0">
                <a:solidFill>
                  <a:schemeClr val="tx1"/>
                </a:solidFill>
                <a:latin typeface="+mj-lt"/>
              </a:rPr>
              <a:t>სამუშაო </a:t>
            </a:r>
            <a:r>
              <a:rPr lang="ka-GE" sz="1600" dirty="0">
                <a:solidFill>
                  <a:schemeClr val="tx1"/>
                </a:solidFill>
              </a:rPr>
              <a:t>&lt; </a:t>
            </a:r>
            <a:r>
              <a:rPr lang="ka-GE" sz="1600" dirty="0" smtClean="0">
                <a:solidFill>
                  <a:schemeClr val="tx1"/>
                </a:solidFill>
              </a:rPr>
              <a:t>300 000 ლარი – </a:t>
            </a:r>
            <a:r>
              <a:rPr lang="ka-GE" sz="1600" dirty="0">
                <a:solidFill>
                  <a:schemeClr val="tx1"/>
                </a:solidFill>
              </a:rPr>
              <a:t>10 (</a:t>
            </a:r>
            <a:r>
              <a:rPr lang="ka-GE" sz="1600" dirty="0" smtClean="0">
                <a:solidFill>
                  <a:schemeClr val="tx1"/>
                </a:solidFill>
              </a:rPr>
              <a:t>7+3) დღე</a:t>
            </a:r>
          </a:p>
          <a:p>
            <a:pPr algn="just"/>
            <a:r>
              <a:rPr lang="ka-GE" sz="1600" dirty="0" smtClean="0">
                <a:solidFill>
                  <a:schemeClr val="tx1"/>
                </a:solidFill>
                <a:latin typeface="+mj-lt"/>
              </a:rPr>
              <a:t>სამუშაო </a:t>
            </a:r>
            <a:r>
              <a:rPr lang="ka-GE" sz="1600" dirty="0" smtClean="0">
                <a:solidFill>
                  <a:schemeClr val="tx1"/>
                </a:solidFill>
              </a:rPr>
              <a:t>≥ 300 000 ლარი – 20 (15+5) დღე</a:t>
            </a:r>
          </a:p>
          <a:p>
            <a:pPr algn="just"/>
            <a:endParaRPr lang="ka-GE" sz="1600" dirty="0" smtClean="0">
              <a:solidFill>
                <a:schemeClr val="tx1"/>
              </a:solidFill>
            </a:endParaRPr>
          </a:p>
          <a:p>
            <a:pPr algn="just"/>
            <a:r>
              <a:rPr lang="ka-GE" sz="1600" b="1" dirty="0" smtClean="0">
                <a:solidFill>
                  <a:schemeClr val="tx1"/>
                </a:solidFill>
                <a:latin typeface="+mj-lt"/>
              </a:rPr>
              <a:t>ევროკავშირის ზღვარს ზემოთ:</a:t>
            </a:r>
          </a:p>
          <a:p>
            <a:pPr algn="just"/>
            <a:endParaRPr lang="ka-GE" sz="1600" dirty="0" smtClean="0">
              <a:solidFill>
                <a:schemeClr val="tx1"/>
              </a:solidFill>
              <a:latin typeface="+mj-lt"/>
            </a:endParaRPr>
          </a:p>
          <a:p>
            <a:pPr algn="just"/>
            <a:r>
              <a:rPr lang="ka-GE" sz="1600" dirty="0" smtClean="0">
                <a:solidFill>
                  <a:schemeClr val="tx1"/>
                </a:solidFill>
                <a:latin typeface="+mj-lt"/>
              </a:rPr>
              <a:t>შესყიდვა </a:t>
            </a:r>
            <a:r>
              <a:rPr lang="ka-GE" sz="1600" dirty="0">
                <a:solidFill>
                  <a:schemeClr val="tx1"/>
                </a:solidFill>
              </a:rPr>
              <a:t>≥ </a:t>
            </a:r>
            <a:r>
              <a:rPr lang="ka-GE" sz="1600" dirty="0" smtClean="0">
                <a:solidFill>
                  <a:schemeClr val="tx1"/>
                </a:solidFill>
              </a:rPr>
              <a:t>ევროკავშირის ზღვარი – 30 (25+5) დღე.</a:t>
            </a:r>
          </a:p>
          <a:p>
            <a:pPr algn="just"/>
            <a:endParaRPr lang="en-GB" sz="1600" dirty="0">
              <a:solidFill>
                <a:schemeClr val="tx1"/>
              </a:solidFill>
              <a:latin typeface="+mj-lt"/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31353" y="5574535"/>
            <a:ext cx="11811296" cy="1129264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dirty="0"/>
              <a:t>კონკურენტულ დიალოგში ან ინოვაციურ პარტნიორობაში წინადადებების </a:t>
            </a:r>
            <a:r>
              <a:rPr lang="ka-GE" sz="1600" dirty="0" smtClean="0"/>
              <a:t>წარსადგენად/დიალოგში </a:t>
            </a:r>
            <a:r>
              <a:rPr lang="ka-GE" sz="1600" dirty="0"/>
              <a:t>მონაწილეობის მისაღებად მოწვევის გასაცნობად და წინადადებების წარსადგენად, აგრეთვე წინასწარი გამოქვეყნებით მოლაპარაკების პროცედურაში მოლაპარაკებაში მონაწილეობის მისაღებად მოწვევის გასაცნობად ვადები დგინდება სააგენტოს თავმჯდომარის ბრძანებით. </a:t>
            </a:r>
          </a:p>
        </p:txBody>
      </p:sp>
      <p:sp>
        <p:nvSpPr>
          <p:cNvPr id="2" name="Oval 1"/>
          <p:cNvSpPr/>
          <p:nvPr/>
        </p:nvSpPr>
        <p:spPr>
          <a:xfrm>
            <a:off x="716097" y="1806767"/>
            <a:ext cx="2842352" cy="1961002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dirty="0"/>
              <a:t>შესყიდვის პირობების </a:t>
            </a:r>
            <a:r>
              <a:rPr lang="ka-GE" dirty="0" smtClean="0"/>
              <a:t>გაცნობა/განაცხადების/წინადადების </a:t>
            </a:r>
            <a:r>
              <a:rPr lang="ka-GE" dirty="0"/>
              <a:t>წარდგენა</a:t>
            </a:r>
          </a:p>
        </p:txBody>
      </p:sp>
      <p:sp>
        <p:nvSpPr>
          <p:cNvPr id="8" name="Rounded Rectangle 7"/>
          <p:cNvSpPr/>
          <p:nvPr/>
        </p:nvSpPr>
        <p:spPr>
          <a:xfrm>
            <a:off x="514102" y="4539997"/>
            <a:ext cx="11196829" cy="561860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ka-GE" sz="1600" b="1" dirty="0"/>
              <a:t>ვადების </a:t>
            </a:r>
            <a:r>
              <a:rPr lang="ka-GE" sz="1600" b="1" dirty="0" smtClean="0"/>
              <a:t>შერჩევა დამოკიდებულია </a:t>
            </a:r>
            <a:r>
              <a:rPr lang="ka-GE" sz="1600" b="1" dirty="0"/>
              <a:t>შესყიდვის სავარაუდო ღირებულებაზე და არა წლის განმავლობაში ერთსა და იმავე დაფინანსების წყაროდან ერთგვაროვანი ობიექტების </a:t>
            </a:r>
            <a:r>
              <a:rPr lang="ka-GE" sz="1600" b="1" dirty="0" smtClean="0"/>
              <a:t>შესყიდვაზე </a:t>
            </a:r>
            <a:endParaRPr lang="ka-GE" sz="1600" b="1" dirty="0"/>
          </a:p>
        </p:txBody>
      </p:sp>
      <p:sp>
        <p:nvSpPr>
          <p:cNvPr id="3" name="Right Arrow 2"/>
          <p:cNvSpPr/>
          <p:nvPr/>
        </p:nvSpPr>
        <p:spPr>
          <a:xfrm>
            <a:off x="3944039" y="2787268"/>
            <a:ext cx="978408" cy="484632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3554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Rounded Rectangle 15"/>
          <p:cNvSpPr/>
          <p:nvPr/>
        </p:nvSpPr>
        <p:spPr>
          <a:xfrm>
            <a:off x="1311008" y="92768"/>
            <a:ext cx="9342303" cy="404191"/>
          </a:xfrm>
          <a:prstGeom prst="roundRect">
            <a:avLst/>
          </a:prstGeom>
          <a:gradFill>
            <a:gsLst>
              <a:gs pos="0">
                <a:schemeClr val="accent1"/>
              </a:gs>
              <a:gs pos="50000">
                <a:schemeClr val="dk1">
                  <a:satMod val="110000"/>
                  <a:lumMod val="100000"/>
                  <a:shade val="100000"/>
                </a:schemeClr>
              </a:gs>
              <a:gs pos="100000">
                <a:schemeClr val="dk1">
                  <a:lumMod val="99000"/>
                  <a:satMod val="120000"/>
                  <a:shade val="78000"/>
                </a:schemeClr>
              </a:gs>
            </a:gsLst>
          </a:gradFill>
        </p:spPr>
        <p:style>
          <a:lnRef idx="0">
            <a:schemeClr val="dk1"/>
          </a:lnRef>
          <a:fillRef idx="3">
            <a:schemeClr val="dk1"/>
          </a:fillRef>
          <a:effectRef idx="3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2400" b="1" dirty="0"/>
              <a:t>საჯარო შესყიდვის პროცედურის განხორციელების ვადები</a:t>
            </a:r>
            <a:endParaRPr lang="en-US" sz="2400" b="1" dirty="0"/>
          </a:p>
        </p:txBody>
      </p:sp>
      <p:sp>
        <p:nvSpPr>
          <p:cNvPr id="7" name="Rounded Rectangle 6"/>
          <p:cNvSpPr/>
          <p:nvPr/>
        </p:nvSpPr>
        <p:spPr>
          <a:xfrm>
            <a:off x="2530520" y="691154"/>
            <a:ext cx="9512130" cy="3036157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en-US" sz="1600" dirty="0" smtClean="0"/>
              <a:t>PIN-</a:t>
            </a:r>
            <a:r>
              <a:rPr lang="ka-GE" sz="1600" dirty="0" smtClean="0"/>
              <a:t>ის დადგენილი წესითა და ფორმით გამოქვეყნების </a:t>
            </a:r>
            <a:r>
              <a:rPr lang="ka-GE" sz="1600" dirty="0"/>
              <a:t>შემთხვევაში (შესყიდვის გამოცხადებამდე არაუადრეს 12 თვისა და არაუგვიანეს 35 დღის შუალედში</a:t>
            </a:r>
            <a:r>
              <a:rPr lang="ka-GE" sz="1600" dirty="0" smtClean="0"/>
              <a:t>) შესაძლებელია შემცირდეს შესყიდვის პირობების გაცნობის ვადები:</a:t>
            </a:r>
            <a:endParaRPr lang="ka-GE" sz="1600" dirty="0"/>
          </a:p>
          <a:p>
            <a:pPr algn="just"/>
            <a:endParaRPr lang="ka-GE" sz="1600" dirty="0">
              <a:solidFill>
                <a:schemeClr val="tx1"/>
              </a:solidFill>
            </a:endParaRPr>
          </a:p>
          <a:p>
            <a:pPr algn="just"/>
            <a:r>
              <a:rPr lang="ka-GE" sz="1600" b="1" dirty="0">
                <a:solidFill>
                  <a:schemeClr val="tx1"/>
                </a:solidFill>
              </a:rPr>
              <a:t>ღია პროცედურაში </a:t>
            </a:r>
            <a:r>
              <a:rPr lang="ka-GE" sz="1600" dirty="0">
                <a:solidFill>
                  <a:schemeClr val="tx1"/>
                </a:solidFill>
              </a:rPr>
              <a:t>- </a:t>
            </a:r>
            <a:r>
              <a:rPr lang="ka-GE" sz="1600" dirty="0" smtClean="0">
                <a:solidFill>
                  <a:schemeClr val="tx1"/>
                </a:solidFill>
              </a:rPr>
              <a:t>არანაკლებ 10 </a:t>
            </a:r>
            <a:r>
              <a:rPr lang="ka-GE" sz="1600" dirty="0">
                <a:solidFill>
                  <a:schemeClr val="tx1"/>
                </a:solidFill>
              </a:rPr>
              <a:t>დღე (ნაცვლად </a:t>
            </a:r>
            <a:r>
              <a:rPr lang="ka-GE" sz="1600" dirty="0" smtClean="0">
                <a:solidFill>
                  <a:schemeClr val="tx1"/>
                </a:solidFill>
              </a:rPr>
              <a:t>25 (ევროკავშირის ზღვარს ზემოთ) </a:t>
            </a:r>
            <a:r>
              <a:rPr lang="ka-GE" sz="1600" dirty="0">
                <a:solidFill>
                  <a:schemeClr val="tx1"/>
                </a:solidFill>
              </a:rPr>
              <a:t>ან 15 </a:t>
            </a:r>
            <a:r>
              <a:rPr lang="ka-GE" sz="1600" dirty="0" smtClean="0">
                <a:solidFill>
                  <a:schemeClr val="tx1"/>
                </a:solidFill>
              </a:rPr>
              <a:t>დღისა (სამუშაოს ღირებულება ≥ 300 </a:t>
            </a:r>
            <a:r>
              <a:rPr lang="ka-GE" sz="1600" dirty="0">
                <a:solidFill>
                  <a:schemeClr val="tx1"/>
                </a:solidFill>
              </a:rPr>
              <a:t>000 </a:t>
            </a:r>
            <a:r>
              <a:rPr lang="ka-GE" sz="1600" dirty="0" smtClean="0">
                <a:solidFill>
                  <a:schemeClr val="tx1"/>
                </a:solidFill>
              </a:rPr>
              <a:t>ლარი));</a:t>
            </a:r>
          </a:p>
          <a:p>
            <a:pPr algn="just"/>
            <a:endParaRPr lang="ka-GE" sz="1600" dirty="0">
              <a:solidFill>
                <a:schemeClr val="tx1"/>
              </a:solidFill>
            </a:endParaRPr>
          </a:p>
          <a:p>
            <a:pPr algn="just"/>
            <a:r>
              <a:rPr lang="ka-GE" sz="1600" b="1" dirty="0">
                <a:solidFill>
                  <a:schemeClr val="tx1"/>
                </a:solidFill>
              </a:rPr>
              <a:t>შეზღუდულ პროცედურაში </a:t>
            </a:r>
            <a:r>
              <a:rPr lang="ka-GE" sz="1600" dirty="0">
                <a:solidFill>
                  <a:schemeClr val="tx1"/>
                </a:solidFill>
              </a:rPr>
              <a:t>- არანაკლებ 5 დღე (ნაცვლად </a:t>
            </a:r>
            <a:r>
              <a:rPr lang="ka-GE" sz="1600" dirty="0" smtClean="0">
                <a:solidFill>
                  <a:schemeClr val="tx1"/>
                </a:solidFill>
              </a:rPr>
              <a:t>25 </a:t>
            </a:r>
            <a:r>
              <a:rPr lang="ka-GE" sz="1600" dirty="0">
                <a:solidFill>
                  <a:schemeClr val="tx1"/>
                </a:solidFill>
              </a:rPr>
              <a:t>ევროკავშირის ზღვარს ზემოთ) ან 15 დღისა (სამუშაოს ღირებულება ≥ 300 000 </a:t>
            </a:r>
            <a:r>
              <a:rPr lang="ka-GE" sz="1600" dirty="0" smtClean="0">
                <a:solidFill>
                  <a:schemeClr val="tx1"/>
                </a:solidFill>
              </a:rPr>
              <a:t>ლარი));</a:t>
            </a:r>
            <a:endParaRPr lang="ka-GE" sz="1600" dirty="0">
              <a:solidFill>
                <a:schemeClr val="tx1"/>
              </a:solidFill>
            </a:endParaRPr>
          </a:p>
          <a:p>
            <a:pPr algn="just"/>
            <a:endParaRPr lang="ka-GE" sz="1600" b="1" dirty="0">
              <a:solidFill>
                <a:schemeClr val="tx1"/>
              </a:solidFill>
            </a:endParaRPr>
          </a:p>
          <a:p>
            <a:pPr algn="just"/>
            <a:r>
              <a:rPr lang="ka-GE" sz="1600" b="1" dirty="0" smtClean="0">
                <a:solidFill>
                  <a:schemeClr val="tx1"/>
                </a:solidFill>
              </a:rPr>
              <a:t>განაცხადების/წინადადებების </a:t>
            </a:r>
            <a:r>
              <a:rPr lang="ka-GE" sz="1600" b="1" dirty="0">
                <a:solidFill>
                  <a:schemeClr val="tx1"/>
                </a:solidFill>
              </a:rPr>
              <a:t>წარდგენის ვადები არ იცვლება</a:t>
            </a:r>
            <a:r>
              <a:rPr lang="ka-GE" sz="1600" b="1" dirty="0" smtClean="0">
                <a:solidFill>
                  <a:schemeClr val="tx1"/>
                </a:solidFill>
              </a:rPr>
              <a:t>.</a:t>
            </a:r>
            <a:endParaRPr lang="ka-GE" sz="1600" b="1" dirty="0">
              <a:solidFill>
                <a:schemeClr val="tx1"/>
              </a:solidFill>
            </a:endParaRPr>
          </a:p>
        </p:txBody>
      </p:sp>
      <p:sp>
        <p:nvSpPr>
          <p:cNvPr id="12" name="Rounded Rectangle 11"/>
          <p:cNvSpPr/>
          <p:nvPr/>
        </p:nvSpPr>
        <p:spPr>
          <a:xfrm>
            <a:off x="2530520" y="3921506"/>
            <a:ext cx="9512130" cy="2842851"/>
          </a:xfrm>
          <a:prstGeom prst="round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just"/>
            <a:r>
              <a:rPr lang="ka-GE" sz="1600" dirty="0">
                <a:solidFill>
                  <a:schemeClr val="tx1"/>
                </a:solidFill>
              </a:rPr>
              <a:t>საგანგებო </a:t>
            </a:r>
            <a:r>
              <a:rPr lang="ka-GE" sz="1600" dirty="0" smtClean="0">
                <a:solidFill>
                  <a:schemeClr val="tx1"/>
                </a:solidFill>
              </a:rPr>
              <a:t>სიტუაციის არსებობისას, </a:t>
            </a:r>
            <a:r>
              <a:rPr lang="ka-GE" sz="1600" dirty="0">
                <a:solidFill>
                  <a:schemeClr val="tx1"/>
                </a:solidFill>
              </a:rPr>
              <a:t>თუმცა არა იმ მოცულობის/მასშტაბის, რომლის შემთხვევაშიც, შემსყიდველი </a:t>
            </a:r>
            <a:r>
              <a:rPr lang="ka-GE" sz="1600" dirty="0" smtClean="0">
                <a:solidFill>
                  <a:schemeClr val="tx1"/>
                </a:solidFill>
              </a:rPr>
              <a:t>ორგანიზაცია </a:t>
            </a:r>
            <a:r>
              <a:rPr lang="ka-GE" sz="1600" dirty="0">
                <a:solidFill>
                  <a:schemeClr val="tx1"/>
                </a:solidFill>
              </a:rPr>
              <a:t>შეძლებდა წინასწარი გამოქვეყნების გარეშე მოლაპარაკების პროცედურის </a:t>
            </a:r>
            <a:r>
              <a:rPr lang="ka-GE" sz="1600" dirty="0" smtClean="0">
                <a:solidFill>
                  <a:schemeClr val="tx1"/>
                </a:solidFill>
              </a:rPr>
              <a:t>გამოყენებას, ღია პროცედურაში, შეზღუდულ პროცედურასა და კონკურსში განისაზღვრება შემდეგი ვადები:</a:t>
            </a:r>
          </a:p>
          <a:p>
            <a:pPr marL="285750" indent="-285750" algn="just">
              <a:buFont typeface="Wingdings" panose="05000000000000000000" pitchFamily="2" charset="2"/>
              <a:buChar char="q"/>
            </a:pPr>
            <a:endParaRPr lang="ka-GE" sz="1600" dirty="0">
              <a:solidFill>
                <a:schemeClr val="tx1"/>
              </a:solidFill>
            </a:endParaRPr>
          </a:p>
          <a:p>
            <a:pPr algn="just"/>
            <a:r>
              <a:rPr lang="ka-GE" sz="1600" b="1" dirty="0" smtClean="0"/>
              <a:t>ევროკავშირის </a:t>
            </a:r>
            <a:r>
              <a:rPr lang="ka-GE" sz="1600" b="1" dirty="0"/>
              <a:t>ზღვარს ზემოთ:</a:t>
            </a:r>
            <a:endParaRPr lang="ka-GE" sz="1600" dirty="0"/>
          </a:p>
          <a:p>
            <a:pPr algn="just"/>
            <a:r>
              <a:rPr lang="ka-GE" sz="1600" dirty="0"/>
              <a:t>შესყიდვა ≥ ევროკავშირის ზღვარი – 15 (10+5) </a:t>
            </a:r>
            <a:r>
              <a:rPr lang="ka-GE" sz="1600" dirty="0" smtClean="0"/>
              <a:t>დღე</a:t>
            </a:r>
          </a:p>
          <a:p>
            <a:pPr algn="just"/>
            <a:endParaRPr lang="ka-GE" sz="1600" dirty="0"/>
          </a:p>
          <a:p>
            <a:pPr algn="just"/>
            <a:r>
              <a:rPr lang="ka-GE" sz="1600" b="1" dirty="0"/>
              <a:t>ევროკავშირის ზღვარს ქვემოთ:</a:t>
            </a:r>
          </a:p>
          <a:p>
            <a:pPr algn="just"/>
            <a:r>
              <a:rPr lang="ka-GE" sz="1600" dirty="0"/>
              <a:t>საქონელი და მომსახურება ≥ 150 000 ლარი – 7 (5+2) დღე</a:t>
            </a:r>
          </a:p>
          <a:p>
            <a:pPr algn="just"/>
            <a:r>
              <a:rPr lang="ka-GE" sz="1600" dirty="0"/>
              <a:t>სამუშაო ≥ 300 000 ლარი – 10 (7+3) დღე</a:t>
            </a:r>
          </a:p>
        </p:txBody>
      </p:sp>
      <p:sp>
        <p:nvSpPr>
          <p:cNvPr id="3" name="Oval 2"/>
          <p:cNvSpPr/>
          <p:nvPr/>
        </p:nvSpPr>
        <p:spPr>
          <a:xfrm>
            <a:off x="186162" y="1443735"/>
            <a:ext cx="2211030" cy="13655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b="1" dirty="0"/>
              <a:t>წინასწარი საინფორმაციო შეტყობინება (</a:t>
            </a:r>
            <a:r>
              <a:rPr lang="en-US" sz="1600" b="1" dirty="0"/>
              <a:t>PIN)</a:t>
            </a:r>
            <a:endParaRPr lang="ka-GE" sz="1600" b="1" dirty="0">
              <a:solidFill>
                <a:schemeClr val="tx1"/>
              </a:solidFill>
            </a:endParaRPr>
          </a:p>
        </p:txBody>
      </p:sp>
      <p:sp>
        <p:nvSpPr>
          <p:cNvPr id="4" name="Oval 3"/>
          <p:cNvSpPr/>
          <p:nvPr/>
        </p:nvSpPr>
        <p:spPr>
          <a:xfrm>
            <a:off x="272617" y="4682170"/>
            <a:ext cx="2038120" cy="109067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ka-GE" sz="1600" b="1" dirty="0">
                <a:solidFill>
                  <a:schemeClr val="bg1"/>
                </a:solidFill>
              </a:rPr>
              <a:t>საგანგებო სიტუაცია</a:t>
            </a:r>
          </a:p>
        </p:txBody>
      </p:sp>
    </p:spTree>
    <p:extLst>
      <p:ext uri="{BB962C8B-B14F-4D97-AF65-F5344CB8AC3E}">
        <p14:creationId xmlns:p14="http://schemas.microsoft.com/office/powerpoint/2010/main" val="25059938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6" grpId="0" animBg="1"/>
    </p:bldLst>
  </p:timing>
</p:sld>
</file>

<file path=ppt/theme/_rels/them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Integral">
  <a:themeElements>
    <a:clrScheme name="Integral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Integral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Integral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3098</TotalTime>
  <Words>1289</Words>
  <Application>Microsoft Office PowerPoint</Application>
  <PresentationFormat>Widescreen</PresentationFormat>
  <Paragraphs>184</Paragraphs>
  <Slides>18</Slides>
  <Notes>9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18</vt:i4>
      </vt:variant>
    </vt:vector>
  </HeadingPairs>
  <TitlesOfParts>
    <vt:vector size="30" baseType="lpstr">
      <vt:lpstr>Arial</vt:lpstr>
      <vt:lpstr>Calibri</vt:lpstr>
      <vt:lpstr>Calibri Light</vt:lpstr>
      <vt:lpstr>Courier New</vt:lpstr>
      <vt:lpstr>Sylfaen</vt:lpstr>
      <vt:lpstr>Times New Roman</vt:lpstr>
      <vt:lpstr>Tw Cen MT</vt:lpstr>
      <vt:lpstr>Tw Cen MT Condensed</vt:lpstr>
      <vt:lpstr>Wingdings</vt:lpstr>
      <vt:lpstr>Wingdings 3</vt:lpstr>
      <vt:lpstr>Office Theme</vt:lpstr>
      <vt:lpstr>Integral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Tamuna Kakashvili</cp:lastModifiedBy>
  <cp:revision>251</cp:revision>
  <cp:lastPrinted>2022-09-08T10:31:03Z</cp:lastPrinted>
  <dcterms:created xsi:type="dcterms:W3CDTF">2019-07-31T07:18:45Z</dcterms:created>
  <dcterms:modified xsi:type="dcterms:W3CDTF">2022-09-08T11:22:55Z</dcterms:modified>
</cp:coreProperties>
</file>