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2BF7-F843-4384-8D9E-D2067DD6C074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9FE3C-C20B-4360-9EBD-D06C8EE8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554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2BF7-F843-4384-8D9E-D2067DD6C074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9FE3C-C20B-4360-9EBD-D06C8EE8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009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2BF7-F843-4384-8D9E-D2067DD6C074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9FE3C-C20B-4360-9EBD-D06C8EE8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895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2BF7-F843-4384-8D9E-D2067DD6C074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9FE3C-C20B-4360-9EBD-D06C8EE8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895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2BF7-F843-4384-8D9E-D2067DD6C074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9FE3C-C20B-4360-9EBD-D06C8EE8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644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2BF7-F843-4384-8D9E-D2067DD6C074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9FE3C-C20B-4360-9EBD-D06C8EE8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07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2BF7-F843-4384-8D9E-D2067DD6C074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9FE3C-C20B-4360-9EBD-D06C8EE8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06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2BF7-F843-4384-8D9E-D2067DD6C074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9FE3C-C20B-4360-9EBD-D06C8EE8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693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2BF7-F843-4384-8D9E-D2067DD6C074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9FE3C-C20B-4360-9EBD-D06C8EE8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42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2BF7-F843-4384-8D9E-D2067DD6C074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9FE3C-C20B-4360-9EBD-D06C8EE8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855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2BF7-F843-4384-8D9E-D2067DD6C074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9FE3C-C20B-4360-9EBD-D06C8EE8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622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12BF7-F843-4384-8D9E-D2067DD6C074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9FE3C-C20B-4360-9EBD-D06C8EE8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36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ka-GE" sz="1400" b="1" dirty="0" smtClean="0">
                <a:latin typeface="Sylfaen" panose="010A0502050306030303" pitchFamily="18" charset="0"/>
              </a:rPr>
              <a:t>სახელმწიფო შესყიდვების </a:t>
            </a:r>
            <a:r>
              <a:rPr lang="ka-GE" sz="1400" b="1" dirty="0" smtClean="0">
                <a:latin typeface="Sylfaen" panose="010A0502050306030303" pitchFamily="18" charset="0"/>
              </a:rPr>
              <a:t>სამართლებრივი სივრცე</a:t>
            </a:r>
            <a:endParaRPr lang="en-US" sz="1400" b="1" dirty="0">
              <a:latin typeface="Sylfaen" panose="010A05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ka-GE" sz="1400" dirty="0" smtClean="0">
              <a:latin typeface="Sylfaen" panose="010A0502050306030303" pitchFamily="18" charset="0"/>
            </a:endParaRPr>
          </a:p>
          <a:p>
            <a:pPr marL="0" indent="0">
              <a:buNone/>
            </a:pPr>
            <a:endParaRPr lang="ka-GE" sz="1400" dirty="0">
              <a:latin typeface="Sylfaen" panose="010A0502050306030303" pitchFamily="18" charset="0"/>
            </a:endParaRPr>
          </a:p>
          <a:p>
            <a:pPr marL="0" indent="0">
              <a:buNone/>
            </a:pPr>
            <a:endParaRPr lang="ka-GE" sz="1400" dirty="0" smtClean="0">
              <a:latin typeface="Sylfaen" panose="010A0502050306030303" pitchFamily="18" charset="0"/>
            </a:endParaRPr>
          </a:p>
          <a:p>
            <a:pPr marL="0" indent="0">
              <a:buNone/>
            </a:pPr>
            <a:endParaRPr lang="ka-GE" sz="1400" dirty="0">
              <a:latin typeface="Sylfaen" panose="010A0502050306030303" pitchFamily="18" charset="0"/>
            </a:endParaRPr>
          </a:p>
          <a:p>
            <a:pPr marL="0" indent="0">
              <a:buNone/>
            </a:pPr>
            <a:endParaRPr lang="ka-GE" sz="1400" dirty="0" smtClean="0">
              <a:latin typeface="Sylfaen" panose="010A0502050306030303" pitchFamily="18" charset="0"/>
            </a:endParaRPr>
          </a:p>
          <a:p>
            <a:pPr marL="0" indent="0">
              <a:buNone/>
            </a:pPr>
            <a:endParaRPr lang="ka-GE" sz="1400" dirty="0">
              <a:latin typeface="Sylfaen" panose="010A0502050306030303" pitchFamily="18" charset="0"/>
            </a:endParaRPr>
          </a:p>
          <a:p>
            <a:pPr marL="0" indent="0">
              <a:buNone/>
            </a:pPr>
            <a:endParaRPr lang="ka-GE" sz="1400" dirty="0" smtClean="0">
              <a:latin typeface="Sylfaen" panose="010A0502050306030303" pitchFamily="18" charset="0"/>
            </a:endParaRPr>
          </a:p>
          <a:p>
            <a:pPr marL="0" indent="0">
              <a:buNone/>
            </a:pPr>
            <a:endParaRPr lang="ka-GE" sz="1400" dirty="0" smtClean="0">
              <a:latin typeface="Sylfaen" panose="010A0502050306030303" pitchFamily="18" charset="0"/>
            </a:endParaRPr>
          </a:p>
          <a:p>
            <a:pPr marL="0" indent="0">
              <a:buNone/>
            </a:pPr>
            <a:endParaRPr lang="en-US" sz="1400" dirty="0">
              <a:latin typeface="Sylfaen" panose="010A0502050306030303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838200" y="1994263"/>
            <a:ext cx="2505891" cy="252548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dirty="0">
                <a:solidFill>
                  <a:schemeClr val="tx1"/>
                </a:solidFill>
              </a:rPr>
              <a:t>სახელმწიფო შესყიდვების შესახებ“ საქართველოს კანონი</a:t>
            </a:r>
          </a:p>
        </p:txBody>
      </p:sp>
      <p:sp>
        <p:nvSpPr>
          <p:cNvPr id="9" name="Oval 8"/>
          <p:cNvSpPr/>
          <p:nvPr/>
        </p:nvSpPr>
        <p:spPr>
          <a:xfrm>
            <a:off x="4957353" y="1994262"/>
            <a:ext cx="2427514" cy="2525485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dirty="0">
                <a:solidFill>
                  <a:schemeClr val="tx1"/>
                </a:solidFill>
              </a:rPr>
              <a:t>სახელმწიფო შესყიდვების სფეროსთან პირდაპირ ან ირიბად დაკავშირებული 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კანონქვემდებარე ნორმატიული აქტები</a:t>
            </a:r>
          </a:p>
        </p:txBody>
      </p:sp>
      <p:sp>
        <p:nvSpPr>
          <p:cNvPr id="10" name="Oval 9"/>
          <p:cNvSpPr/>
          <p:nvPr/>
        </p:nvSpPr>
        <p:spPr>
          <a:xfrm>
            <a:off x="8998129" y="1924592"/>
            <a:ext cx="2967447" cy="2664823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dirty="0" smtClean="0">
                <a:solidFill>
                  <a:schemeClr val="tx1"/>
                </a:solidFill>
              </a:rPr>
              <a:t>მეთოდური მითითებები, რეკომენდაციები, საერთაშორისო </a:t>
            </a:r>
            <a:r>
              <a:rPr lang="ka-GE" sz="1400" b="1" dirty="0" smtClean="0">
                <a:solidFill>
                  <a:schemeClr val="tx1"/>
                </a:solidFill>
              </a:rPr>
              <a:t>შეთანხმებები, მათ შორის, საქართველოსა და ევროკავშირს </a:t>
            </a:r>
          </a:p>
          <a:p>
            <a:pPr algn="ctr"/>
            <a:r>
              <a:rPr lang="ka-GE" sz="1400" b="1" dirty="0" smtClean="0">
                <a:solidFill>
                  <a:schemeClr val="tx1"/>
                </a:solidFill>
              </a:rPr>
              <a:t>შორის ღრმა და ყოვლისმომცველი თავისუფალი სავაჭრო სივრცის შესახებ შეთანხმება (</a:t>
            </a:r>
            <a:r>
              <a:rPr lang="en-US" sz="1400" b="1" dirty="0" smtClean="0">
                <a:solidFill>
                  <a:schemeClr val="tx1"/>
                </a:solidFill>
                <a:latin typeface="Sylfaen" panose="010A0502050306030303" pitchFamily="18" charset="0"/>
              </a:rPr>
              <a:t>DCFTA)</a:t>
            </a:r>
            <a:endParaRPr lang="ka-GE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499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ka-GE" sz="1800" b="1" dirty="0" smtClean="0"/>
              <a:t>სახელმწიფო შესყიდვის ერთიანი </a:t>
            </a:r>
            <a:r>
              <a:rPr lang="ka-GE" sz="1800" b="1" dirty="0" smtClean="0"/>
              <a:t>პროცესი</a:t>
            </a:r>
            <a:br>
              <a:rPr lang="ka-GE" sz="1800" b="1" dirty="0" smtClean="0"/>
            </a:br>
            <a:r>
              <a:rPr lang="ka-GE" sz="1800" b="1" dirty="0" smtClean="0"/>
              <a:t>(დაგეგმვა, განხორციელება, მართვა)</a:t>
            </a:r>
            <a:endParaRPr lang="en-US" sz="1800" b="1" dirty="0"/>
          </a:p>
        </p:txBody>
      </p:sp>
      <p:sp>
        <p:nvSpPr>
          <p:cNvPr id="4" name="Oval 3"/>
          <p:cNvSpPr/>
          <p:nvPr/>
        </p:nvSpPr>
        <p:spPr>
          <a:xfrm>
            <a:off x="3622766" y="1998617"/>
            <a:ext cx="1753905" cy="914400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 smtClean="0"/>
              <a:t>ბაზრის </a:t>
            </a:r>
            <a:r>
              <a:rPr lang="ka-GE" sz="1200" dirty="0" smtClean="0"/>
              <a:t>კვლევა</a:t>
            </a:r>
            <a:endParaRPr lang="en-US" sz="1200" dirty="0"/>
          </a:p>
        </p:txBody>
      </p:sp>
      <p:sp>
        <p:nvSpPr>
          <p:cNvPr id="5" name="Right Arrow 4"/>
          <p:cNvSpPr/>
          <p:nvPr/>
        </p:nvSpPr>
        <p:spPr>
          <a:xfrm>
            <a:off x="2891246" y="2213501"/>
            <a:ext cx="548640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69521" y="1932309"/>
            <a:ext cx="2154452" cy="1404006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 smtClean="0"/>
              <a:t>საჭიროებების იდენტიფიცირება</a:t>
            </a:r>
            <a:endParaRPr lang="en-US" sz="1200" dirty="0"/>
          </a:p>
        </p:txBody>
      </p:sp>
      <p:sp>
        <p:nvSpPr>
          <p:cNvPr id="8" name="Right Arrow 7"/>
          <p:cNvSpPr/>
          <p:nvPr/>
        </p:nvSpPr>
        <p:spPr>
          <a:xfrm>
            <a:off x="5524936" y="2213501"/>
            <a:ext cx="539059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212260" y="2007325"/>
            <a:ext cx="1878003" cy="91440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 smtClean="0"/>
              <a:t>შესყიდვის პროცედურის განხორციელება</a:t>
            </a:r>
            <a:endParaRPr lang="en-US" sz="1200" dirty="0"/>
          </a:p>
        </p:txBody>
      </p:sp>
      <p:sp>
        <p:nvSpPr>
          <p:cNvPr id="10" name="Right Arrow 9"/>
          <p:cNvSpPr/>
          <p:nvPr/>
        </p:nvSpPr>
        <p:spPr>
          <a:xfrm>
            <a:off x="8224810" y="2213501"/>
            <a:ext cx="539059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 rot="7060279">
            <a:off x="6021541" y="2913017"/>
            <a:ext cx="539059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4211324">
            <a:off x="7649675" y="2940085"/>
            <a:ext cx="539059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465826" y="3577936"/>
            <a:ext cx="1492867" cy="9144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 smtClean="0"/>
              <a:t>ელექტრონული პროცედურა</a:t>
            </a:r>
            <a:endParaRPr lang="en-US" sz="1200" dirty="0"/>
          </a:p>
        </p:txBody>
      </p:sp>
      <p:sp>
        <p:nvSpPr>
          <p:cNvPr id="15" name="Rectangle 14"/>
          <p:cNvSpPr/>
          <p:nvPr/>
        </p:nvSpPr>
        <p:spPr>
          <a:xfrm>
            <a:off x="7343829" y="3577936"/>
            <a:ext cx="1492867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 smtClean="0"/>
              <a:t>გამარტივებული შესყიდვა</a:t>
            </a:r>
            <a:endParaRPr lang="en-US" sz="1200" dirty="0"/>
          </a:p>
        </p:txBody>
      </p:sp>
      <p:sp>
        <p:nvSpPr>
          <p:cNvPr id="16" name="Oval 15"/>
          <p:cNvSpPr/>
          <p:nvPr/>
        </p:nvSpPr>
        <p:spPr>
          <a:xfrm>
            <a:off x="8934645" y="1998617"/>
            <a:ext cx="1976609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 smtClean="0"/>
              <a:t>ხელშეკრულების მართვა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631308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71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Sylfaen</vt:lpstr>
      <vt:lpstr>Office Theme</vt:lpstr>
      <vt:lpstr>სახელმწიფო შესყიდვების სამართლებრივი სივრცე</vt:lpstr>
      <vt:lpstr>სახელმწიფო შესყიდვის ერთიანი პროცესი (დაგეგმვა, განხორციელება, მართვა)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სახელმწიფო შესყიდვების სფეროში მოქმედი საკანონმდებლო აქტები </dc:title>
  <dc:creator>Giorgi Latsabidze</dc:creator>
  <cp:lastModifiedBy>Giorgi Latsabidze</cp:lastModifiedBy>
  <cp:revision>13</cp:revision>
  <dcterms:created xsi:type="dcterms:W3CDTF">2021-01-20T07:43:45Z</dcterms:created>
  <dcterms:modified xsi:type="dcterms:W3CDTF">2021-01-20T07:51:27Z</dcterms:modified>
</cp:coreProperties>
</file>