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422" r:id="rId2"/>
    <p:sldId id="479" r:id="rId3"/>
    <p:sldId id="263" r:id="rId4"/>
    <p:sldId id="480" r:id="rId5"/>
    <p:sldId id="382" r:id="rId6"/>
    <p:sldId id="494" r:id="rId7"/>
    <p:sldId id="474" r:id="rId8"/>
    <p:sldId id="264" r:id="rId9"/>
    <p:sldId id="425" r:id="rId10"/>
    <p:sldId id="265" r:id="rId11"/>
    <p:sldId id="267" r:id="rId12"/>
    <p:sldId id="268" r:id="rId13"/>
    <p:sldId id="385" r:id="rId14"/>
    <p:sldId id="272" r:id="rId15"/>
    <p:sldId id="499" r:id="rId16"/>
    <p:sldId id="500" r:id="rId17"/>
    <p:sldId id="566" r:id="rId18"/>
    <p:sldId id="279" r:id="rId19"/>
    <p:sldId id="280" r:id="rId20"/>
    <p:sldId id="427" r:id="rId21"/>
    <p:sldId id="502" r:id="rId22"/>
    <p:sldId id="503" r:id="rId23"/>
    <p:sldId id="506" r:id="rId24"/>
    <p:sldId id="511" r:id="rId25"/>
    <p:sldId id="512" r:id="rId26"/>
    <p:sldId id="513" r:id="rId27"/>
    <p:sldId id="515" r:id="rId28"/>
    <p:sldId id="516" r:id="rId29"/>
    <p:sldId id="517" r:id="rId30"/>
    <p:sldId id="518" r:id="rId31"/>
    <p:sldId id="519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1" r:id="rId43"/>
    <p:sldId id="532" r:id="rId44"/>
    <p:sldId id="536" r:id="rId45"/>
    <p:sldId id="537" r:id="rId46"/>
    <p:sldId id="539" r:id="rId47"/>
    <p:sldId id="541" r:id="rId48"/>
    <p:sldId id="544" r:id="rId49"/>
    <p:sldId id="545" r:id="rId50"/>
    <p:sldId id="546" r:id="rId51"/>
    <p:sldId id="548" r:id="rId52"/>
    <p:sldId id="555" r:id="rId53"/>
    <p:sldId id="556" r:id="rId54"/>
    <p:sldId id="557" r:id="rId55"/>
    <p:sldId id="558" r:id="rId56"/>
    <p:sldId id="559" r:id="rId57"/>
    <p:sldId id="56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9" autoAdjust="0"/>
    <p:restoredTop sz="93614" autoAdjust="0"/>
  </p:normalViewPr>
  <p:slideViewPr>
    <p:cSldViewPr>
      <p:cViewPr varScale="1">
        <p:scale>
          <a:sx n="108" d="100"/>
          <a:sy n="108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76C8-3005-451E-B91F-EBFEB8F24A6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C9B1-2EE9-4405-94B5-5C5E5417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DC9B1-2EE9-4405-94B5-5C5E5417DA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DC9B1-2EE9-4405-94B5-5C5E5417D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7B4A-931A-4A82-A365-520FF9A24EFB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2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BC9D-38A7-4A18-924A-A02AE5D13D86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C5C9-E97E-45DA-9227-A27D2F38DD88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034-5BE0-47E0-A545-2EB81AAEAA64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039-F78A-4FC6-AF45-D3B5CDE41BF4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146B-EC67-4A2B-A763-966EB2757043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4A83-3D58-4845-9C47-C8DD49E98B20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F9D6-DA7A-4BAA-A672-5A9185BE0D7E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9EDD-8342-4EEC-B903-F897BA9FE2C6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483-556D-445C-9DD1-7FF78C955F22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6D2-BBB8-4C31-9EE6-CB2607CBD7AE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0A45-2786-4E75-8EA1-AC9904AF5CDA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9144000" cy="365125"/>
          </a:xfrm>
        </p:spPr>
        <p:txBody>
          <a:bodyPr/>
          <a:lstStyle/>
          <a:p>
            <a:r>
              <a:rPr lang="ka-GE" sz="800" i="1" smtClean="0"/>
              <a:t>ნინო კუხალეიშვილი</a:t>
            </a:r>
          </a:p>
          <a:p>
            <a:r>
              <a:rPr lang="ka-GE" sz="800" i="1" smtClean="0"/>
              <a:t>2017</a:t>
            </a:r>
            <a:endParaRPr lang="en-US" sz="800" i="1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გეგმა, გამარტივებული შესყიდვა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გამარტივებული შესყიდვები, სახელმწიფო შესყიდვის შესახებ ხელშეკრულება,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ხელოვნური დაყოფა და მონეტარული ზღვრის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დარღვევა</a:t>
            </a:r>
            <a:endParaRPr lang="en-US" sz="2800" b="1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0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7924800" cy="389096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ობიექტი, ასეთის არსებობის შემთხვევაში, </a:t>
            </a:r>
            <a:r>
              <a:rPr lang="ka-GE" sz="2000" smtClean="0">
                <a:latin typeface="Sylfaen" panose="010A0502050306030303" pitchFamily="18" charset="0"/>
              </a:rPr>
              <a:t>რომლის </a:t>
            </a:r>
            <a:r>
              <a:rPr lang="ka-GE" sz="2000">
                <a:latin typeface="Sylfaen" panose="010A0502050306030303" pitchFamily="18" charset="0"/>
              </a:rPr>
              <a:t>შესყიდვა გათვალისწინებულია </a:t>
            </a:r>
            <a:r>
              <a:rPr lang="ka-GE" sz="2000" b="1">
                <a:latin typeface="Sylfaen" panose="010A0502050306030303" pitchFamily="18" charset="0"/>
              </a:rPr>
              <a:t>კონსოლიდირებული ტენდერის </a:t>
            </a:r>
            <a:r>
              <a:rPr lang="ka-GE" sz="2000" smtClean="0">
                <a:latin typeface="Sylfaen" panose="010A0502050306030303" pitchFamily="18" charset="0"/>
              </a:rPr>
              <a:t>საშუალებით</a:t>
            </a:r>
            <a:r>
              <a:rPr lang="en-US" sz="20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საშუალების შერჩევის </a:t>
            </a:r>
            <a:r>
              <a:rPr lang="ka-GE" sz="2000" b="1">
                <a:latin typeface="Sylfaen" panose="010A0502050306030303" pitchFamily="18" charset="0"/>
              </a:rPr>
              <a:t>საფუძველი</a:t>
            </a:r>
            <a:r>
              <a:rPr lang="ka-GE" sz="2000">
                <a:latin typeface="Sylfaen" panose="010A0502050306030303" pitchFamily="18" charset="0"/>
              </a:rPr>
              <a:t>, შესყიდვის </a:t>
            </a:r>
            <a:r>
              <a:rPr lang="ka-GE" sz="2000" b="1">
                <a:latin typeface="Sylfaen" panose="010A0502050306030303" pitchFamily="18" charset="0"/>
              </a:rPr>
              <a:t>პროცედურების სავარაუდო ვადები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ობიექტების იდენტიფიკაცია, კლასიფიკაცია და შესყიდვის ობიექტების ერთგვაროვნების დადგენა საერთაშორისო ორგანიზაციების მიერ მიღებული კლასიფიკატორის გამოყენებით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26064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601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  <a:ea typeface="+mn-ea"/>
                <a:cs typeface="+mn-cs"/>
              </a:rPr>
              <a:t>CPV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  <a:ea typeface="+mn-ea"/>
                <a:cs typeface="+mn-cs"/>
              </a:rPr>
              <a:t>კლასიფიკატორი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910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>
                <a:latin typeface="Sylfaen" panose="010A0502050306030303" pitchFamily="18" charset="0"/>
              </a:rPr>
              <a:t>XXX</a:t>
            </a:r>
            <a:r>
              <a:rPr lang="ka-GE" sz="1700">
                <a:latin typeface="Sylfaen" panose="010A0502050306030303" pitchFamily="18" charset="0"/>
              </a:rPr>
              <a:t>00000 </a:t>
            </a:r>
            <a:r>
              <a:rPr lang="ka-GE" sz="1700" smtClean="0">
                <a:latin typeface="Sylfaen" panose="010A0502050306030303" pitchFamily="18" charset="0"/>
              </a:rPr>
              <a:t>– </a:t>
            </a:r>
            <a:r>
              <a:rPr lang="ka-GE" sz="1700" b="1" smtClean="0">
                <a:latin typeface="Sylfaen" panose="010A0502050306030303" pitchFamily="18" charset="0"/>
              </a:rPr>
              <a:t>დანაყოფის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</a:t>
            </a:r>
            <a:r>
              <a:rPr lang="ka-GE" sz="1700" smtClean="0">
                <a:latin typeface="Sylfaen" panose="010A0502050306030303" pitchFamily="18" charset="0"/>
              </a:rPr>
              <a:t>0000 – </a:t>
            </a:r>
            <a:r>
              <a:rPr lang="ka-GE" sz="1700" b="1" smtClean="0">
                <a:latin typeface="Sylfaen" panose="010A0502050306030303" pitchFamily="18" charset="0"/>
              </a:rPr>
              <a:t>ჯგუფის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XXXXX</a:t>
            </a:r>
            <a:r>
              <a:rPr lang="ka-GE" sz="1700" smtClean="0">
                <a:latin typeface="Sylfaen" panose="010A0502050306030303" pitchFamily="18" charset="0"/>
              </a:rPr>
              <a:t>000 – </a:t>
            </a:r>
            <a:r>
              <a:rPr lang="ka-GE" sz="1700" b="1" smtClean="0">
                <a:latin typeface="Sylfaen" panose="010A0502050306030303" pitchFamily="18" charset="0"/>
              </a:rPr>
              <a:t>კლასის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XXXXXX</a:t>
            </a:r>
            <a:r>
              <a:rPr lang="ka-GE" sz="1700" smtClean="0">
                <a:latin typeface="Sylfaen" panose="010A0502050306030303" pitchFamily="18" charset="0"/>
              </a:rPr>
              <a:t>00 – </a:t>
            </a:r>
            <a:r>
              <a:rPr lang="ka-GE" sz="1700" b="1" smtClean="0">
                <a:latin typeface="Sylfaen" panose="010A0502050306030303" pitchFamily="18" charset="0"/>
              </a:rPr>
              <a:t>კატეგორიის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უკანასკნელი </a:t>
            </a:r>
            <a:r>
              <a:rPr lang="ka-GE" sz="1700" b="1">
                <a:latin typeface="Sylfaen" panose="010A0502050306030303" pitchFamily="18" charset="0"/>
              </a:rPr>
              <a:t>ორი ციფრი </a:t>
            </a:r>
            <a:r>
              <a:rPr lang="ka-GE" sz="1700">
                <a:latin typeface="Sylfaen" panose="010A0502050306030303" pitchFamily="18" charset="0"/>
              </a:rPr>
              <a:t>გამოიყენება შესყიდვის </a:t>
            </a:r>
            <a:r>
              <a:rPr lang="ka-GE" sz="1700" b="1">
                <a:latin typeface="Sylfaen" panose="010A0502050306030303" pitchFamily="18" charset="0"/>
              </a:rPr>
              <a:t>ობიექტის</a:t>
            </a:r>
            <a:r>
              <a:rPr lang="ka-GE" sz="1700">
                <a:latin typeface="Sylfaen" panose="010A0502050306030303" pitchFamily="18" charset="0"/>
              </a:rPr>
              <a:t> იდენტიფიკაციის მიზნით</a:t>
            </a:r>
            <a:r>
              <a:rPr lang="ka-GE" sz="1700" smtClean="0">
                <a:latin typeface="Sylfaen" panose="010A0502050306030303" pitchFamily="18" charset="0"/>
              </a:rPr>
              <a:t>.</a:t>
            </a:r>
            <a:endParaRPr lang="en-US" sz="170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სავარაუდო ღირებულება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35814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>
                <a:latin typeface="Sylfaen" panose="010A0502050306030303" pitchFamily="18" charset="0"/>
              </a:rPr>
              <a:t>შესყიდვის ობიექტის სავარაუდო ღირებულების განსაზღვრისას ფასების არსებული დონის (შიდა ან/და საერთაშორისო ბაზარზე) </a:t>
            </a:r>
            <a:r>
              <a:rPr lang="ka-GE" sz="1800" b="1">
                <a:latin typeface="Sylfaen" panose="010A0502050306030303" pitchFamily="18" charset="0"/>
              </a:rPr>
              <a:t>არ გათვალისწინების შედეგი</a:t>
            </a:r>
            <a:r>
              <a:rPr lang="ka-GE" sz="1800">
                <a:latin typeface="Sylfaen" panose="010A0502050306030303" pitchFamily="18" charset="0"/>
              </a:rPr>
              <a:t> არის თანხების </a:t>
            </a:r>
            <a:r>
              <a:rPr lang="ka-GE" sz="1800" b="1">
                <a:latin typeface="Sylfaen" panose="010A0502050306030303" pitchFamily="18" charset="0"/>
              </a:rPr>
              <a:t>არა რაციონალური </a:t>
            </a:r>
            <a:r>
              <a:rPr lang="ka-GE" sz="1800" b="1" smtClean="0">
                <a:latin typeface="Sylfaen" panose="010A0502050306030303" pitchFamily="18" charset="0"/>
              </a:rPr>
              <a:t>ხარჯვა</a:t>
            </a:r>
            <a:r>
              <a:rPr lang="ka-GE" sz="1800" smtClean="0">
                <a:latin typeface="Sylfaen" panose="010A0502050306030303" pitchFamily="18" charset="0"/>
              </a:rPr>
              <a:t>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>
                <a:latin typeface="Sylfaen" panose="010A0502050306030303" pitchFamily="18" charset="0"/>
              </a:rPr>
              <a:t>გამარტივებული</a:t>
            </a:r>
            <a:r>
              <a:rPr lang="ka-GE" sz="1800" smtClean="0">
                <a:latin typeface="Sylfaen" panose="010A0502050306030303" pitchFamily="18" charset="0"/>
              </a:rPr>
              <a:t> </a:t>
            </a:r>
            <a:r>
              <a:rPr lang="ka-GE" sz="1800">
                <a:latin typeface="Sylfaen" panose="010A0502050306030303" pitchFamily="18" charset="0"/>
              </a:rPr>
              <a:t>შესყიდვის </a:t>
            </a:r>
            <a:r>
              <a:rPr lang="ka-GE" sz="1800" smtClean="0">
                <a:latin typeface="Sylfaen" panose="010A0502050306030303" pitchFamily="18" charset="0"/>
              </a:rPr>
              <a:t>შემთხვევაში;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>
                <a:latin typeface="Sylfaen" panose="010A0502050306030303" pitchFamily="18" charset="0"/>
              </a:rPr>
              <a:t>ერთპრეტენდენტიანი</a:t>
            </a:r>
            <a:r>
              <a:rPr lang="ka-GE" sz="1800" smtClean="0">
                <a:latin typeface="Sylfaen" panose="010A0502050306030303" pitchFamily="18" charset="0"/>
              </a:rPr>
              <a:t> </a:t>
            </a:r>
            <a:r>
              <a:rPr lang="ka-GE" sz="1800">
                <a:latin typeface="Sylfaen" panose="010A0502050306030303" pitchFamily="18" charset="0"/>
              </a:rPr>
              <a:t>ტენდერის </a:t>
            </a:r>
            <a:r>
              <a:rPr lang="ka-GE" sz="1800" smtClean="0">
                <a:latin typeface="Sylfaen" panose="010A0502050306030303" pitchFamily="18" charset="0"/>
              </a:rPr>
              <a:t>შემთხვევაში;</a:t>
            </a:r>
            <a:r>
              <a:rPr lang="ka-GE" sz="1800" b="1" smtClean="0">
                <a:latin typeface="Sylfaen" panose="010A0502050306030303" pitchFamily="18" charset="0"/>
              </a:rPr>
              <a:t> </a:t>
            </a:r>
            <a:endParaRPr lang="en-US" sz="180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საშუალება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044439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/>
              <a:t>გამარტივებული </a:t>
            </a:r>
            <a:r>
              <a:rPr lang="ka-GE" sz="2000"/>
              <a:t>შესყიდვა; </a:t>
            </a:r>
            <a:endParaRPr lang="ka-GE" sz="2000" smtClean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ელექტრონული ტენდერი; </a:t>
            </a: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კონსოლიდირებული ტენდერი</a:t>
            </a:r>
            <a:r>
              <a:rPr lang="ka-GE" sz="20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კონკურსი.</a:t>
            </a: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გამარტივებული შესყიდვა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24000" y="1295400"/>
            <a:ext cx="6896100" cy="4876800"/>
            <a:chOff x="1524000" y="1828800"/>
            <a:chExt cx="5029200" cy="31242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524000" y="1828800"/>
              <a:ext cx="0" cy="31242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4953000"/>
              <a:ext cx="5029200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1539441" y="5728855"/>
            <a:ext cx="6269182" cy="0"/>
          </a:xfrm>
          <a:prstGeom prst="line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314" y="4876800"/>
            <a:ext cx="1465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dirty="0" smtClean="0"/>
              <a:t>10000 ლარი საქონელი და მომსახურება.</a:t>
            </a:r>
          </a:p>
          <a:p>
            <a:pPr algn="r"/>
            <a:r>
              <a:rPr lang="ka-GE" sz="1600" dirty="0" smtClean="0"/>
              <a:t>20000 ლარი სამუშაო.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2349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smtClean="0"/>
              <a:t>20’000 ლარი</a:t>
            </a:r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76200" y="152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smtClean="0"/>
              <a:t>50’000 ლარი</a:t>
            </a:r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2971800" y="3550131"/>
            <a:ext cx="5943600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/>
              <a:t>საქართველოს შინაგან საქმეთა სამინისტროს სისტემაში შემავალი შემსყიდველი ორგანიზაციები, საქართველოს თავდაცვის სამინისტროს სისტემაში შემავალი შემსყიდველი ორგანიზაციები, სახელმწიფო დაცვის </a:t>
            </a:r>
            <a:r>
              <a:rPr lang="ka-GE" sz="1400" smtClean="0"/>
              <a:t>სამსახურის </a:t>
            </a:r>
            <a:r>
              <a:rPr lang="ka-GE" sz="1400" b="1"/>
              <a:t>თავდაცვასთან, უშიშროებასთან, საზოგადოებრივი წესრიგის დაცვასთან </a:t>
            </a:r>
            <a:r>
              <a:rPr lang="ka-GE" sz="1400"/>
              <a:t>დაკავშირებული </a:t>
            </a:r>
            <a:r>
              <a:rPr lang="ka-GE" sz="1400" smtClean="0"/>
              <a:t>შესყიდვები</a:t>
            </a:r>
            <a:endParaRPr lang="en-US" sz="140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524000" y="4419600"/>
            <a:ext cx="14478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52181" y="1452771"/>
            <a:ext cx="5782837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/>
              <a:t>საზღვარგარეთ საქართველოს </a:t>
            </a:r>
            <a:r>
              <a:rPr lang="ka-GE" sz="1400" b="1"/>
              <a:t>დიპლომატიური</a:t>
            </a:r>
            <a:r>
              <a:rPr lang="ka-GE" sz="1400"/>
              <a:t> წარმომადგენლობები, საზღვარგარეთ საქართველოს </a:t>
            </a:r>
            <a:r>
              <a:rPr lang="ka-GE" sz="1400" b="1"/>
              <a:t>საკონსულო</a:t>
            </a:r>
            <a:r>
              <a:rPr lang="ka-GE" sz="1400"/>
              <a:t> </a:t>
            </a:r>
            <a:r>
              <a:rPr lang="ka-GE" sz="1400" smtClean="0"/>
              <a:t>დაწესებულებები</a:t>
            </a:r>
            <a:endParaRPr lang="ka-GE" sz="140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24000" y="1752600"/>
            <a:ext cx="18288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52180" y="5685387"/>
            <a:ext cx="578283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 b="1" smtClean="0"/>
              <a:t>დანარჩენი</a:t>
            </a:r>
            <a:r>
              <a:rPr lang="ka-GE" sz="1400" smtClean="0"/>
              <a:t> შემსყიდველი ორგანიზაციები</a:t>
            </a:r>
            <a:endParaRPr lang="ka-GE" sz="1400"/>
          </a:p>
        </p:txBody>
      </p:sp>
    </p:spTree>
    <p:extLst>
      <p:ext uri="{BB962C8B-B14F-4D97-AF65-F5344CB8AC3E}">
        <p14:creationId xmlns:p14="http://schemas.microsoft.com/office/powerpoint/2010/main" val="4605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081537"/>
          </a:xfrm>
          <a:effectLst>
            <a:outerShdw blurRad="127000" dist="1143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სავარაუდო ღირებულება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514600" y="2438400"/>
            <a:ext cx="5029200" cy="3124200"/>
            <a:chOff x="1524000" y="1828800"/>
            <a:chExt cx="5029200" cy="3124200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1524000" y="1828800"/>
              <a:ext cx="0" cy="31242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24000" y="4953000"/>
              <a:ext cx="5029200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514352" y="2968336"/>
            <a:ext cx="2106652" cy="190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latin typeface="Sylfaen" panose="010A0502050306030303" pitchFamily="18" charset="0"/>
              </a:rPr>
              <a:t>10000 ლარი საქონელი და მომსახურება.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latin typeface="Sylfaen" panose="010A0502050306030303" pitchFamily="18" charset="0"/>
              </a:rPr>
              <a:t>20000 ლარი სამუშაო.</a:t>
            </a: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63952" y="3463468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smtClean="0"/>
              <a:t>ელექტრონული ტენდერი</a:t>
            </a:r>
            <a:endParaRPr lang="ka-GE" sz="1600"/>
          </a:p>
        </p:txBody>
      </p:sp>
      <p:sp>
        <p:nvSpPr>
          <p:cNvPr id="14" name="Up Arrow 13"/>
          <p:cNvSpPr/>
          <p:nvPr/>
        </p:nvSpPr>
        <p:spPr>
          <a:xfrm>
            <a:off x="5878550" y="2895600"/>
            <a:ext cx="157734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2021 წლის პირველი მარტიდან ძალაში შესული ცვლილებები: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 smtClean="0"/>
              <a:t>იმ </a:t>
            </a:r>
            <a:r>
              <a:rPr lang="ka-GE" dirty="0"/>
              <a:t>შემთხვევაში როცა შესყიდვის ობიექტის ღირებულება შეადგენს ან აღემატება </a:t>
            </a:r>
            <a:r>
              <a:rPr lang="ka-GE" dirty="0" smtClean="0"/>
              <a:t>საქონელი და მომსახურება 10000 ლარს და სამუშაო 20000 ლარს, </a:t>
            </a:r>
            <a:r>
              <a:rPr lang="ka-GE" dirty="0"/>
              <a:t>შემსყიდველმა ხელშეკრულება უნდა გააფორმოს სისტემაში რეგისტრირებულ მიმწოდებელთან.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დაფინანსების წყარო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5133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სახელმწიფო </a:t>
            </a:r>
            <a:r>
              <a:rPr lang="ka-GE" sz="1800"/>
              <a:t>ბიუჯეტი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ავტონომიური რესპუბლიკების ბიუჯეტი; </a:t>
            </a:r>
            <a:endParaRPr lang="ka-G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ადგილობრივი ბიუჯეტი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საკუთარი სახსრები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გრანტი/კრედიტი.</a:t>
            </a: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საფუძვლები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 </a:t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შესყიდვები)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648200"/>
          </a:xfrm>
        </p:spPr>
        <p:txBody>
          <a:bodyPr numCol="2" anchor="ctr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 b="1" smtClean="0"/>
              <a:t>გამარტივებული შესყიდვის </a:t>
            </a:r>
            <a:r>
              <a:rPr lang="ka-GE" sz="1600" smtClean="0"/>
              <a:t>შემთხვევაში:</a:t>
            </a:r>
            <a:endParaRPr lang="en-US" sz="1600" smtClean="0"/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ზღვრების შესაბამისად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ექსკლუზივი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გადაუდებელი აუცილებლობა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ხარისხის გაუარესება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>
                <a:ea typeface="Calibri" panose="020F0502020204030204" pitchFamily="34" charset="0"/>
                <a:cs typeface="Sylfaen" panose="010A0502050306030303" pitchFamily="18" charset="0"/>
              </a:rPr>
              <a:t>სახელმწიფოებრივი </a:t>
            </a:r>
            <a:r>
              <a:rPr lang="ka-GE" sz="1600">
                <a:ea typeface="Calibri" panose="020F0502020204030204" pitchFamily="34" charset="0"/>
                <a:cs typeface="Sylfaen" panose="010A0502050306030303" pitchFamily="18" charset="0"/>
              </a:rPr>
              <a:t>და საზოგადოებრივი </a:t>
            </a:r>
            <a:r>
              <a:rPr lang="ka-GE" sz="1600" smtClean="0">
                <a:ea typeface="Calibri" panose="020F0502020204030204" pitchFamily="34" charset="0"/>
                <a:cs typeface="Sylfaen" panose="010A0502050306030303" pitchFamily="18" charset="0"/>
              </a:rPr>
              <a:t>მნიშვნელობის ღონისძიება</a:t>
            </a:r>
            <a:r>
              <a:rPr lang="en-US" sz="1600" smtClean="0">
                <a:ea typeface="Calibri" panose="020F0502020204030204" pitchFamily="34" charset="0"/>
                <a:cs typeface="Sylfaen" panose="010A0502050306030303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წარმომადგენლობითი ხარჯები</a:t>
            </a:r>
            <a:r>
              <a:rPr lang="en-US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ნორმატიული აქტით დადგენილი </a:t>
            </a:r>
            <a:r>
              <a:rPr lang="ka-GE" sz="1600" smtClean="0"/>
              <a:t>გადასახდელები</a:t>
            </a:r>
            <a:r>
              <a:rPr lang="en-US" sz="1600" smtClean="0"/>
              <a:t>;</a:t>
            </a: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>
                <a:ea typeface="Calibri" panose="020F0502020204030204" pitchFamily="34" charset="0"/>
                <a:cs typeface="Times New Roman" panose="02020603050405020304" pitchFamily="18" charset="0"/>
              </a:rPr>
              <a:t>განსაზღვრული წლოვანების ავტოსატრანსპორტო </a:t>
            </a:r>
            <a:r>
              <a:rPr lang="ka-GE" sz="1600" smtClean="0">
                <a:ea typeface="Calibri" panose="020F0502020204030204" pitchFamily="34" charset="0"/>
                <a:cs typeface="Times New Roman" panose="02020603050405020304" pitchFamily="18" charset="0"/>
              </a:rPr>
              <a:t>საშუალებები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ხორციელდება </a:t>
            </a:r>
            <a:r>
              <a:rPr lang="ka-GE" sz="1600"/>
              <a:t>საზღვარგარეთ გარდაცვლილი საქართველოს მოქალაქის საქართველოში გადმოსვენებასთან დაკავშირებული სახელმწიფო შესყიდვა.</a:t>
            </a: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95400"/>
          </a:xfrm>
          <a:noFill/>
          <a:ln>
            <a:solidFill>
              <a:schemeClr val="tx1"/>
            </a:solidFill>
            <a:prstDash val="sysDash"/>
          </a:ln>
          <a:effectLst>
            <a:outerShdw blurRad="127000" dist="101600" dir="5400000" algn="t" rotWithShape="0">
              <a:prstClr val="black">
                <a:alpha val="10000"/>
              </a:prstClr>
            </a:outerShdw>
            <a:softEdge rad="317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 შესყიდვების 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0237"/>
            <a:ext cx="7886700" cy="35099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შემსყიდველი ორგანიზაცია შესყიდვებს ახორციელებს მხოლოდ </a:t>
            </a:r>
            <a:r>
              <a:rPr lang="en-US" sz="2000" b="1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წინასწარ დამტკიცებული </a:t>
            </a: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და ამ წესის მიხედვით </a:t>
            </a:r>
            <a:r>
              <a:rPr lang="en-US" sz="2000" b="1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რეგისტრირებული</a:t>
            </a: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 გეგმის </a:t>
            </a:r>
            <a:r>
              <a:rPr lang="en-US" sz="2000" smtClean="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შესაბამისად</a:t>
            </a:r>
            <a:endParaRPr lang="en-US" sz="1800">
              <a:latin typeface="Sylfaen" panose="010A050205030603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საფუძვლები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 </a:t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შესყიდვები)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648200"/>
          </a:xfrm>
        </p:spPr>
        <p:txBody>
          <a:bodyPr numCol="2" anchor="ctr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 b="1" smtClean="0"/>
              <a:t>გამარტივებული შესყიდვის </a:t>
            </a:r>
            <a:r>
              <a:rPr lang="ka-GE" sz="1600" smtClean="0"/>
              <a:t>შემთხვევაში:</a:t>
            </a:r>
            <a:endParaRPr lang="en-US" sz="1600" smtClean="0"/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სსიპ უმაღ/საგანმანათლებლო დაწესებულებების გამონაკლისი გამარტივებული შესყიდვები;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რეგენტთა საბჭოს თანხმობით</a:t>
            </a:r>
            <a:r>
              <a:rPr lang="ka-GE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გეოგრაფიული დაშორების პრინციპით</a:t>
            </a:r>
            <a:r>
              <a:rPr lang="ka-GE" sz="1600" smtClean="0"/>
              <a:t>;</a:t>
            </a:r>
            <a:endParaRPr lang="en-US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რაციონალურობის 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ობიექტური </a:t>
            </a:r>
            <a:r>
              <a:rPr lang="ka-GE" sz="1600" smtClean="0"/>
              <a:t>პირობებით</a:t>
            </a:r>
            <a:r>
              <a:rPr lang="en-US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კანონით გათვალისწინებული სხვა შემთხვევა (გარდა ზემოთ ჩამოთვლილისა</a:t>
            </a:r>
            <a:r>
              <a:rPr lang="ka-GE" sz="1600" smtClean="0"/>
              <a:t>)</a:t>
            </a:r>
            <a:r>
              <a:rPr lang="en-US" sz="1600" smtClean="0"/>
              <a:t>.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08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კანონით გათვალისწინებული სხვა შემთხვევა (გარდა ზემოთ ჩამოთვლილისა)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31242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საქართველოს </a:t>
            </a:r>
            <a:r>
              <a:rPr lang="ka-GE" sz="1600" b="1"/>
              <a:t>საარჩევნო კოდექსის </a:t>
            </a:r>
            <a:r>
              <a:rPr lang="ka-GE" sz="1600"/>
              <a:t>52-ე მუხლის მე-6 პუნქტის შესაბამისად გათვალისწინებული  განხორციელებული </a:t>
            </a:r>
            <a:r>
              <a:rPr lang="ka-GE" sz="1600" smtClean="0"/>
              <a:t>შესყიდვები</a:t>
            </a:r>
            <a:r>
              <a:rPr lang="en-US" sz="1600" smtClean="0"/>
              <a:t>: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საქართველოს საარჩევნო ადმინისტრაცია უფლებამოსილია </a:t>
            </a:r>
            <a:r>
              <a:rPr lang="ka-GE" sz="1600" b="1"/>
              <a:t>საარჩევნო/სარეფერენდუმო პერიოდში </a:t>
            </a:r>
            <a:r>
              <a:rPr lang="ka-GE" sz="1600"/>
              <a:t>არჩევნების შეუფერხებლად ჩატარების მიზნით სახელმწიფო შესყიდვები განახორციელოს „სახელმწიფო შესყიდვების შესახებ“ საქართველოს კანონით გათვალისწინებული </a:t>
            </a:r>
            <a:r>
              <a:rPr lang="ka-GE" sz="1600" b="1"/>
              <a:t>გამარტივებული შესყიდვის </a:t>
            </a:r>
            <a:r>
              <a:rPr lang="ka-GE" sz="1600"/>
              <a:t>საშუალებით.</a:t>
            </a:r>
          </a:p>
        </p:txBody>
      </p:sp>
    </p:spTree>
    <p:extLst>
      <p:ext uri="{BB962C8B-B14F-4D97-AF65-F5344CB8AC3E}">
        <p14:creationId xmlns:p14="http://schemas.microsoft.com/office/powerpoint/2010/main" val="41096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ექსკლუზივი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25146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smtClean="0"/>
              <a:t>საქონლის </a:t>
            </a:r>
            <a:r>
              <a:rPr lang="ka-GE" sz="1800"/>
              <a:t>მიწოდება, სამუშაოს შესრულება ან მომსახურების გაწევა </a:t>
            </a:r>
            <a:r>
              <a:rPr lang="ka-GE" sz="1800" b="1"/>
              <a:t>მხოლოდ ერთი პირის ექსკლუზიური უფლებაა </a:t>
            </a:r>
            <a:r>
              <a:rPr lang="ka-GE" sz="1800"/>
              <a:t>და არ არსებობს </a:t>
            </a:r>
            <a:r>
              <a:rPr lang="ka-GE" sz="1800" b="1"/>
              <a:t>მიზანშეწონილი</a:t>
            </a:r>
            <a:r>
              <a:rPr lang="ka-GE" sz="1800"/>
              <a:t> </a:t>
            </a:r>
            <a:r>
              <a:rPr lang="ka-GE" sz="1800" b="1"/>
              <a:t>ალტერნატივა</a:t>
            </a:r>
            <a:r>
              <a:rPr lang="ka-GE" sz="1800"/>
              <a:t> შესყიდვის ობიექტის ჩასანაცვლებლად.</a:t>
            </a:r>
          </a:p>
        </p:txBody>
      </p:sp>
    </p:spTree>
    <p:extLst>
      <p:ext uri="{BB962C8B-B14F-4D97-AF65-F5344CB8AC3E}">
        <p14:creationId xmlns:p14="http://schemas.microsoft.com/office/powerpoint/2010/main" val="963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გადაუდებელი აუცილებლობა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30480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ვითარება, რომელიც რეალურ </a:t>
            </a:r>
            <a:r>
              <a:rPr lang="ka-GE" sz="1800" b="1"/>
              <a:t>საფრთხეს უქმნის </a:t>
            </a:r>
            <a:r>
              <a:rPr lang="ka-GE" sz="1800"/>
              <a:t>შემსყიდველი ორგანიზაციის ფუნქციონირებას და რომელიც არ შეიძლებოდა ყოფილიყო </a:t>
            </a:r>
            <a:r>
              <a:rPr lang="ka-GE" sz="1800" b="1"/>
              <a:t>წინასწარ განსაზღვრული</a:t>
            </a:r>
            <a:r>
              <a:rPr lang="ka-GE" sz="1800"/>
              <a:t>, ან/და რომლის დადგომა </a:t>
            </a:r>
            <a:r>
              <a:rPr lang="ka-GE" sz="1800" b="1"/>
              <a:t>არ არის გამოწვეული</a:t>
            </a:r>
            <a:r>
              <a:rPr lang="ka-GE" sz="1800"/>
              <a:t> შემსყიდველი ორგანიზაციის ქმედებით, ან რომელმაც შეიძლება მნიშვნელოვანი </a:t>
            </a:r>
            <a:r>
              <a:rPr lang="ka-GE" sz="1800" b="1"/>
              <a:t>ზიანი მიაყენოს </a:t>
            </a:r>
            <a:r>
              <a:rPr lang="ka-GE" sz="1800" smtClean="0"/>
              <a:t>საქართველოს </a:t>
            </a:r>
            <a:r>
              <a:rPr lang="ka-GE" sz="1800"/>
              <a:t>სახელმწიფო ან/და საზოგადოებრივ ინტერესებს ან შემსყიდველი ორგანიზაციის ქონებას.</a:t>
            </a:r>
          </a:p>
        </p:txBody>
      </p:sp>
    </p:spTree>
    <p:extLst>
      <p:ext uri="{BB962C8B-B14F-4D97-AF65-F5344CB8AC3E}">
        <p14:creationId xmlns:p14="http://schemas.microsoft.com/office/powerpoint/2010/main" val="1925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ხარისხის გაუარესება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3581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შემსყიდველი ორგანიზაციის გადაწყვეტილებით, მიმწოდებლისაგან შესყიდული ობიექტის </a:t>
            </a:r>
            <a:r>
              <a:rPr lang="ka-GE" sz="1800" b="1"/>
              <a:t>ხარისხის გაუარესების თავიდან აცილების </a:t>
            </a:r>
            <a:r>
              <a:rPr lang="ka-GE" sz="1800"/>
              <a:t>ან/და მისი </a:t>
            </a:r>
            <a:r>
              <a:rPr lang="ka-GE" sz="1800" b="1"/>
              <a:t>შემდგომი ექსპლუატაციის უზრუნველყოფის </a:t>
            </a:r>
            <a:r>
              <a:rPr lang="ka-GE" sz="1800"/>
              <a:t>მიზნით აუცილებელია შესყიდვა განხორციელდეს </a:t>
            </a:r>
            <a:r>
              <a:rPr lang="ka-GE" sz="1800" b="1"/>
              <a:t>იმავე მიმწოდებლისაგან </a:t>
            </a:r>
            <a:r>
              <a:rPr lang="ka-GE" sz="1800"/>
              <a:t>ან იმავე მიმწოდებელთან დადებული ხელშეკრულებით გათვალისწინებული </a:t>
            </a:r>
            <a:r>
              <a:rPr lang="ka-GE" sz="1800" b="1"/>
              <a:t>ქვეკონტრაქტორისაგან</a:t>
            </a:r>
            <a:r>
              <a:rPr lang="ka-GE" sz="1800"/>
              <a:t>, </a:t>
            </a:r>
            <a:r>
              <a:rPr lang="ka-GE" sz="1800" b="1"/>
              <a:t>გარდა იმ შემთხვევისა</a:t>
            </a:r>
            <a:r>
              <a:rPr lang="ka-GE" sz="1800"/>
              <a:t>, როდესაც განსახორციელებელი </a:t>
            </a:r>
            <a:r>
              <a:rPr lang="ka-GE" sz="1800" b="1"/>
              <a:t>შესყიდვის ობიექტის სავარაუდო ღირებულება აღემატება თავდაპირველად შესყიდული ობიექტის ღირებულებას</a:t>
            </a:r>
            <a:r>
              <a:rPr lang="ka-GE" sz="1800" b="1" smtClean="0"/>
              <a:t>.</a:t>
            </a:r>
            <a:endParaRPr lang="ka-GE" sz="1800" b="1"/>
          </a:p>
        </p:txBody>
      </p:sp>
    </p:spTree>
    <p:extLst>
      <p:ext uri="{BB962C8B-B14F-4D97-AF65-F5344CB8AC3E}">
        <p14:creationId xmlns:p14="http://schemas.microsoft.com/office/powerpoint/2010/main" val="980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სახელმწიფოებრივი და საზოგადოებრივი მნიშვნელობის ღონისძიება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362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924800" cy="3444239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სახელმწიფოებრივი და საზოგადოებრივი მნიშვნელობის ღონისძიების შეზღუდულ ვადებში შეუფერხებლად ჩატარების მიზნით </a:t>
            </a:r>
            <a:r>
              <a:rPr lang="ka-GE" sz="1800" b="1"/>
              <a:t>შესყიდვების განხორციელება დადგინდა</a:t>
            </a:r>
            <a:r>
              <a:rPr lang="ka-GE" sz="1800"/>
              <a:t>: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საქართველოს მთავრობის </a:t>
            </a:r>
            <a:r>
              <a:rPr lang="ka-GE" sz="1800"/>
              <a:t>სამართლებრივი აქტით;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ავტონომიური რესპუბლიკების მთავრობების </a:t>
            </a:r>
            <a:r>
              <a:rPr lang="ka-GE" sz="1800"/>
              <a:t>სამართლებრივი აქტებით;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საქართველოს ეროვნული ბანკის საბჭოს </a:t>
            </a:r>
            <a:r>
              <a:rPr lang="ka-GE" sz="1800"/>
              <a:t>სამართლებრივი აქტით.</a:t>
            </a:r>
          </a:p>
        </p:txBody>
      </p:sp>
    </p:spTree>
    <p:extLst>
      <p:ext uri="{BB962C8B-B14F-4D97-AF65-F5344CB8AC3E}">
        <p14:creationId xmlns:p14="http://schemas.microsoft.com/office/powerpoint/2010/main" val="30160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981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გამარტივებული შესყიდვის შესახებ გადაწყვეტილება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133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924800" cy="38252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გამარტივებული შესყიდვის შესახებ გადაწყვეტილება </a:t>
            </a:r>
            <a:r>
              <a:rPr lang="ka-GE" sz="1800" b="1"/>
              <a:t>სააგენტოსთან თანხმდება</a:t>
            </a:r>
            <a:r>
              <a:rPr lang="ka-GE" sz="1800"/>
              <a:t> სახელმწიფო შესყიდვების ერთიანი ელექტრონული სისტემის (შემდგომში – სისტემა) მეშვეობით, მომართვის სისტემის </a:t>
            </a:r>
            <a:r>
              <a:rPr lang="en-US" sz="1800" b="1">
                <a:latin typeface="Sylfaen" panose="010A0502050306030303" pitchFamily="18" charset="0"/>
              </a:rPr>
              <a:t>SMP</a:t>
            </a:r>
            <a:r>
              <a:rPr lang="en-US" sz="1800" b="1"/>
              <a:t> </a:t>
            </a:r>
            <a:r>
              <a:rPr lang="ka-GE" sz="1800" b="1"/>
              <a:t>მოდულში </a:t>
            </a:r>
            <a:r>
              <a:rPr lang="ka-GE" sz="1800"/>
              <a:t>წარდგენის </a:t>
            </a:r>
            <a:r>
              <a:rPr lang="ka-GE" sz="1800" smtClean="0"/>
              <a:t>გზით როცა </a:t>
            </a:r>
            <a:r>
              <a:rPr lang="ka-GE" sz="1800"/>
              <a:t>გამარტივებული </a:t>
            </a:r>
            <a:r>
              <a:rPr lang="ka-GE" sz="1800" b="1"/>
              <a:t>შესყიდვის საფუძველია</a:t>
            </a:r>
            <a:r>
              <a:rPr lang="ka-GE" sz="1800"/>
              <a:t>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ექსკლუზივი;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გადაუდებელი </a:t>
            </a:r>
            <a:r>
              <a:rPr lang="ka-GE" sz="1800" smtClean="0"/>
              <a:t>აუცილებლობა;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ხარისხის </a:t>
            </a:r>
            <a:r>
              <a:rPr lang="ka-GE" sz="1800" smtClean="0"/>
              <a:t>გაუარესება;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სახელმწიფოებრივი და საზოგადოებრივი მნიშვნელობის </a:t>
            </a:r>
            <a:r>
              <a:rPr lang="ka-GE" sz="1800" smtClean="0"/>
              <a:t>ღონისძიება.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7123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პირის სახელით </a:t>
            </a:r>
            <a:r>
              <a:rPr lang="ka-GE" sz="1800" b="1"/>
              <a:t>გამართული ღონისძიებებისათვის </a:t>
            </a:r>
            <a:r>
              <a:rPr lang="ka-GE" sz="1800"/>
              <a:t>(პრეზენტაციები, მიღებები) </a:t>
            </a:r>
            <a:r>
              <a:rPr lang="ka-GE" sz="1800" smtClean="0"/>
              <a:t>გათვალისწინებული </a:t>
            </a:r>
            <a:r>
              <a:rPr lang="ka-GE" sz="1800"/>
              <a:t>(წვენები, მინერალური წყლები, გამაგრილებელი სასმელები, ჩაი, ყავა, საუზმე, სადილი, ვახშამი, ბანკეტი)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საექსკურსიო და კულტურულ-სანახაობითი </a:t>
            </a:r>
            <a:r>
              <a:rPr lang="ka-GE" sz="1800"/>
              <a:t>ღონისძიებების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სუვენირების </a:t>
            </a:r>
            <a:r>
              <a:rPr lang="ka-GE" sz="1800"/>
              <a:t>შეძენის </a:t>
            </a:r>
            <a:r>
              <a:rPr lang="ka-GE" sz="1800" smtClean="0"/>
              <a:t>ხარჯები;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0732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სტუმრების მომსახურების უზრუნველყოფად </a:t>
            </a:r>
            <a:r>
              <a:rPr lang="ka-GE" sz="1800" b="1"/>
              <a:t>საკონსულო მომსახურების</a:t>
            </a:r>
            <a:r>
              <a:rPr lang="ka-GE" sz="1800"/>
              <a:t> (ვიზების გაფორმება, ვადის გაგრძელება)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აეროპორტში დახვედრისა და გაცილების </a:t>
            </a:r>
            <a:r>
              <a:rPr lang="ka-GE" sz="1800"/>
              <a:t>(</a:t>
            </a:r>
            <a:r>
              <a:rPr lang="en-US" sz="1800">
                <a:latin typeface="Sylfaen" panose="010A0502050306030303" pitchFamily="18" charset="0"/>
              </a:rPr>
              <a:t>VIP-</a:t>
            </a:r>
            <a:r>
              <a:rPr lang="ka-GE" sz="1800"/>
              <a:t>დარბაზის მომსახურება)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სატრანსპორტო მომსახურების </a:t>
            </a:r>
            <a:r>
              <a:rPr lang="ka-GE" sz="1800" smtClean="0"/>
              <a:t>ხარჯები;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3247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სასტუმრო მომსახურების </a:t>
            </a:r>
            <a:r>
              <a:rPr lang="ka-GE" sz="1800"/>
              <a:t>(ადგილების დაჯავშნა, ცხოვრების ღირებულება)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მიღებებისა და წვეულებებისათვის </a:t>
            </a:r>
            <a:r>
              <a:rPr lang="ka-GE" sz="1800" smtClean="0"/>
              <a:t>გათვალისწინებული </a:t>
            </a:r>
            <a:r>
              <a:rPr lang="ka-GE" sz="1800"/>
              <a:t>(წვენები, მინერალური წყლები, გამაგრილებელი სასმელები, ჩაი, ყავა, საუზმე, სადილი, ვახშამი, ბანკეტი) </a:t>
            </a:r>
            <a:r>
              <a:rPr lang="ka-GE" sz="1800" smtClean="0"/>
              <a:t>ხარჯები.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9950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6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</a:t>
            </a:r>
            <a:r>
              <a:rPr lang="ka-GE" sz="4400" b="1"/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</a:t>
            </a:r>
            <a:r>
              <a:rPr lang="ka-GE" sz="4400" b="1"/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2133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 smtClean="0"/>
              <a:t>სახელმწიფო </a:t>
            </a:r>
            <a:r>
              <a:rPr lang="ka-GE" sz="2000"/>
              <a:t>შესყიდვების გეგმის წარმოდგენა ხდება სახელმწიფო შესყიდვების სააგენტოს ერთიანი ელექტრონული სისტემის </a:t>
            </a:r>
            <a:r>
              <a:rPr lang="en-US" sz="2000" b="1" err="1">
                <a:latin typeface="Sylfaen" panose="010A0502050306030303" pitchFamily="18" charset="0"/>
              </a:rPr>
              <a:t>ePLAN</a:t>
            </a:r>
            <a:r>
              <a:rPr lang="en-US" sz="2000" b="1"/>
              <a:t> </a:t>
            </a:r>
            <a:r>
              <a:rPr lang="ka-GE" sz="2000" b="1" smtClean="0"/>
              <a:t>მოდულში</a:t>
            </a:r>
            <a:endParaRPr lang="en-US" sz="20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საქართველოს ნორმატიული აქტით დადგენილი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გადასახდელების გადახდის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გზით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1242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სსიპ </a:t>
            </a:r>
            <a:r>
              <a:rPr lang="ka-GE" sz="1800" b="1" smtClean="0"/>
              <a:t>„საქართველოს </a:t>
            </a:r>
            <a:r>
              <a:rPr lang="ka-GE" sz="1800" b="1"/>
              <a:t>საკანონმდებლო მაცნეს“ </a:t>
            </a:r>
            <a:r>
              <a:rPr lang="ka-GE" sz="1800"/>
              <a:t>ვებგვერდით მომსახურება; 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350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438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საქართველოს მთავრობის დადგენილებით განსაზღვრული წლოვანების ავტოსატრანსპორტო საშუალების ტექნიკური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მომსახურება</a:t>
            </a:r>
            <a:r>
              <a:rPr lang="en-US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</a:b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(გამონაკლისი 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514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924800" cy="3276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საქართველოს მთავრობის 2011 წლის 21 იანვრის </a:t>
            </a:r>
            <a:r>
              <a:rPr lang="en-US" sz="1800" smtClean="0">
                <a:latin typeface="Sylfaen" panose="010A0502050306030303" pitchFamily="18" charset="0"/>
              </a:rPr>
              <a:t>N26 </a:t>
            </a:r>
            <a:r>
              <a:rPr lang="ka-GE" sz="1800" smtClean="0"/>
              <a:t>დადგენილება</a:t>
            </a:r>
            <a:r>
              <a:rPr lang="en-US" sz="1800" smtClean="0">
                <a:latin typeface="Sylfaen" panose="010A0502050306030303" pitchFamily="18" charset="0"/>
              </a:rPr>
              <a:t>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არა </a:t>
            </a:r>
            <a:r>
              <a:rPr lang="ka-GE" sz="1800" b="1"/>
              <a:t>უმეტეს 5 წლის </a:t>
            </a:r>
            <a:r>
              <a:rPr lang="ka-GE" sz="1800"/>
              <a:t>წლოვანების ავტოსატრანსპორტო საშუალების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ტექნიკური</a:t>
            </a:r>
            <a:r>
              <a:rPr lang="ka-GE" sz="1800" smtClean="0"/>
              <a:t> მომსახურება</a:t>
            </a:r>
            <a:r>
              <a:rPr lang="en-US" sz="1800">
                <a:latin typeface="Sylfaen" panose="010A0502050306030303" pitchFamily="18" charset="0"/>
              </a:rPr>
              <a:t>;</a:t>
            </a:r>
            <a:r>
              <a:rPr lang="ka-GE" sz="1800" smtClean="0"/>
              <a:t>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სათადარიგო</a:t>
            </a:r>
            <a:r>
              <a:rPr lang="ka-GE" sz="1800"/>
              <a:t> </a:t>
            </a:r>
            <a:r>
              <a:rPr lang="ka-GE" sz="1800" smtClean="0"/>
              <a:t>ნაწილები</a:t>
            </a:r>
            <a:r>
              <a:rPr lang="en-US" sz="1800" smtClean="0"/>
              <a:t>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საცხებ-საპოხი</a:t>
            </a:r>
            <a:r>
              <a:rPr lang="ka-GE" sz="1800"/>
              <a:t> </a:t>
            </a:r>
            <a:r>
              <a:rPr lang="ka-GE" sz="1800" smtClean="0"/>
              <a:t>მასალები</a:t>
            </a:r>
            <a:r>
              <a:rPr lang="en-US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4004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სსიპ უმაღლესი საგანმანათლებლო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დაწესებულებების გამონაკლისი გამარტივებული შესყიდვები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/>
            </a:r>
            <a:b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</a:b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გამონაკლისი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057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4290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ლიტერატურა</a:t>
            </a:r>
            <a:r>
              <a:rPr lang="ka-GE" sz="1800" smtClean="0"/>
              <a:t> </a:t>
            </a:r>
            <a:r>
              <a:rPr lang="ka-GE" sz="1800"/>
              <a:t>(</a:t>
            </a:r>
            <a:r>
              <a:rPr lang="ka-GE" sz="1800" smtClean="0"/>
              <a:t>ბეჭდური, ელექტრონული </a:t>
            </a:r>
            <a:r>
              <a:rPr lang="ka-GE" sz="1800"/>
              <a:t>ან აუდიოვიზუალურ მატარებელზე </a:t>
            </a:r>
            <a:r>
              <a:rPr lang="ka-GE" sz="1800" smtClean="0"/>
              <a:t>განთავსებული);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რეაქტივი</a:t>
            </a:r>
            <a:r>
              <a:rPr lang="ka-GE" sz="1800" smtClean="0"/>
              <a:t>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კომპიუტერული პროგრამა</a:t>
            </a:r>
            <a:r>
              <a:rPr lang="ka-GE" sz="1800" smtClean="0"/>
              <a:t>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ფარმაცევტული</a:t>
            </a:r>
            <a:r>
              <a:rPr lang="ka-GE" sz="1800" smtClean="0"/>
              <a:t> პროდუქტი </a:t>
            </a:r>
            <a:r>
              <a:rPr lang="ka-GE" sz="1800"/>
              <a:t>(სამკურნალო </a:t>
            </a:r>
            <a:r>
              <a:rPr lang="ka-GE" sz="1800" smtClean="0"/>
              <a:t>საშუალება);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ლაბორატორიული</a:t>
            </a:r>
            <a:r>
              <a:rPr lang="ka-GE" sz="1800" smtClean="0"/>
              <a:t> აღჭურვილობა </a:t>
            </a:r>
            <a:r>
              <a:rPr lang="ka-GE" sz="1800"/>
              <a:t>და </a:t>
            </a:r>
            <a:r>
              <a:rPr lang="ka-GE" sz="1800" b="1"/>
              <a:t>მონაცემთა</a:t>
            </a:r>
            <a:r>
              <a:rPr lang="ka-GE" sz="1800"/>
              <a:t> </a:t>
            </a:r>
            <a:r>
              <a:rPr lang="ka-GE" sz="1800" smtClean="0"/>
              <a:t>ბაზა.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5555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0479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სახელმწიფოს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მიერ დაფუძნებული არასამეწარმეო (არაკომერციული) იურიდიული პირი − უმაღლესი საგანმანათლებლო დაწესებულება  და უმაღლესი საგანმანათლებლო დაწესებულების განვითარების ფონდი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(გამონაკლისი 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3124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924800" cy="2834638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რეგენტთა საბჭოს </a:t>
            </a:r>
            <a:r>
              <a:rPr lang="ka-GE" sz="1800"/>
              <a:t>თანხმობით;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რეგენტთა საბჭოს თანხმობა გაიცემა შემსყიდველი ორგანიზაციის მოტივირებული </a:t>
            </a:r>
            <a:r>
              <a:rPr lang="ka-GE" sz="1800" b="1"/>
              <a:t>მიმართვის საფუძველზე</a:t>
            </a:r>
            <a:r>
              <a:rPr lang="ka-GE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043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საფუძვლები 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CMR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გვერდზე და</a:t>
            </a:r>
            <a:b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</a:b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 შესყიდვების გეგმაში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447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7924800" cy="5333999"/>
          </a:xfrm>
        </p:spPr>
        <p:txBody>
          <a:bodyPr numCol="2" anchor="ctr"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ზღვრების შესაბამისად;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ექსკლუზივი;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გადაუდებელი აუცილებლობა;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ხარისხის გაუარესება;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სახელმწიფოებრივი და საზოგადოებრივი მნიშვნელობის ღონისძიება;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წარმომადგენლობით </a:t>
            </a:r>
            <a:r>
              <a:rPr lang="ka-GE" sz="1400"/>
              <a:t>ხარჯები;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ნორმატიული აქტით დადგენილი გადასახდელები</a:t>
            </a:r>
            <a:r>
              <a:rPr lang="ka-GE" sz="1400" smtClean="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 </a:t>
            </a:r>
            <a:r>
              <a:rPr lang="ka-GE" sz="1400"/>
              <a:t>განსაზღვრული წლოვანების ავტოსატრანსპორტო საშუალებები;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სსიპ </a:t>
            </a:r>
            <a:r>
              <a:rPr lang="ka-GE" sz="1400" smtClean="0"/>
              <a:t>უმაღლესი საგანმანათლებლო </a:t>
            </a:r>
            <a:r>
              <a:rPr lang="ka-GE" sz="1400"/>
              <a:t>დაწესებულებების გამონაკლისი </a:t>
            </a:r>
            <a:r>
              <a:rPr lang="ka-GE" sz="1400" smtClean="0"/>
              <a:t>გამარტივებული შესყიდვები</a:t>
            </a:r>
            <a:r>
              <a:rPr lang="ka-GE" sz="140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რეგენტთა საბჭოს თანხმობით</a:t>
            </a:r>
            <a:r>
              <a:rPr lang="ka-GE" sz="1400" smtClean="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ხორციელდება </a:t>
            </a:r>
            <a:r>
              <a:rPr lang="ka-GE" sz="1400" smtClean="0"/>
              <a:t>საზღვარგარეთ </a:t>
            </a:r>
            <a:r>
              <a:rPr lang="ka-GE" sz="1400"/>
              <a:t>გარდაცვლილი საქართველოს მოქალაქის საქართველოში გადმოსვენებასთან დაკავშირებული სახელმწიფო შესყიდვა.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დაყოფა </a:t>
            </a:r>
            <a:r>
              <a:rPr lang="ka-GE" sz="1400"/>
              <a:t>გეოგრაფიული დაშორების </a:t>
            </a:r>
            <a:r>
              <a:rPr lang="ka-GE" sz="1400" smtClean="0"/>
              <a:t>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დაყოფა </a:t>
            </a:r>
            <a:r>
              <a:rPr lang="ka-GE" sz="1400"/>
              <a:t>რაციონალურობის 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დაყოფა ობიექტური პირობებით;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კანონით გათვალისწინებული სხვა შემთხვევა (გარდა ზემოთ ჩამოთვლილისა</a:t>
            </a:r>
            <a:r>
              <a:rPr lang="ka-GE" sz="1400" smtClean="0"/>
              <a:t>).</a:t>
            </a:r>
            <a:endParaRPr lang="ka-GE" sz="1400"/>
          </a:p>
        </p:txBody>
      </p:sp>
    </p:spTree>
    <p:extLst>
      <p:ext uri="{BB962C8B-B14F-4D97-AF65-F5344CB8AC3E}">
        <p14:creationId xmlns:p14="http://schemas.microsoft.com/office/powerpoint/2010/main" val="17584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5240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საფუძვლები სახელმწიფო შესყიდვების შესახებ ხელშეკრულებაში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876799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„№13 ბრძანებით დამტკიცებული „გამარტივებული შესყიდვის კრიტერიუმების განსაზღვრისა და გამარტივებული  შესყიდვის ჩატარების </a:t>
            </a:r>
            <a:r>
              <a:rPr lang="ka-GE" sz="1600" smtClean="0"/>
              <a:t>წესის“ მე-2 მუხლის   „ა-გ“ქვეპუნქტის </a:t>
            </a:r>
            <a:r>
              <a:rPr lang="ka-GE" sz="1600"/>
              <a:t>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„სახელმწიფო </a:t>
            </a:r>
            <a:r>
              <a:rPr lang="ka-GE" sz="1600"/>
              <a:t>შესყიდვების შესახებ“ საქართველოს კანონის 10</a:t>
            </a:r>
            <a:r>
              <a:rPr lang="ka-GE" sz="1600" baseline="30000"/>
              <a:t>1</a:t>
            </a:r>
            <a:r>
              <a:rPr lang="ka-GE" sz="1600"/>
              <a:t> მუხლის მე-3 პუნქტის ,,</a:t>
            </a:r>
            <a:r>
              <a:rPr lang="ka-GE" sz="1600" smtClean="0"/>
              <a:t>ა-ლ“ </a:t>
            </a:r>
            <a:r>
              <a:rPr lang="ka-GE" sz="1600"/>
              <a:t>ქვეპუნქტის 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„სახელმწიფო </a:t>
            </a:r>
            <a:r>
              <a:rPr lang="ka-GE" sz="1600"/>
              <a:t>შესყიდვების შესახებ“ საქართველოს კანონის მე-9 მუხლის 3</a:t>
            </a:r>
            <a:r>
              <a:rPr lang="ka-GE" sz="1600" baseline="30000"/>
              <a:t>1</a:t>
            </a:r>
            <a:r>
              <a:rPr lang="ka-GE" sz="1600"/>
              <a:t> პუნქტის ,,ა-ბ“ ქვეპუნქტის 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საქართველოს საარჩევნო კოდექსის 52-ე მუხლის მე-6 პუნქტის საფუძველზე</a:t>
            </a:r>
            <a:r>
              <a:rPr lang="ka-GE" sz="1600" smtClean="0"/>
              <a:t>.</a:t>
            </a:r>
            <a:endParaRPr lang="ka-GE" sz="1600"/>
          </a:p>
        </p:txBody>
      </p:sp>
    </p:spTree>
    <p:extLst>
      <p:ext uri="{BB962C8B-B14F-4D97-AF65-F5344CB8AC3E}">
        <p14:creationId xmlns:p14="http://schemas.microsoft.com/office/powerpoint/2010/main" val="2821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შესყიდვის შესახებ </a:t>
            </a:r>
            <a:r>
              <a:rPr lang="ka-GE" sz="32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ხელშეკრულება</a:t>
            </a:r>
            <a:endParaRPr lang="en-US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4921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დადება არ არის სავალდებულო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საზღვარგარეთ</a:t>
            </a:r>
            <a:r>
              <a:rPr lang="ka-GE" sz="1800"/>
              <a:t> </a:t>
            </a:r>
            <a:r>
              <a:rPr lang="ka-GE" sz="1800" smtClean="0"/>
              <a:t>საქართველოს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დიპლომატიური</a:t>
            </a:r>
            <a:r>
              <a:rPr lang="ka-GE" sz="1800"/>
              <a:t> </a:t>
            </a:r>
            <a:r>
              <a:rPr lang="ka-GE" sz="1800" smtClean="0"/>
              <a:t>წარმომადგენლობის;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საკონსულო</a:t>
            </a:r>
            <a:r>
              <a:rPr lang="ka-GE" sz="1800" smtClean="0"/>
              <a:t> დაწესებულების;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თავდაცვის</a:t>
            </a:r>
            <a:r>
              <a:rPr lang="ka-GE" sz="1800" smtClean="0"/>
              <a:t> ატაშეს;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თავდაცვის </a:t>
            </a:r>
            <a:r>
              <a:rPr lang="ka-GE" sz="1800" b="1"/>
              <a:t>სამინისტროს </a:t>
            </a:r>
            <a:r>
              <a:rPr lang="ka-GE" sz="1800" smtClean="0"/>
              <a:t>წარმომადგენლების;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შინაგან </a:t>
            </a:r>
            <a:r>
              <a:rPr lang="ka-GE" sz="1800" b="1"/>
              <a:t>საქმეთა სამინისტროს </a:t>
            </a:r>
            <a:r>
              <a:rPr lang="ka-GE" sz="1800" smtClean="0"/>
              <a:t>წარმომადგენლების გამარტივებული შესყიდვების დროს.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35292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დადება არ არის სავალდებულო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038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ინტერნეტით </a:t>
            </a:r>
            <a:r>
              <a:rPr lang="ka-GE" sz="1800" b="1"/>
              <a:t>გამოწერა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წარმომადგენლობითი</a:t>
            </a:r>
            <a:r>
              <a:rPr lang="ka-GE" sz="1800"/>
              <a:t> ხარჯები;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ნორმატიული აქტით დადგენილი </a:t>
            </a:r>
            <a:r>
              <a:rPr lang="ka-GE" sz="1800" b="1"/>
              <a:t>გადასახდელები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ჩამანაცვლებელი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დოკუმენტი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უნდა შეიცავდეს: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შესყიდვის ობიექტის </a:t>
            </a:r>
            <a:r>
              <a:rPr lang="ka-GE" sz="1800" b="1"/>
              <a:t>დასახელებას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შესყიდვის </a:t>
            </a:r>
            <a:r>
              <a:rPr lang="ka-GE" sz="1800"/>
              <a:t>ობიექტის </a:t>
            </a:r>
            <a:r>
              <a:rPr lang="ka-GE" sz="1800" b="1"/>
              <a:t>ღირებულებას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შესყიდვის </a:t>
            </a:r>
            <a:r>
              <a:rPr lang="ka-GE" sz="1800"/>
              <a:t>ობიექტის ღირებულების </a:t>
            </a:r>
            <a:r>
              <a:rPr lang="ka-GE" sz="1800" b="1"/>
              <a:t>გადახდის დადასტურებას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მიმწოდებლის </a:t>
            </a:r>
            <a:r>
              <a:rPr lang="ka-GE" sz="1800" b="1"/>
              <a:t>დასახელებასა და საიდენტიფიკაციო </a:t>
            </a:r>
            <a:r>
              <a:rPr lang="ka-GE" sz="1800" smtClean="0"/>
              <a:t>ნომერს;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ინტერნეტით </a:t>
            </a:r>
            <a:r>
              <a:rPr lang="ka-GE" sz="1800"/>
              <a:t>გამოწერის გზით - ინტერნეტის საშუალებით </a:t>
            </a:r>
            <a:r>
              <a:rPr lang="ka-GE" sz="1800" b="1"/>
              <a:t>გადახდის დამადასტურებელი დოკუმენტი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9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1825"/>
            <a:ext cx="7924800" cy="32797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 smtClean="0"/>
              <a:t>ითვლება წარმოდგენილად </a:t>
            </a:r>
            <a:r>
              <a:rPr lang="ka-GE" sz="2000" smtClean="0"/>
              <a:t>მას მერე, რაც განხორციელდება მისი </a:t>
            </a:r>
            <a:r>
              <a:rPr lang="ka-GE" sz="2000" b="1" smtClean="0"/>
              <a:t>რეგისტრაცია</a:t>
            </a:r>
            <a:r>
              <a:rPr lang="ka-GE" sz="2000" smtClean="0"/>
              <a:t> </a:t>
            </a:r>
            <a:r>
              <a:rPr lang="en-US" sz="2000" smtClean="0">
                <a:latin typeface="Sylfaen" panose="010A0502050306030303" pitchFamily="18" charset="0"/>
              </a:rPr>
              <a:t>ePLAN</a:t>
            </a:r>
            <a:r>
              <a:rPr lang="en-US" sz="2000" smtClean="0"/>
              <a:t> </a:t>
            </a:r>
            <a:r>
              <a:rPr lang="ka-GE" sz="2000" smtClean="0"/>
              <a:t>მოდულში;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solidFill>
                  <a:prstClr val="black"/>
                </a:solidFill>
              </a:rPr>
              <a:t>თუ </a:t>
            </a:r>
            <a:r>
              <a:rPr lang="en-US" sz="2000" smtClean="0">
                <a:solidFill>
                  <a:prstClr val="black"/>
                </a:solidFill>
                <a:latin typeface="Sylfaen" panose="010A0502050306030303" pitchFamily="18" charset="0"/>
              </a:rPr>
              <a:t>ePLAN</a:t>
            </a:r>
            <a:r>
              <a:rPr lang="en-US" sz="2000" smtClean="0">
                <a:solidFill>
                  <a:prstClr val="black"/>
                </a:solidFill>
              </a:rPr>
              <a:t> </a:t>
            </a:r>
            <a:r>
              <a:rPr lang="ka-GE" sz="2000">
                <a:solidFill>
                  <a:prstClr val="black"/>
                </a:solidFill>
              </a:rPr>
              <a:t>მოდულში </a:t>
            </a:r>
            <a:r>
              <a:rPr lang="ka-GE" sz="2000" smtClean="0">
                <a:solidFill>
                  <a:prstClr val="black"/>
                </a:solidFill>
              </a:rPr>
              <a:t>გეგმა </a:t>
            </a:r>
            <a:r>
              <a:rPr lang="ka-GE" sz="2000" smtClean="0"/>
              <a:t>წარმოდგენილია </a:t>
            </a:r>
            <a:r>
              <a:rPr lang="ka-GE" sz="2000" b="1" smtClean="0"/>
              <a:t>პროექტის სახით</a:t>
            </a:r>
            <a:r>
              <a:rPr lang="ka-GE" sz="2000" smtClean="0"/>
              <a:t>, მაშინ ის </a:t>
            </a:r>
            <a:r>
              <a:rPr lang="ka-GE" sz="2000" b="1" smtClean="0"/>
              <a:t>არ ითვლება წარმოდგენილად </a:t>
            </a:r>
            <a:r>
              <a:rPr lang="ka-GE" sz="2000" smtClean="0"/>
              <a:t>და შესაბამისად მისი მონიტორინგი არ ხორციელდება.</a:t>
            </a:r>
            <a:endParaRPr lang="en-US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ინფორმაცია, რომელსაც ხელშეკრულება უნდა შეიცავდეს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მხარეთა </a:t>
            </a:r>
            <a:r>
              <a:rPr lang="ka-GE" sz="1800" b="1"/>
              <a:t>ზუსტ დასახელებას და რეკვიზიტებს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შემსყიდველი ორგანიზაციის მომართვის სისტემის </a:t>
            </a:r>
            <a:r>
              <a:rPr lang="en-US" sz="1800" b="1">
                <a:latin typeface="Sylfaen" panose="010A0502050306030303" pitchFamily="18" charset="0"/>
              </a:rPr>
              <a:t>SMP</a:t>
            </a:r>
            <a:r>
              <a:rPr lang="en-US" sz="1800" b="1"/>
              <a:t> </a:t>
            </a:r>
            <a:r>
              <a:rPr lang="ka-GE" sz="1800" b="1"/>
              <a:t>მოდულში რეგისტრაციის ნომერს</a:t>
            </a:r>
            <a:r>
              <a:rPr lang="ka-GE" sz="1800"/>
              <a:t>, თუ გამარტივებული შესყიდვა თანხმდება სააგენტოსთან;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გამარტივებული შესყიდვის სამართლებრივ </a:t>
            </a:r>
            <a:r>
              <a:rPr lang="ka-GE" sz="1800" b="1"/>
              <a:t>საფუძველს</a:t>
            </a:r>
            <a:r>
              <a:rPr lang="ka-GE" sz="1800"/>
              <a:t> – კანონის შესაბამის ნორმას;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ობიექტის </a:t>
            </a:r>
            <a:r>
              <a:rPr lang="ka-GE" sz="1800" b="1"/>
              <a:t>დასახელებას</a:t>
            </a:r>
            <a:r>
              <a:rPr lang="ka-GE" sz="1800"/>
              <a:t>, კლასიფიკატორის კატეგორიის ან ქვეკატეგორიის </a:t>
            </a:r>
            <a:r>
              <a:rPr lang="ka-GE" sz="1800" b="1"/>
              <a:t>კოდს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</a:t>
            </a:r>
            <a:r>
              <a:rPr lang="ka-GE" sz="1800" b="1"/>
              <a:t>ღირებულებას</a:t>
            </a:r>
            <a:r>
              <a:rPr lang="ka-GE" sz="1800" smtClean="0"/>
              <a:t>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5061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ინფორმაცია, რომელსაც ხელშეკრულება უნდა შეიცავდეს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საქონლის მიწოდების, მომსახურების გაწევის ან/და სამუშაოს შესრულების </a:t>
            </a:r>
            <a:r>
              <a:rPr lang="ka-GE" sz="1800" b="1"/>
              <a:t>ვადას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ხელშეკრულების შესრულების უზრუნველყოფის გარანტიის </a:t>
            </a:r>
            <a:r>
              <a:rPr lang="ka-GE" sz="1800"/>
              <a:t>პირობებს (გამოყენების შემთხვევაში);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ანგარიშსწორების წესს</a:t>
            </a:r>
            <a:r>
              <a:rPr lang="ka-GE" sz="1800"/>
              <a:t>, აგრეთვე </a:t>
            </a:r>
            <a:r>
              <a:rPr lang="ka-GE" sz="1800" b="1"/>
              <a:t>წინასწარი ანგარიშსწორების </a:t>
            </a:r>
            <a:r>
              <a:rPr lang="ka-GE" sz="1800"/>
              <a:t>პირობებს (გამოყენების შემთხვევაში);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სამუშაოს შესყიდვის შემთხვევაში – შესასრულებელი სამუშაოს გონივრულ </a:t>
            </a:r>
            <a:r>
              <a:rPr lang="ka-GE" sz="1800" b="1"/>
              <a:t>საგარანტიო ვადას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</a:t>
            </a:r>
            <a:r>
              <a:rPr lang="ka-GE" sz="1800" b="1"/>
              <a:t>მოქმედების კონკრეტულ ვადას</a:t>
            </a:r>
            <a:r>
              <a:rPr lang="ka-GE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4582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შესრულების უზრუნველყოფის გარანტია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თუ ხელშეკრულების საერთო </a:t>
            </a:r>
            <a:r>
              <a:rPr lang="ka-GE" sz="1800" b="1"/>
              <a:t>ღირებულება</a:t>
            </a:r>
            <a:r>
              <a:rPr lang="ka-GE" sz="1800"/>
              <a:t> შეადგენს ან აღემატება </a:t>
            </a:r>
            <a:r>
              <a:rPr lang="ka-GE" sz="1800" b="1" smtClean="0"/>
              <a:t>200’000 </a:t>
            </a:r>
            <a:r>
              <a:rPr lang="ka-GE" sz="1800" b="1"/>
              <a:t>ლარს</a:t>
            </a:r>
            <a:r>
              <a:rPr lang="ka-GE" sz="1800"/>
              <a:t>, შემსყიდველი ორგანიზაცია </a:t>
            </a:r>
            <a:r>
              <a:rPr lang="ka-GE" sz="1800" b="1"/>
              <a:t>ვალდებულია</a:t>
            </a:r>
            <a:r>
              <a:rPr lang="ka-GE" sz="1800"/>
              <a:t>, მოითხოვოს </a:t>
            </a:r>
            <a:r>
              <a:rPr lang="ka-GE" sz="1800" b="1"/>
              <a:t>ხელშეკრულების შესრულების უზრუნველყოფის გარანტია</a:t>
            </a:r>
            <a:r>
              <a:rPr lang="ka-GE" sz="1800" smtClean="0"/>
              <a:t>.</a:t>
            </a:r>
            <a:endParaRPr lang="de-D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სახელმწიფო შესყიდვის შესახებ ხელშეკრულების შესრულების უზრუნველყოფის მიზნით, შესყიდვის ობიექტის თავისებურებიდან გამომდინარე, </a:t>
            </a:r>
            <a:r>
              <a:rPr lang="ka-GE" sz="1800" b="1"/>
              <a:t>შესაძლებელია გამოყენებულ იქნეს </a:t>
            </a:r>
            <a:r>
              <a:rPr lang="ka-GE" sz="1800"/>
              <a:t>ხელშეკრულების შესრულების გარანტიის მოთხოვნა, მიუხედავად იმისა, რომ ხელშეკრულების საერთო ღირებულება </a:t>
            </a:r>
            <a:r>
              <a:rPr lang="ka-GE" sz="1800" b="1"/>
              <a:t>ნაკლებია </a:t>
            </a:r>
            <a:r>
              <a:rPr lang="ka-GE" sz="1800" b="1" smtClean="0"/>
              <a:t>200’000 </a:t>
            </a:r>
            <a:r>
              <a:rPr lang="ka-GE" sz="1800" b="1"/>
              <a:t>ლარზე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შესრულების უზრუნველყოფის გარანტია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3276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შესრულების უზრუნველყოფის გარანტიის ოდენობა განისაზღვრება </a:t>
            </a:r>
            <a:r>
              <a:rPr lang="ka-GE" sz="1800" b="1"/>
              <a:t>ხელშეკრულების ღირებულების 2%-დან 5%-ის ჩათვლით.</a:t>
            </a:r>
            <a:r>
              <a:rPr lang="ka-GE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924800" cy="4876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ანგარიშსწორების </a:t>
            </a:r>
            <a:r>
              <a:rPr lang="ka-GE" sz="1600" b="1"/>
              <a:t>პირობები</a:t>
            </a:r>
            <a:r>
              <a:rPr lang="ka-GE" sz="1600"/>
              <a:t> </a:t>
            </a:r>
            <a:r>
              <a:rPr lang="ka-GE" sz="1600" b="1"/>
              <a:t>განისაზღვრება</a:t>
            </a:r>
            <a:r>
              <a:rPr lang="ka-GE" sz="1600"/>
              <a:t> შემსყიდველ ორგანიზაციასა და მიმწოდებელს შორის დადებული </a:t>
            </a:r>
            <a:r>
              <a:rPr lang="ka-GE" sz="1600" b="1"/>
              <a:t>ხელშეკრულებით</a:t>
            </a:r>
            <a:r>
              <a:rPr lang="ka-GE" sz="16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b="1"/>
              <a:t>წინასწარი ანგარიშსწორების </a:t>
            </a:r>
            <a:r>
              <a:rPr lang="ka-GE" sz="1600"/>
              <a:t>შემთხვევაში, </a:t>
            </a:r>
            <a:r>
              <a:rPr lang="ka-GE" sz="1600" b="1"/>
              <a:t>მიმწოდებელი ვალდებულია</a:t>
            </a:r>
            <a:r>
              <a:rPr lang="ka-GE" sz="1600"/>
              <a:t>, შემსყიდველ ორგანიზაციას წარუდგინოს წინასწარ გადასახდელი თანხის </a:t>
            </a:r>
            <a:r>
              <a:rPr lang="ka-GE" sz="1600" b="1"/>
              <a:t>იდენტური ოდენობის გარანტია</a:t>
            </a:r>
            <a:r>
              <a:rPr lang="ka-GE" sz="16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მიმწოდებელი ვალდებულია წინასწარი ანგარიშსწორების შედეგად მიღებული თანხები </a:t>
            </a:r>
            <a:r>
              <a:rPr lang="ka-GE" sz="1600" b="1"/>
              <a:t>გამოიყენოს მხოლოდ სახელმწიფო შესყიდვის შესახებ ხელშეკრულებასთან დაკავშირებული ვალდებულებების შესასრულებლად</a:t>
            </a:r>
            <a:r>
              <a:rPr lang="ka-GE" sz="1600" b="1" smtClean="0"/>
              <a:t>.</a:t>
            </a:r>
            <a:endParaRPr lang="ka-GE" sz="1600" b="1"/>
          </a:p>
        </p:txBody>
      </p:sp>
    </p:spTree>
    <p:extLst>
      <p:ext uri="{BB962C8B-B14F-4D97-AF65-F5344CB8AC3E}">
        <p14:creationId xmlns:p14="http://schemas.microsoft.com/office/powerpoint/2010/main" val="511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924800" cy="4876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შემსყიდველი ორგანიზაციის გადაწყვეტილებით, შემსყიდველი ორგანიზაციის მიერ წინასწარი ანგარიშწორებისას გადასახდელი თანხის შესაბამისი ოდენობის </a:t>
            </a:r>
            <a:r>
              <a:rPr lang="ka-GE" sz="1600" b="1"/>
              <a:t>გარანტიის წარდგენისაგან მიმწოდებლის გათავისუფლება </a:t>
            </a:r>
            <a:r>
              <a:rPr lang="ka-GE" sz="1600"/>
              <a:t>შესაძლებელია ერთ-ერთი შემდეგი </a:t>
            </a:r>
            <a:r>
              <a:rPr lang="ka-GE" sz="1600" b="1"/>
              <a:t>საფუძვლის</a:t>
            </a:r>
            <a:r>
              <a:rPr lang="ka-GE" sz="1600"/>
              <a:t> არსებობისას: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მიმწოდებლისათვის </a:t>
            </a:r>
            <a:r>
              <a:rPr lang="ka-GE" sz="1600" b="1"/>
              <a:t>წინასწარ გადასახდელი თანხა ჩაირიცხება საამისოდ განკუთვნილ ცალკე საბანკო ანგარიშზე </a:t>
            </a:r>
            <a:r>
              <a:rPr lang="ka-GE" sz="1600"/>
              <a:t>და ამ თანხის გამოყენება მოხდება შემსყიდველი ორგანიზაციის კონტროლით ხელშეკრულების მოქმედების მთელ პერიოდში. საამისოდ ცალკე საბანკო ანგარიშზე ჩარიცხული წინასწარ გადასახდელი თანხის კონტროლი შესაძლებელია მოიცავდეს </a:t>
            </a:r>
            <a:r>
              <a:rPr lang="ka-GE" sz="1600" b="1"/>
              <a:t>თანხის განკარგვის წინასწარ კონტროლს,</a:t>
            </a:r>
            <a:r>
              <a:rPr lang="ka-GE" sz="1600"/>
              <a:t> </a:t>
            </a:r>
            <a:r>
              <a:rPr lang="ka-GE" sz="1600" b="1"/>
              <a:t>დადგენილი ზღვრული ოდენობის თანხის განკარგვის წინასწარ კონტროლს და გახარჯული თანხის შემდგომ კონტროლს,</a:t>
            </a:r>
            <a:r>
              <a:rPr lang="ka-GE" sz="1600"/>
              <a:t> თუ შემსყიდველ ორგანიზაციასა და მიმწოდებელს შორის შეთანხმებით სხვა რამ არ არის გათვალისწინებული</a:t>
            </a:r>
            <a:r>
              <a:rPr lang="ka-GE" sz="1600" smtClean="0"/>
              <a:t>;</a:t>
            </a:r>
            <a:endParaRPr lang="ka-GE" sz="1600"/>
          </a:p>
        </p:txBody>
      </p:sp>
    </p:spTree>
    <p:extLst>
      <p:ext uri="{BB962C8B-B14F-4D97-AF65-F5344CB8AC3E}">
        <p14:creationId xmlns:p14="http://schemas.microsoft.com/office/powerpoint/2010/main" val="1356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60837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შემსყიდველი ორგანიზაციის მიერ, წინასწარი ანგარიშსწორებისას გადასახდელი თანხის შესაბამისი ოდენობის </a:t>
            </a:r>
            <a:r>
              <a:rPr lang="ka-GE" sz="1600" b="1"/>
              <a:t>გარანტიის წარდგენისაგან </a:t>
            </a:r>
            <a:r>
              <a:rPr lang="ka-GE" sz="1600"/>
              <a:t>მიმწოდებელი აგრეთვე </a:t>
            </a:r>
            <a:r>
              <a:rPr lang="ka-GE" sz="1600" b="1"/>
              <a:t>თავისუფლდება შემდეგი სახელმწიფო შესყიდვების განხორციელებისას: </a:t>
            </a:r>
            <a:endParaRPr lang="ka-GE" sz="1600" b="1" smtClean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b="1"/>
              <a:t>ინტერნეტით გამოწერის </a:t>
            </a:r>
            <a:r>
              <a:rPr lang="ka-GE" sz="1600"/>
              <a:t>გზით გამარტივებული შესყიდვისას;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</a:t>
            </a:r>
            <a:r>
              <a:rPr lang="ka-GE" sz="1600" b="1"/>
              <a:t>წარმომადგენლობით</a:t>
            </a:r>
            <a:r>
              <a:rPr lang="ka-GE" sz="1600"/>
              <a:t> ხარჯებთან დაკავშირებული სახელმწიფო შესყიდვისას;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საქართველოს ნორმატიული აქტით დადგენილი </a:t>
            </a:r>
            <a:r>
              <a:rPr lang="ka-GE" sz="1600" b="1"/>
              <a:t>გადასახდელების </a:t>
            </a:r>
            <a:r>
              <a:rPr lang="ka-GE" sz="1600"/>
              <a:t>გადახდის გზით სახელმწიფო შესყიდვისას.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საქართველოს კანონმდებლობით განსაზღვრულ </a:t>
            </a:r>
            <a:r>
              <a:rPr lang="ka-GE" sz="1600" b="1"/>
              <a:t>სხვა შემთხვევებში</a:t>
            </a:r>
            <a:r>
              <a:rPr lang="ka-GE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984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დამატებითი 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60837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საქართველოს </a:t>
            </a:r>
            <a:r>
              <a:rPr lang="ka-GE" sz="1800" b="1" smtClean="0"/>
              <a:t>მთავრობის/საქართველოს </a:t>
            </a:r>
            <a:r>
              <a:rPr lang="ka-GE" sz="1800" b="1"/>
              <a:t>თავდაცვის მინისტრის </a:t>
            </a:r>
            <a:r>
              <a:rPr lang="ka-GE" sz="1800" smtClean="0"/>
              <a:t>გადაწყვეტილებით 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დადგენილი </a:t>
            </a:r>
            <a:r>
              <a:rPr lang="ka-GE" sz="1800"/>
              <a:t>მოთხოვნების </a:t>
            </a:r>
            <a:r>
              <a:rPr lang="ka-GE" sz="1800" b="1"/>
              <a:t>გავრცელების საკითხი </a:t>
            </a:r>
            <a:r>
              <a:rPr lang="ka-GE" sz="1800"/>
              <a:t>ან/და მათგან </a:t>
            </a:r>
            <a:r>
              <a:rPr lang="ka-GE" sz="1800" b="1"/>
              <a:t>განსხვავებული პირობები.</a:t>
            </a:r>
          </a:p>
        </p:txBody>
      </p:sp>
    </p:spTree>
    <p:extLst>
      <p:ext uri="{BB962C8B-B14F-4D97-AF65-F5344CB8AC3E}">
        <p14:creationId xmlns:p14="http://schemas.microsoft.com/office/powerpoint/2010/main" val="1254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 დადებულია უცხოურ ენაზე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13004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შემსყიდველი ორგანიზაციის გადაწყვეტილებით, ხელშეკრულების დადება </a:t>
            </a:r>
            <a:r>
              <a:rPr lang="ka-GE" sz="1800" b="1"/>
              <a:t>შესაძლებელია როგორც ქართულ, ისე უცხოურ ენებზე. </a:t>
            </a:r>
            <a:endParaRPr lang="ka-GE" sz="1800" b="1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 b="1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ხელშეკრულების </a:t>
            </a:r>
            <a:r>
              <a:rPr lang="ka-GE" sz="1800"/>
              <a:t>უცხოურ ენაზე დადების შემთხვევაში იგი საქართველოს კანონმდებლობით დადგენილი წესით უნდა </a:t>
            </a:r>
            <a:r>
              <a:rPr lang="ka-GE" sz="1800" b="1"/>
              <a:t>ითარგმნოს ქართულ ენაზე.</a:t>
            </a:r>
          </a:p>
        </p:txBody>
      </p:sp>
    </p:spTree>
    <p:extLst>
      <p:ext uri="{BB962C8B-B14F-4D97-AF65-F5344CB8AC3E}">
        <p14:creationId xmlns:p14="http://schemas.microsoft.com/office/powerpoint/2010/main" val="22821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მიმწოდებლის შავ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სიასთან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კავშირი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1300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შავი სია წარმოადგენს სააგენტოს მიერ ელექტრონულად წარმოებულ </a:t>
            </a:r>
            <a:r>
              <a:rPr lang="ka-GE" sz="1800" b="1"/>
              <a:t>ოფიციალურ რეესტრს</a:t>
            </a:r>
            <a:r>
              <a:rPr lang="ka-GE" sz="1800"/>
              <a:t>, რომელშიც რეგისტრირებულ პრეტენდენტს/მიმწოდებელს შავ სიაში დარეგისტრირებიდან </a:t>
            </a:r>
            <a:r>
              <a:rPr lang="ka-GE" sz="1800" b="1"/>
              <a:t>ერთი წლის განმავლობაში</a:t>
            </a:r>
            <a:r>
              <a:rPr lang="ka-GE" sz="1800"/>
              <a:t> არ აქვს უფლება, მონაწილეობა მიიღოს სახელმწიფო შესყიდვაში და </a:t>
            </a:r>
            <a:r>
              <a:rPr lang="ka-GE" sz="1800" b="1"/>
              <a:t>დადოს ხელშეკრულება</a:t>
            </a:r>
            <a:r>
              <a:rPr lang="ka-GE" sz="1800" smtClean="0"/>
              <a:t>.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/>
            </a:r>
            <a:br>
              <a:rPr lang="ka-GE" sz="1800"/>
            </a:br>
            <a:r>
              <a:rPr lang="ka-GE" sz="1800"/>
              <a:t>სააგენტო შავ სიას აწარმოებს ელექტრონულად, საკუთარ ვებგვერდზე (</a:t>
            </a:r>
            <a:r>
              <a:rPr lang="en-US" sz="1800"/>
              <a:t>www.procurement.gov.ge) </a:t>
            </a:r>
            <a:r>
              <a:rPr lang="ka-GE" sz="1800"/>
              <a:t>და </a:t>
            </a:r>
            <a:r>
              <a:rPr lang="ka-GE" sz="1800" b="1"/>
              <a:t>იგი ხელმისაწვდომია ნებისმიერი დაინტერესებული პირისათვის.</a:t>
            </a:r>
          </a:p>
        </p:txBody>
      </p:sp>
    </p:spTree>
    <p:extLst>
      <p:ext uri="{BB962C8B-B14F-4D97-AF65-F5344CB8AC3E}">
        <p14:creationId xmlns:p14="http://schemas.microsoft.com/office/powerpoint/2010/main" val="42082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"/>
            <a:ext cx="7895771" cy="1405087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გეგმის წარმოდგენის ვადები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895771" cy="2667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მომდევნო წლის გეგმას შემსყიდველი ორგანიზაცია არეგისტრირებს არა უგვიანეს </a:t>
            </a:r>
            <a:r>
              <a:rPr lang="ka-GE" sz="2000" b="1"/>
              <a:t>მიმდინარე წლის 20 </a:t>
            </a:r>
            <a:r>
              <a:rPr lang="ka-GE" sz="2000" b="1" smtClean="0"/>
              <a:t>ნოემბრისა</a:t>
            </a:r>
            <a:r>
              <a:rPr lang="en-US" sz="2000" smtClean="0"/>
              <a:t>.</a:t>
            </a:r>
            <a:r>
              <a:rPr lang="ka-GE" sz="2000"/>
              <a:t> </a:t>
            </a:r>
            <a:endParaRPr lang="ka-GE" sz="200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ka-GE" sz="2000" smtClean="0"/>
              <a:t>რის </a:t>
            </a:r>
            <a:r>
              <a:rPr lang="ka-GE" sz="2000"/>
              <a:t>შემდეგაც შემსყიდველ ორგანიზაციას </a:t>
            </a:r>
            <a:r>
              <a:rPr lang="ka-GE" sz="2000" b="1"/>
              <a:t>შეუძლია დაიწყოს </a:t>
            </a:r>
            <a:r>
              <a:rPr lang="ka-GE" sz="2000"/>
              <a:t>მომდევნო წლისათვის/წლებისათვის აუცილებელი სახელმწიფო შესყიდვების განხორციელება. </a:t>
            </a:r>
            <a:endParaRPr lang="en-US" sz="20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600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14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ინტერესთა კონფლიქტი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914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0292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/>
              <a:t>ინტერესთა კონფლიქტის თავიდან აცილების პირობები გამარტივებული შესყიდვის შემთხვევაში ეხება </a:t>
            </a:r>
            <a:r>
              <a:rPr lang="ka-GE" sz="1700" b="1"/>
              <a:t>მიმწოდებლის შერჩევას</a:t>
            </a:r>
            <a:r>
              <a:rPr lang="ka-GE" sz="1700" smtClean="0"/>
              <a:t>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/>
              <a:t>მას შემდეგ, რაც გამარტივებული შესყიდვის შემთხვევაში </a:t>
            </a:r>
            <a:r>
              <a:rPr lang="ka-GE" sz="1700" b="1"/>
              <a:t>მიმწოდებლის შემრჩევი პირისთვის ცნობილი გახდება მიმწოდებლის ვინაობა</a:t>
            </a:r>
            <a:r>
              <a:rPr lang="ka-GE" sz="1700"/>
              <a:t>, იგი </a:t>
            </a:r>
            <a:r>
              <a:rPr lang="ka-GE" sz="1700" b="1"/>
              <a:t>ვალდებულია</a:t>
            </a:r>
            <a:r>
              <a:rPr lang="ka-GE" sz="1700"/>
              <a:t> წერილობით დაადასტუროს, რომ ამ შესყიდვის განხორციელებაში მისი მონაწილეობა არ იწვევს ინტერესთა კონფლიქტს. </a:t>
            </a:r>
            <a:endParaRPr lang="ka-GE" sz="17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თუ</a:t>
            </a:r>
            <a:r>
              <a:rPr lang="ka-GE" sz="1700" smtClean="0"/>
              <a:t> </a:t>
            </a:r>
            <a:r>
              <a:rPr lang="ka-GE" sz="1700"/>
              <a:t>გამარტივებული შესყიდვის შემთხვევაში მიმწოდებლის შემრჩევ პირს </a:t>
            </a:r>
            <a:r>
              <a:rPr lang="ka-GE" sz="1700" b="1"/>
              <a:t>წარმოეშობა ინტერესთა კონფლიქტი</a:t>
            </a:r>
            <a:r>
              <a:rPr lang="ka-GE" sz="1700"/>
              <a:t>, მან დაუყოვნებლივ უნდა განაცხადოს აღნიშნულის თაობაზე და უნდა </a:t>
            </a:r>
            <a:r>
              <a:rPr lang="ka-GE" sz="1700" b="1"/>
              <a:t>შეწყვიტოს მონაწილეობა ამ შესყიდვის განხორციელებაში.</a:t>
            </a:r>
          </a:p>
        </p:txBody>
      </p:sp>
    </p:spTree>
    <p:extLst>
      <p:ext uri="{BB962C8B-B14F-4D97-AF65-F5344CB8AC3E}">
        <p14:creationId xmlns:p14="http://schemas.microsoft.com/office/powerpoint/2010/main" val="16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981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ხელშეკრულებაში შესყიდვის ობიექტის მიწოდების ვადა და ხელშეკრულების მოქმედების ვადა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1394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2000"/>
              <a:t>ხელშეკრულების მოქმედება, სულ მცირე, </a:t>
            </a:r>
            <a:r>
              <a:rPr lang="ka-GE" sz="2000" b="1"/>
              <a:t>30 დღით </a:t>
            </a:r>
            <a:r>
              <a:rPr lang="ka-GE" sz="2000"/>
              <a:t>უნდა აღემატებოდეს საქონლის მიწოდებისთვის, მომსახურების გაწევისთვის ან სამშენებლო სამუშაოს შესრულებისთვის </a:t>
            </a:r>
            <a:r>
              <a:rPr lang="ka-GE" sz="2000" b="1"/>
              <a:t>ხელშეკრულებით გათვალისწინებულ ვადას. </a:t>
            </a:r>
          </a:p>
        </p:txBody>
      </p:sp>
    </p:spTree>
    <p:extLst>
      <p:ext uri="{BB962C8B-B14F-4D97-AF65-F5344CB8AC3E}">
        <p14:creationId xmlns:p14="http://schemas.microsoft.com/office/powerpoint/2010/main" val="11280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 და 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CMR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მოდული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838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81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smtClean="0"/>
              <a:t>ხელშეკრულების </a:t>
            </a:r>
            <a:r>
              <a:rPr lang="ka-GE" sz="1700" b="1"/>
              <a:t>დარეგისტრირება</a:t>
            </a:r>
            <a:r>
              <a:rPr lang="ka-GE" sz="1700"/>
              <a:t>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მოდულში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შესაბამისობა</a:t>
            </a:r>
            <a:r>
              <a:rPr lang="ka-GE" sz="1700" smtClean="0"/>
              <a:t> </a:t>
            </a:r>
            <a:r>
              <a:rPr lang="ka-GE" sz="1700"/>
              <a:t>ანგარიშში და ხელშეკრულებაში მითითებულ საფუძვლებს შორის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/>
              <a:t>ფაქტობრივი</a:t>
            </a:r>
            <a:r>
              <a:rPr lang="ka-GE" sz="1700"/>
              <a:t> გადახდები, ასახვის ვადები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smtClean="0"/>
              <a:t>ხელშეკრულების </a:t>
            </a:r>
            <a:r>
              <a:rPr lang="ka-GE" sz="1700" b="1"/>
              <a:t>შესრულების/შეუსრულებლობის დამადასტურებელი დოკუმენტები, </a:t>
            </a:r>
            <a:r>
              <a:rPr lang="ka-GE" sz="1700"/>
              <a:t>ვადები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ერთი </a:t>
            </a:r>
            <a:r>
              <a:rPr lang="ka-GE" sz="1700" b="1"/>
              <a:t>და იგივე ხელშეკრულების დარეგისტრირება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მოდულში სხვადასხვა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ნომრით</a:t>
            </a:r>
            <a:r>
              <a:rPr lang="ka-GE" sz="1700" smtClean="0"/>
              <a:t>.</a:t>
            </a:r>
            <a:endParaRPr lang="ka-GE" sz="1700"/>
          </a:p>
        </p:txBody>
      </p:sp>
    </p:spTree>
    <p:extLst>
      <p:ext uri="{BB962C8B-B14F-4D97-AF65-F5344CB8AC3E}">
        <p14:creationId xmlns:p14="http://schemas.microsoft.com/office/powerpoint/2010/main" val="35176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სტატუსები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76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 smtClean="0"/>
              <a:t>მიმდინარე</a:t>
            </a:r>
            <a:r>
              <a:rPr lang="ka-GE" sz="2000" smtClean="0"/>
              <a:t> </a:t>
            </a:r>
            <a:r>
              <a:rPr lang="ka-GE" sz="2000"/>
              <a:t>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/>
              <a:t>შესრულებული</a:t>
            </a:r>
            <a:r>
              <a:rPr lang="ka-GE" sz="2000"/>
              <a:t> 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/>
              <a:t>შეუსრულებელი</a:t>
            </a:r>
            <a:r>
              <a:rPr lang="ka-GE" sz="2000"/>
              <a:t> 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ხელშეკრულებისათვის </a:t>
            </a:r>
            <a:r>
              <a:rPr lang="ka-GE" sz="2000" b="1"/>
              <a:t>არასწორი სტატუსის </a:t>
            </a:r>
            <a:r>
              <a:rPr lang="ka-GE" sz="2000"/>
              <a:t>მინიჭება</a:t>
            </a:r>
            <a:r>
              <a:rPr lang="ka-GE" sz="2000" smtClean="0"/>
              <a:t>.</a:t>
            </a:r>
            <a:endParaRPr lang="ka-GE" sz="2000"/>
          </a:p>
        </p:txBody>
      </p:sp>
    </p:spTree>
    <p:extLst>
      <p:ext uri="{BB962C8B-B14F-4D97-AF65-F5344CB8AC3E}">
        <p14:creationId xmlns:p14="http://schemas.microsoft.com/office/powerpoint/2010/main" val="1092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შესყიდვებში ხელოვნური დაყოფა და მონეტარული ზღვარი, დაჯამება</a:t>
            </a:r>
            <a:endParaRPr lang="en-US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1313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219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ღირებულების დაჯამება შესყიდვის ერთგვაროვანი ობიექტების სავარაუდო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ღირებულებასთან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7924800" cy="4815839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საქართველოს საარჩევნო კოდექსის 52-ე მუხლის მე-6 ნაწილისა და „სახელმწიფო შესყიდვების შესახებ“ საქართველოს კანონის </a:t>
            </a:r>
            <a:r>
              <a:rPr lang="ka-GE" sz="1600" smtClean="0"/>
              <a:t>10</a:t>
            </a:r>
            <a:r>
              <a:rPr lang="ka-GE" sz="1600" baseline="30000" smtClean="0"/>
              <a:t>1</a:t>
            </a:r>
            <a:r>
              <a:rPr lang="ka-GE" sz="1600" smtClean="0"/>
              <a:t> მუხლის </a:t>
            </a:r>
            <a:r>
              <a:rPr lang="ka-GE" sz="1600"/>
              <a:t>მე-3 პუნქტის (გარდა ამავე პუნქტის „ბ“ ქვეპუნქტისა) საფუძველზე სახელმწიფო შესყიდვის განხორციელებისას, მისი ღირებულება </a:t>
            </a:r>
            <a:r>
              <a:rPr lang="ka-GE" sz="1600" b="1"/>
              <a:t>არ ჯამდება </a:t>
            </a:r>
            <a:r>
              <a:rPr lang="ka-GE" sz="1600"/>
              <a:t>ამ შესყიდვის ერთგვაროვანი ობიექტების სავარაუდო ღირებულებასთან</a:t>
            </a:r>
            <a:r>
              <a:rPr lang="ka-GE" sz="1600" smtClean="0"/>
              <a:t>.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სახელმწიფო შესყიდვის კანონის </a:t>
            </a:r>
            <a:r>
              <a:rPr lang="ka-GE" sz="1600" smtClean="0"/>
              <a:t>10</a:t>
            </a:r>
            <a:r>
              <a:rPr lang="ka-GE" sz="1600" baseline="30000" smtClean="0"/>
              <a:t>1</a:t>
            </a:r>
            <a:r>
              <a:rPr lang="ka-GE" sz="1600" smtClean="0"/>
              <a:t> მუხლის </a:t>
            </a:r>
            <a:r>
              <a:rPr lang="ka-GE" sz="1600"/>
              <a:t>მე-3 პუნქტის „ბ“ ქვეპუნქტის საფუძველზე, აგრეთვე ამ მუხლის პირველი პუნქტით გაუთვალისწინებელი სხვა საფუძვლით ან/და საშუალებით განხორციელებისას, მისი ღირებულება </a:t>
            </a:r>
            <a:r>
              <a:rPr lang="ka-GE" sz="1600" b="1"/>
              <a:t>ჯამდება</a:t>
            </a:r>
            <a:r>
              <a:rPr lang="ka-GE" sz="1600"/>
              <a:t> შესყიდვის ერთგვაროვანი ობიექტების სავარაუდო ღირებულებასთან. </a:t>
            </a:r>
            <a:endParaRPr lang="ka-GE" sz="1600" b="1"/>
          </a:p>
        </p:txBody>
      </p:sp>
    </p:spTree>
    <p:extLst>
      <p:ext uri="{BB962C8B-B14F-4D97-AF65-F5344CB8AC3E}">
        <p14:creationId xmlns:p14="http://schemas.microsoft.com/office/powerpoint/2010/main" val="8635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4384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დაჯამება და დაფინანსების წყაროები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76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2000" b="1"/>
              <a:t>სხვადასხვა დაფინანსების </a:t>
            </a:r>
            <a:r>
              <a:rPr lang="ka-GE" sz="2000"/>
              <a:t>წყაროებიდან განხორციელებული შესყიდვები </a:t>
            </a:r>
            <a:r>
              <a:rPr lang="ka-GE" sz="2000" b="1"/>
              <a:t>არ ჯამდება.</a:t>
            </a:r>
          </a:p>
        </p:txBody>
      </p:sp>
    </p:spTree>
    <p:extLst>
      <p:ext uri="{BB962C8B-B14F-4D97-AF65-F5344CB8AC3E}">
        <p14:creationId xmlns:p14="http://schemas.microsoft.com/office/powerpoint/2010/main" val="18594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32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მადლობა ყურადღებისა  </a:t>
            </a: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 თანამშრომლობისთვის!</a:t>
            </a:r>
            <a:b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endParaRPr lang="ka-GE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1791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"/>
            <a:ext cx="7895771" cy="1405087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გეგმის წარმოდგენის ვადები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600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392286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ბიუჯეტის შესახებ შესაბამისი </a:t>
            </a:r>
            <a:r>
              <a:rPr lang="ka-GE" sz="2000" b="1"/>
              <a:t>ნორმატიული აქტის </a:t>
            </a:r>
            <a:r>
              <a:rPr lang="ka-GE" sz="2000" b="1" smtClean="0"/>
              <a:t>ამოქმედებამდე</a:t>
            </a:r>
          </a:p>
          <a:p>
            <a:pPr marL="0" indent="0" algn="ctr">
              <a:lnSpc>
                <a:spcPct val="150000"/>
              </a:lnSpc>
              <a:buNone/>
            </a:pPr>
            <a:endParaRPr lang="ka-GE" sz="2000" smtClean="0"/>
          </a:p>
          <a:p>
            <a:pPr algn="ctr">
              <a:lnSpc>
                <a:spcPct val="150000"/>
              </a:lnSpc>
            </a:pPr>
            <a:endParaRPr lang="ka-GE" sz="2000"/>
          </a:p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გეგმა უნდა შეესაბამებოდეს გეგმის რეგისტრაციის მომენტისათვის შესაბამის წარმომადგენლობით ორგანოში </a:t>
            </a:r>
            <a:r>
              <a:rPr lang="ka-GE" sz="2000" b="1"/>
              <a:t>წარდგენილ ბიუჯეტის </a:t>
            </a:r>
            <a:r>
              <a:rPr lang="ka-GE" sz="2000" b="1" smtClean="0"/>
              <a:t>პროექტს</a:t>
            </a:r>
            <a:endParaRPr lang="en-US" sz="2000"/>
          </a:p>
        </p:txBody>
      </p:sp>
      <p:sp>
        <p:nvSpPr>
          <p:cNvPr id="6" name="Down Arrow 5"/>
          <p:cNvSpPr/>
          <p:nvPr/>
        </p:nvSpPr>
        <p:spPr>
          <a:xfrm>
            <a:off x="4419600" y="3493699"/>
            <a:ext cx="457200" cy="533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8437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როგორ ხდება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შედგენა?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9399"/>
            <a:ext cx="7886700" cy="1524001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>
                <a:solidFill>
                  <a:prstClr val="black"/>
                </a:solidFill>
                <a:ea typeface="+mj-ea"/>
                <a:cs typeface="+mj-cs"/>
              </a:rPr>
              <a:t>სახელმწიფო შესყიდვების გეგმის </a:t>
            </a:r>
            <a:r>
              <a:rPr lang="ka-GE" sz="2000" b="1" smtClean="0">
                <a:solidFill>
                  <a:prstClr val="black"/>
                </a:solidFill>
                <a:ea typeface="+mj-ea"/>
                <a:cs typeface="+mj-cs"/>
              </a:rPr>
              <a:t>პროექტის შემუშავება</a:t>
            </a:r>
            <a:r>
              <a:rPr lang="ka-GE" sz="2000" smtClean="0">
                <a:solidFill>
                  <a:prstClr val="black"/>
                </a:solidFill>
                <a:ea typeface="+mj-ea"/>
                <a:cs typeface="+mj-cs"/>
              </a:rPr>
              <a:t>;</a:t>
            </a:r>
            <a:endParaRPr lang="en-US" sz="200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სახელმწიფო შესყიდვების </a:t>
            </a:r>
            <a:r>
              <a:rPr lang="ka-GE" sz="2000" b="1"/>
              <a:t>გეგმის </a:t>
            </a:r>
            <a:r>
              <a:rPr lang="ka-GE" sz="2000" b="1" smtClean="0"/>
              <a:t>შედგენა</a:t>
            </a:r>
            <a:r>
              <a:rPr lang="ka-GE" sz="2000" smtClean="0"/>
              <a:t>.</a:t>
            </a:r>
            <a:endParaRPr lang="ka-GE" sz="2000">
              <a:solidFill>
                <a:prstClr val="black"/>
              </a:solidFill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676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6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5133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განხორციელების </a:t>
            </a:r>
            <a:r>
              <a:rPr lang="ka-GE" sz="2000" b="1">
                <a:latin typeface="Sylfaen" panose="010A0502050306030303" pitchFamily="18" charset="0"/>
              </a:rPr>
              <a:t>აუცილებლობა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ობიექტთა </a:t>
            </a:r>
            <a:r>
              <a:rPr lang="ka-GE" sz="2000" b="1">
                <a:latin typeface="Sylfaen" panose="010A0502050306030303" pitchFamily="18" charset="0"/>
              </a:rPr>
              <a:t>ერთგვაროვნება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მსგავსი </a:t>
            </a:r>
            <a:r>
              <a:rPr lang="ka-GE" sz="2000">
                <a:latin typeface="Sylfaen" panose="010A0502050306030303" pitchFamily="18" charset="0"/>
              </a:rPr>
              <a:t>შესყიდვის განხორციელების </a:t>
            </a:r>
            <a:r>
              <a:rPr lang="ka-GE" sz="2000" b="1">
                <a:latin typeface="Sylfaen" panose="010A0502050306030303" pitchFamily="18" charset="0"/>
              </a:rPr>
              <a:t>გამოცდილება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662363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ობიექტის განსაზღვრა, ასევე </a:t>
            </a:r>
            <a:r>
              <a:rPr lang="ka-GE" sz="2000" b="1">
                <a:latin typeface="Sylfaen" panose="010A0502050306030303" pitchFamily="18" charset="0"/>
              </a:rPr>
              <a:t>მიწოდების ვადები და ადგილი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>
                <a:latin typeface="Sylfaen" panose="010A0502050306030303" pitchFamily="18" charset="0"/>
              </a:rPr>
              <a:t>პოტენციური მიმწოდებლების გამოვლენისა და შემსყიდველი ორგანიზაციისათვის მისაღები ხელშეკრულების პირობების განსაზღვრის მიზნით </a:t>
            </a:r>
            <a:r>
              <a:rPr lang="ka-GE" sz="2000" b="1">
                <a:latin typeface="Sylfaen" panose="010A0502050306030303" pitchFamily="18" charset="0"/>
              </a:rPr>
              <a:t>ბაზრის გამოკვლევის </a:t>
            </a:r>
            <a:r>
              <a:rPr lang="ka-GE" sz="2000" b="1" smtClean="0">
                <a:latin typeface="Sylfaen" panose="010A0502050306030303" pitchFamily="18" charset="0"/>
              </a:rPr>
              <a:t>შედეგები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>
              <a:latin typeface="Sylfaen" panose="010A05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1" id="{E5AC0F5A-FB53-47B2-8980-BC8B304C4A8F}" vid="{F4FADC8F-046C-472E-BCCF-EC8F44AD4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321</Template>
  <TotalTime>3940</TotalTime>
  <Words>2118</Words>
  <Application>Microsoft Office PowerPoint</Application>
  <PresentationFormat>On-screen Show (4:3)</PresentationFormat>
  <Paragraphs>310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Sylfaen</vt:lpstr>
      <vt:lpstr>Times New Roman</vt:lpstr>
      <vt:lpstr>Wingdings</vt:lpstr>
      <vt:lpstr>321</vt:lpstr>
      <vt:lpstr>PowerPoint Presentation</vt:lpstr>
      <vt:lpstr>სახელმწიფო შესყიდვების გეგმა</vt:lpstr>
      <vt:lpstr>სახელმწიფო შესყიდვების გეგმა</vt:lpstr>
      <vt:lpstr>სახელმწიფო შესყიდვების გეგმა</vt:lpstr>
      <vt:lpstr>სახელმწიფო შესყიდვების გეგმის წარმოდგენის ვადები</vt:lpstr>
      <vt:lpstr>სახელმწიფო შესყიდვების გეგმის წარმოდგენის ვადები</vt:lpstr>
      <vt:lpstr>როგორ ხდება სახელმწიფო შესყიდვების გეგმის შედგენა?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შესყიდვის ობიექტების იდენტიფიკაცია, კლასიფიკაცია და შესყიდვის ობიექტების ერთგვაროვნების დადგენა საერთაშორისო ორგანიზაციების მიერ მიღებული კლასიფიკატორის გამოყენებით</vt:lpstr>
      <vt:lpstr>CPV კლასიფიკატორი</vt:lpstr>
      <vt:lpstr>სავარაუდო ღირებულება</vt:lpstr>
      <vt:lpstr>შესყიდვის საშუალება</vt:lpstr>
      <vt:lpstr>გამარტივებული შესყიდვა</vt:lpstr>
      <vt:lpstr>სავარაუდო ღირებულება</vt:lpstr>
      <vt:lpstr>2021 წლის პირველი მარტიდან ძალაში შესული ცვლილებები:</vt:lpstr>
      <vt:lpstr>დაფინანსების წყარო</vt:lpstr>
      <vt:lpstr>შესყიდვის საფუძვლები  (გამონაკლისი შესყიდვები)</vt:lpstr>
      <vt:lpstr>შესყიდვის საფუძვლები  (გამონაკლისი შესყიდვები)</vt:lpstr>
      <vt:lpstr>კანონით გათვალისწინებული სხვა შემთხვევა (გარდა ზემოთ ჩამოთვლილისა)</vt:lpstr>
      <vt:lpstr>ექსკლუზივი (გამონაკლისი შესყიდვა)</vt:lpstr>
      <vt:lpstr>გადაუდებელი აუცილებლობა (გამონაკლისი შესყიდვა)</vt:lpstr>
      <vt:lpstr>ხარისხის გაუარესება (გამონაკლისი შესყიდვა)</vt:lpstr>
      <vt:lpstr>სახელმწიფოებრივი და საზოგადოებრივი მნიშვნელობის ღონისძიება (გამონაკლისი შესყიდვა)</vt:lpstr>
      <vt:lpstr>გამარტივებული შესყიდვის შესახებ გადაწყვეტილება (გამონაკლისი შესყიდვა)</vt:lpstr>
      <vt:lpstr>წარმომადგენლობითი ხარჯი (გამონაკლისი შესყიდვა)</vt:lpstr>
      <vt:lpstr>წარმომადგენლობითი ხარჯი (გამონაკლისი შესყიდვა)</vt:lpstr>
      <vt:lpstr>წარმომადგენლობითი ხარჯი (გამონაკლისი შესყიდვა)</vt:lpstr>
      <vt:lpstr>საქართველოს ნორმატიული აქტით დადგენილი გადასახდელების გადახდის გზით (გამონაკლისი შესყიდვა)</vt:lpstr>
      <vt:lpstr>საქართველოს მთავრობის დადგენილებით განსაზღვრული წლოვანების ავტოსატრანსპორტო საშუალების ტექნიკური მომსახურება (გამონაკლისი შესყიდვა)</vt:lpstr>
      <vt:lpstr>სსიპ უმაღლესი საგანმანათლებლო დაწესებულებების გამონაკლისი გამარტივებული შესყიდვები (გამონაკლისი შესყიდვა)</vt:lpstr>
      <vt:lpstr>სახელმწიფოს მიერ დაფუძნებული არასამეწარმეო (არაკომერციული) იურიდიული პირი − უმაღლესი საგანმანათლებლო დაწესებულება  და უმაღლესი საგანმანათლებლო დაწესებულების განვითარების ფონდი (გამონაკლისი შესყიდვა)</vt:lpstr>
      <vt:lpstr>შესყიდვის საფუძვლები CMR გვერდზე და სახელმწიფო შესყიდვების გეგმაში</vt:lpstr>
      <vt:lpstr>შესყიდვის საფუძვლები სახელმწიფო შესყიდვების შესახებ ხელშეკრულებაში</vt:lpstr>
      <vt:lpstr>სახელმწიფო შესყიდვის შესახებ ხელშეკრულება</vt:lpstr>
      <vt:lpstr>ხელშეკრულების დადება არ არის სავალდებულო</vt:lpstr>
      <vt:lpstr>ხელშეკრულების დადება არ არის სავალდებულო</vt:lpstr>
      <vt:lpstr>ხელშეკრულების ჩამანაცვლებელი დოკუმენტი</vt:lpstr>
      <vt:lpstr>ინფორმაცია, რომელსაც ხელშეკრულება უნდა შეიცავდეს</vt:lpstr>
      <vt:lpstr>ინფორმაცია, რომელსაც ხელშეკრულება უნდა შეიცავდეს</vt:lpstr>
      <vt:lpstr>ხელშეკრულების შესრულების უზრუნველყოფის გარანტია</vt:lpstr>
      <vt:lpstr>ხელშეკრულების შესრულების უზრუნველყოფის გარანტია</vt:lpstr>
      <vt:lpstr> ანგარიშსწორების პირობები</vt:lpstr>
      <vt:lpstr> ანგარიშსწორების პირობები</vt:lpstr>
      <vt:lpstr> ანგარიშსწორების პირობები</vt:lpstr>
      <vt:lpstr>ხელშეკრულების დამატებითი პირობები</vt:lpstr>
      <vt:lpstr>ხელშეკრულება დადებულია უცხოურ ენაზე</vt:lpstr>
      <vt:lpstr>მიმწოდებლის შავ სიასთან კავშირი</vt:lpstr>
      <vt:lpstr>ინტერესთა კონფლიქტი</vt:lpstr>
      <vt:lpstr>ხელშეკრულებაში შესყიდვის ობიექტის მიწოდების ვადა და ხელშეკრულების მოქმედების ვადა</vt:lpstr>
      <vt:lpstr>ხელშეკრულება და CMR მოდული</vt:lpstr>
      <vt:lpstr>ხელშეკრულების სტატუსები</vt:lpstr>
      <vt:lpstr>შესყიდვებში ხელოვნური დაყოფა და მონეტარული ზღვარი, დაჯამება</vt:lpstr>
      <vt:lpstr>შესყიდვის ღირებულების დაჯამება შესყიდვის ერთგვაროვანი ობიექტების სავარაუდო ღირებულებასთან</vt:lpstr>
      <vt:lpstr>დაჯამება და დაფინანსების წყაროები</vt:lpstr>
      <vt:lpstr> მადლობა ყურადღებისა  და თანამშრომლობისთვის!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ხელოვნური დაყოფა და მონეტარული ზღვრის დარღვევა სახელმწიფო შესყიდვების გეგმაში</dc:title>
  <dc:creator>Mariam Gogoladze</dc:creator>
  <cp:lastModifiedBy>Maia Kukhaleishvili</cp:lastModifiedBy>
  <cp:revision>581</cp:revision>
  <dcterms:created xsi:type="dcterms:W3CDTF">2014-10-09T11:53:31Z</dcterms:created>
  <dcterms:modified xsi:type="dcterms:W3CDTF">2026-04-23T12:18:50Z</dcterms:modified>
</cp:coreProperties>
</file>