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6"/>
  </p:notesMasterIdLst>
  <p:sldIdLst>
    <p:sldId id="422" r:id="rId2"/>
    <p:sldId id="479" r:id="rId3"/>
    <p:sldId id="263" r:id="rId4"/>
    <p:sldId id="480" r:id="rId5"/>
    <p:sldId id="382" r:id="rId6"/>
    <p:sldId id="494" r:id="rId7"/>
    <p:sldId id="474" r:id="rId8"/>
    <p:sldId id="264" r:id="rId9"/>
    <p:sldId id="425" r:id="rId10"/>
    <p:sldId id="265" r:id="rId11"/>
    <p:sldId id="267" r:id="rId12"/>
    <p:sldId id="268" r:id="rId13"/>
    <p:sldId id="385" r:id="rId14"/>
    <p:sldId id="272" r:id="rId15"/>
    <p:sldId id="499" r:id="rId16"/>
    <p:sldId id="500" r:id="rId17"/>
    <p:sldId id="566" r:id="rId18"/>
    <p:sldId id="279" r:id="rId19"/>
    <p:sldId id="280" r:id="rId20"/>
    <p:sldId id="427" r:id="rId21"/>
    <p:sldId id="502" r:id="rId22"/>
    <p:sldId id="503" r:id="rId23"/>
    <p:sldId id="506" r:id="rId24"/>
    <p:sldId id="511" r:id="rId25"/>
    <p:sldId id="512" r:id="rId26"/>
    <p:sldId id="513" r:id="rId27"/>
    <p:sldId id="515" r:id="rId28"/>
    <p:sldId id="516" r:id="rId29"/>
    <p:sldId id="517" r:id="rId30"/>
    <p:sldId id="518" r:id="rId31"/>
    <p:sldId id="519" r:id="rId32"/>
    <p:sldId id="521" r:id="rId33"/>
    <p:sldId id="522" r:id="rId34"/>
    <p:sldId id="523" r:id="rId35"/>
    <p:sldId id="524" r:id="rId36"/>
    <p:sldId id="525" r:id="rId37"/>
    <p:sldId id="526" r:id="rId38"/>
    <p:sldId id="527" r:id="rId39"/>
    <p:sldId id="528" r:id="rId40"/>
    <p:sldId id="529" r:id="rId41"/>
    <p:sldId id="530" r:id="rId42"/>
    <p:sldId id="531" r:id="rId43"/>
    <p:sldId id="532" r:id="rId44"/>
    <p:sldId id="536" r:id="rId45"/>
    <p:sldId id="537" r:id="rId46"/>
    <p:sldId id="539" r:id="rId47"/>
    <p:sldId id="541" r:id="rId48"/>
    <p:sldId id="544" r:id="rId49"/>
    <p:sldId id="545" r:id="rId50"/>
    <p:sldId id="546" r:id="rId51"/>
    <p:sldId id="548" r:id="rId52"/>
    <p:sldId id="555" r:id="rId53"/>
    <p:sldId id="556" r:id="rId54"/>
    <p:sldId id="557" r:id="rId55"/>
    <p:sldId id="558" r:id="rId56"/>
    <p:sldId id="559" r:id="rId57"/>
    <p:sldId id="567" r:id="rId58"/>
    <p:sldId id="568" r:id="rId59"/>
    <p:sldId id="569" r:id="rId60"/>
    <p:sldId id="574" r:id="rId61"/>
    <p:sldId id="570" r:id="rId62"/>
    <p:sldId id="571" r:id="rId63"/>
    <p:sldId id="572" r:id="rId64"/>
    <p:sldId id="573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59" autoAdjust="0"/>
    <p:restoredTop sz="93614" autoAdjust="0"/>
  </p:normalViewPr>
  <p:slideViewPr>
    <p:cSldViewPr>
      <p:cViewPr varScale="1">
        <p:scale>
          <a:sx n="108" d="100"/>
          <a:sy n="108" d="100"/>
        </p:scale>
        <p:origin x="20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276C8-3005-451E-B91F-EBFEB8F24A6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DC9B1-2EE9-4405-94B5-5C5E5417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91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DC9B1-2EE9-4405-94B5-5C5E5417DA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11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DC9B1-2EE9-4405-94B5-5C5E5417DA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9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D7B4A-931A-4A82-A365-520FF9A24EFB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27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C9034-5BE0-47E0-A545-2EB81AAEAA64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3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D039-F78A-4FC6-AF45-D3B5CDE41BF4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05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146B-EC67-4A2B-A763-966EB2757043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5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4A83-3D58-4845-9C47-C8DD49E98B20}" type="datetime1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8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EF9D6-DA7A-4BAA-A672-5A9185BE0D7E}" type="datetime1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0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79EDD-8342-4EEC-B903-F897BA9FE2C6}" type="datetime1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14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B4483-556D-445C-9DD1-7FF78C955F22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16D2-BBB8-4C31-9EE6-CB2607CBD7AE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19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BC9D-38A7-4A18-924A-A02AE5D13D86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66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C5C9-E97E-45DA-9227-A27D2F38DD88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7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00A45-2786-4E75-8EA1-AC9904AF5CDA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381C8-FE0C-49DD-B7AF-5A3434F9D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86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9144000" cy="365125"/>
          </a:xfrm>
        </p:spPr>
        <p:txBody>
          <a:bodyPr/>
          <a:lstStyle/>
          <a:p>
            <a:r>
              <a:rPr lang="ka-GE" sz="800" i="1" smtClean="0"/>
              <a:t>ნინო კუხალეიშვილი</a:t>
            </a:r>
          </a:p>
          <a:p>
            <a:r>
              <a:rPr lang="ka-GE" sz="800" i="1" smtClean="0"/>
              <a:t>2017</a:t>
            </a:r>
            <a:endParaRPr lang="en-US" sz="800" i="1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სახელმწიფო შესყიდვების გეგმა, გამარტივებული შესყიდვა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,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გამარტივებული შესყიდვები, სახელმწიფო შესყიდვის შესახებ ხელშეკრულება,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შესყიდვების ხელოვნური დაყოფა და მონეტარული ზღვრის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დარღვევა</a:t>
            </a:r>
            <a:endParaRPr lang="en-US" sz="2800" b="1" smtClean="0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  <a:p>
            <a:pPr algn="ctr">
              <a:lnSpc>
                <a:spcPct val="150000"/>
              </a:lnSpc>
            </a:pP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00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1295400"/>
          </a:xfrm>
          <a:noFill/>
          <a:ln>
            <a:solidFill>
              <a:schemeClr val="tx1"/>
            </a:solidFill>
            <a:prstDash val="sysDash"/>
          </a:ln>
          <a:effectLst>
            <a:outerShdw blurRad="127000" dist="101600" dir="5400000" algn="t" rotWithShape="0">
              <a:prstClr val="black">
                <a:alpha val="10000"/>
              </a:prstClr>
            </a:outerShdw>
            <a:softEdge rad="3175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სახელმწიფო შესყიდვების გეგმა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0237"/>
            <a:ext cx="7886700" cy="3509963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>
                <a:solidFill>
                  <a:prstClr val="black"/>
                </a:solidFill>
                <a:latin typeface="Sylfaen" pitchFamily="18" charset="0"/>
                <a:ea typeface="+mj-ea"/>
                <a:cs typeface="+mj-cs"/>
              </a:rPr>
              <a:t>შემსყიდველი ორგანიზაცია შესყიდვებს ახორციელებს მხოლოდ </a:t>
            </a:r>
            <a:r>
              <a:rPr lang="en-US" sz="2000" b="1">
                <a:solidFill>
                  <a:prstClr val="black"/>
                </a:solidFill>
                <a:latin typeface="Sylfaen" pitchFamily="18" charset="0"/>
                <a:ea typeface="+mj-ea"/>
                <a:cs typeface="+mj-cs"/>
              </a:rPr>
              <a:t>წინასწარ დამტკიცებული </a:t>
            </a:r>
            <a:r>
              <a:rPr lang="en-US" sz="2000">
                <a:solidFill>
                  <a:prstClr val="black"/>
                </a:solidFill>
                <a:latin typeface="Sylfaen" pitchFamily="18" charset="0"/>
                <a:ea typeface="+mj-ea"/>
                <a:cs typeface="+mj-cs"/>
              </a:rPr>
              <a:t>და ამ წესის მიხედვით </a:t>
            </a:r>
            <a:r>
              <a:rPr lang="en-US" sz="2000" b="1">
                <a:solidFill>
                  <a:prstClr val="black"/>
                </a:solidFill>
                <a:latin typeface="Sylfaen" pitchFamily="18" charset="0"/>
                <a:ea typeface="+mj-ea"/>
                <a:cs typeface="+mj-cs"/>
              </a:rPr>
              <a:t>რეგისტრირებული</a:t>
            </a:r>
            <a:r>
              <a:rPr lang="en-US" sz="2000">
                <a:solidFill>
                  <a:prstClr val="black"/>
                </a:solidFill>
                <a:latin typeface="Sylfaen" pitchFamily="18" charset="0"/>
                <a:ea typeface="+mj-ea"/>
                <a:cs typeface="+mj-cs"/>
              </a:rPr>
              <a:t> გეგმის </a:t>
            </a:r>
            <a:r>
              <a:rPr lang="en-US" sz="2000" smtClean="0">
                <a:solidFill>
                  <a:prstClr val="black"/>
                </a:solidFill>
                <a:latin typeface="Sylfaen" pitchFamily="18" charset="0"/>
                <a:ea typeface="+mj-ea"/>
                <a:cs typeface="+mj-cs"/>
              </a:rPr>
              <a:t>შესაბამისად</a:t>
            </a:r>
            <a:endParaRPr lang="en-US" sz="1800">
              <a:latin typeface="Sylfaen" panose="010A0502050306030303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13716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46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906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სახელმწიფო</a:t>
            </a:r>
            <a:r>
              <a:rPr lang="ka-GE" sz="4400" b="1"/>
              <a:t>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შესყიდვების</a:t>
            </a:r>
            <a:r>
              <a:rPr lang="ka-GE" sz="4400" b="1"/>
              <a:t>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გეგმა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924800" cy="213360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ka-GE" sz="2000" smtClean="0"/>
              <a:t>სახელმწიფო </a:t>
            </a:r>
            <a:r>
              <a:rPr lang="ka-GE" sz="2000"/>
              <a:t>შესყიდვების გეგმის წარმოდგენა ხდება სახელმწიფო შესყიდვების სააგენტოს ერთიანი ელექტრონული სისტემის </a:t>
            </a:r>
            <a:r>
              <a:rPr lang="en-US" sz="2000" b="1" err="1">
                <a:latin typeface="Sylfaen" panose="010A0502050306030303" pitchFamily="18" charset="0"/>
              </a:rPr>
              <a:t>ePLAN</a:t>
            </a:r>
            <a:r>
              <a:rPr lang="en-US" sz="2000" b="1"/>
              <a:t> </a:t>
            </a:r>
            <a:r>
              <a:rPr lang="ka-GE" sz="2000" b="1" smtClean="0"/>
              <a:t>მოდულში</a:t>
            </a:r>
            <a:endParaRPr lang="en-US" sz="2000" b="1"/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1219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06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სახელმწიფო შესყიდვების გეგმა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1825"/>
            <a:ext cx="7924800" cy="3279775"/>
          </a:xfrm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b="1" smtClean="0"/>
              <a:t>ითვლება წარმოდგენილად </a:t>
            </a:r>
            <a:r>
              <a:rPr lang="ka-GE" sz="2000" smtClean="0"/>
              <a:t>მას მერე, რაც განხორციელდება მისი </a:t>
            </a:r>
            <a:r>
              <a:rPr lang="ka-GE" sz="2000" b="1" smtClean="0"/>
              <a:t>რეგისტრაცია</a:t>
            </a:r>
            <a:r>
              <a:rPr lang="ka-GE" sz="2000" smtClean="0"/>
              <a:t> </a:t>
            </a:r>
            <a:r>
              <a:rPr lang="en-US" sz="2000" smtClean="0">
                <a:latin typeface="Sylfaen" panose="010A0502050306030303" pitchFamily="18" charset="0"/>
              </a:rPr>
              <a:t>ePLAN</a:t>
            </a:r>
            <a:r>
              <a:rPr lang="en-US" sz="2000" smtClean="0"/>
              <a:t> </a:t>
            </a:r>
            <a:r>
              <a:rPr lang="ka-GE" sz="2000" smtClean="0"/>
              <a:t>მოდულში;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2000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smtClean="0">
                <a:solidFill>
                  <a:prstClr val="black"/>
                </a:solidFill>
              </a:rPr>
              <a:t>თუ </a:t>
            </a:r>
            <a:r>
              <a:rPr lang="en-US" sz="2000" smtClean="0">
                <a:solidFill>
                  <a:prstClr val="black"/>
                </a:solidFill>
                <a:latin typeface="Sylfaen" panose="010A0502050306030303" pitchFamily="18" charset="0"/>
              </a:rPr>
              <a:t>ePLAN</a:t>
            </a:r>
            <a:r>
              <a:rPr lang="en-US" sz="2000" smtClean="0">
                <a:solidFill>
                  <a:prstClr val="black"/>
                </a:solidFill>
              </a:rPr>
              <a:t> </a:t>
            </a:r>
            <a:r>
              <a:rPr lang="ka-GE" sz="2000">
                <a:solidFill>
                  <a:prstClr val="black"/>
                </a:solidFill>
              </a:rPr>
              <a:t>მოდულში </a:t>
            </a:r>
            <a:r>
              <a:rPr lang="ka-GE" sz="2000" smtClean="0">
                <a:solidFill>
                  <a:prstClr val="black"/>
                </a:solidFill>
              </a:rPr>
              <a:t>გეგმა </a:t>
            </a:r>
            <a:r>
              <a:rPr lang="ka-GE" sz="2000" smtClean="0"/>
              <a:t>წარმოდგენილია </a:t>
            </a:r>
            <a:r>
              <a:rPr lang="ka-GE" sz="2000" b="1" smtClean="0"/>
              <a:t>პროექტის სახით</a:t>
            </a:r>
            <a:r>
              <a:rPr lang="ka-GE" sz="2000" smtClean="0"/>
              <a:t>, მაშინ ის </a:t>
            </a:r>
            <a:r>
              <a:rPr lang="ka-GE" sz="2000" b="1" smtClean="0"/>
              <a:t>არ ითვლება წარმოდგენილად </a:t>
            </a:r>
            <a:r>
              <a:rPr lang="ka-GE" sz="2000" smtClean="0"/>
              <a:t>და შესაბამისად მისი მონიტორინგი არ ხორციელდება.</a:t>
            </a:r>
            <a:endParaRPr lang="en-US" sz="2000"/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1219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"/>
            <a:ext cx="7895771" cy="1405087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სახელმწიფო შესყიდვების გეგმის წარმოდგენის ვადები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895771" cy="2667000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ka-GE" sz="2000"/>
              <a:t>მომდევნო წლის გეგმას შემსყიდველი ორგანიზაცია არეგისტრირებს არა უგვიანეს </a:t>
            </a:r>
            <a:r>
              <a:rPr lang="ka-GE" sz="2000" b="1"/>
              <a:t>მიმდინარე წლის 20 </a:t>
            </a:r>
            <a:r>
              <a:rPr lang="ka-GE" sz="2000" b="1" smtClean="0"/>
              <a:t>ნოემბრისა</a:t>
            </a:r>
            <a:r>
              <a:rPr lang="en-US" sz="2000" smtClean="0"/>
              <a:t>.</a:t>
            </a:r>
            <a:r>
              <a:rPr lang="ka-GE" sz="2000"/>
              <a:t> </a:t>
            </a:r>
            <a:endParaRPr lang="ka-GE" sz="200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ka-GE" sz="2000" smtClean="0"/>
              <a:t>რის </a:t>
            </a:r>
            <a:r>
              <a:rPr lang="ka-GE" sz="2000"/>
              <a:t>შემდეგაც შემსყიდველ ორგანიზაციას </a:t>
            </a:r>
            <a:r>
              <a:rPr lang="ka-GE" sz="2000" b="1"/>
              <a:t>შეუძლია დაიწყოს </a:t>
            </a:r>
            <a:r>
              <a:rPr lang="ka-GE" sz="2000"/>
              <a:t>მომდევნო წლისათვის/წლებისათვის აუცილებელი სახელმწიფო შესყიდვების განხორციელება. </a:t>
            </a:r>
            <a:endParaRPr lang="en-US" sz="20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85800" y="1600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48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"/>
            <a:ext cx="7895771" cy="1405087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სახელმწიფო შესყიდვების გეგმის წარმოდგენის ვადები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85800" y="1600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981200"/>
            <a:ext cx="7886700" cy="3922861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ka-GE" sz="2000"/>
              <a:t>ბიუჯეტის შესახებ შესაბამისი </a:t>
            </a:r>
            <a:r>
              <a:rPr lang="ka-GE" sz="2000" b="1"/>
              <a:t>ნორმატიული აქტის </a:t>
            </a:r>
            <a:r>
              <a:rPr lang="ka-GE" sz="2000" b="1" smtClean="0"/>
              <a:t>ამოქმედებამდე</a:t>
            </a:r>
          </a:p>
          <a:p>
            <a:pPr marL="0" indent="0" algn="ctr">
              <a:lnSpc>
                <a:spcPct val="150000"/>
              </a:lnSpc>
              <a:buNone/>
            </a:pPr>
            <a:endParaRPr lang="ka-GE" sz="2000" smtClean="0"/>
          </a:p>
          <a:p>
            <a:pPr algn="ctr">
              <a:lnSpc>
                <a:spcPct val="150000"/>
              </a:lnSpc>
            </a:pPr>
            <a:endParaRPr lang="ka-GE" sz="2000"/>
          </a:p>
          <a:p>
            <a:pPr marL="0" indent="0" algn="ctr">
              <a:lnSpc>
                <a:spcPct val="150000"/>
              </a:lnSpc>
              <a:buNone/>
            </a:pPr>
            <a:r>
              <a:rPr lang="ka-GE" sz="2000"/>
              <a:t>გეგმა უნდა შეესაბამებოდეს გეგმის რეგისტრაციის მომენტისათვის შესაბამის წარმომადგენლობით ორგანოში </a:t>
            </a:r>
            <a:r>
              <a:rPr lang="ka-GE" sz="2000" b="1"/>
              <a:t>წარდგენილ ბიუჯეტის </a:t>
            </a:r>
            <a:r>
              <a:rPr lang="ka-GE" sz="2000" b="1" smtClean="0"/>
              <a:t>პროექტს</a:t>
            </a:r>
            <a:endParaRPr lang="en-US" sz="2000"/>
          </a:p>
        </p:txBody>
      </p:sp>
      <p:sp>
        <p:nvSpPr>
          <p:cNvPr id="6" name="Down Arrow 5"/>
          <p:cNvSpPr/>
          <p:nvPr/>
        </p:nvSpPr>
        <p:spPr>
          <a:xfrm>
            <a:off x="4419600" y="3493699"/>
            <a:ext cx="457200" cy="53340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58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  <a:tileRect/>
          </a:gradFill>
          <a:ln>
            <a:noFill/>
          </a:ln>
          <a:effectLst>
            <a:outerShdw blurRad="127000" dist="1016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6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198437"/>
            <a:ext cx="7886700" cy="1325563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როგორ ხდება სახელმწიფო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შესყიდვების გეგმის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შედგენა?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819399"/>
            <a:ext cx="7886700" cy="1524001"/>
          </a:xfrm>
        </p:spPr>
        <p:txBody>
          <a:bodyPr anchor="ctr">
            <a:normAutofit fontScale="92500" lnSpcReduction="10000"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>
                <a:solidFill>
                  <a:prstClr val="black"/>
                </a:solidFill>
                <a:ea typeface="+mj-ea"/>
                <a:cs typeface="+mj-cs"/>
              </a:rPr>
              <a:t>სახელმწიფო შესყიდვების გეგმის </a:t>
            </a:r>
            <a:r>
              <a:rPr lang="ka-GE" sz="2000" b="1" smtClean="0">
                <a:solidFill>
                  <a:prstClr val="black"/>
                </a:solidFill>
                <a:ea typeface="+mj-ea"/>
                <a:cs typeface="+mj-cs"/>
              </a:rPr>
              <a:t>პროექტის შემუშავება</a:t>
            </a:r>
            <a:r>
              <a:rPr lang="ka-GE" sz="2000" smtClean="0">
                <a:solidFill>
                  <a:prstClr val="black"/>
                </a:solidFill>
                <a:ea typeface="+mj-ea"/>
                <a:cs typeface="+mj-cs"/>
              </a:rPr>
              <a:t>;</a:t>
            </a:r>
            <a:endParaRPr lang="en-US" sz="200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200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/>
              <a:t>სახელმწიფო შესყიდვების </a:t>
            </a:r>
            <a:r>
              <a:rPr lang="ka-GE" sz="2000" b="1"/>
              <a:t>გეგმის </a:t>
            </a:r>
            <a:r>
              <a:rPr lang="ka-GE" sz="2000" b="1" smtClean="0"/>
              <a:t>შედგენა</a:t>
            </a:r>
            <a:r>
              <a:rPr lang="ka-GE" sz="2000" smtClean="0"/>
              <a:t>.</a:t>
            </a:r>
            <a:endParaRPr lang="ka-GE" sz="2000">
              <a:solidFill>
                <a:prstClr val="black"/>
              </a:solidFill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16764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96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05750" cy="1973898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რა უნდა გავითვალისწინოთ სახელმწიფო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შესყიდვების გეგმის პროექტის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შემუშავების დროს?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924800" cy="4351338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smtClean="0">
                <a:latin typeface="Sylfaen" panose="010A0502050306030303" pitchFamily="18" charset="0"/>
              </a:rPr>
              <a:t>შესყიდვის </a:t>
            </a:r>
            <a:r>
              <a:rPr lang="ka-GE" sz="2000">
                <a:latin typeface="Sylfaen" panose="010A0502050306030303" pitchFamily="18" charset="0"/>
              </a:rPr>
              <a:t>განხორციელების </a:t>
            </a:r>
            <a:r>
              <a:rPr lang="ka-GE" sz="2000" b="1">
                <a:latin typeface="Sylfaen" panose="010A0502050306030303" pitchFamily="18" charset="0"/>
              </a:rPr>
              <a:t>აუცილებლობა</a:t>
            </a:r>
            <a:r>
              <a:rPr lang="ka-GE" sz="2000" smtClean="0">
                <a:latin typeface="Sylfaen" panose="010A0502050306030303" pitchFamily="18" charset="0"/>
              </a:rPr>
              <a:t>;</a:t>
            </a:r>
            <a:endParaRPr lang="en-US" sz="20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smtClean="0">
                <a:latin typeface="Sylfaen" panose="010A0502050306030303" pitchFamily="18" charset="0"/>
              </a:rPr>
              <a:t>შესყიდვის </a:t>
            </a:r>
            <a:r>
              <a:rPr lang="ka-GE" sz="2000">
                <a:latin typeface="Sylfaen" panose="010A0502050306030303" pitchFamily="18" charset="0"/>
              </a:rPr>
              <a:t>ობიექტთა </a:t>
            </a:r>
            <a:r>
              <a:rPr lang="ka-GE" sz="2000" b="1">
                <a:latin typeface="Sylfaen" panose="010A0502050306030303" pitchFamily="18" charset="0"/>
              </a:rPr>
              <a:t>ერთგვაროვნება</a:t>
            </a:r>
            <a:r>
              <a:rPr lang="ka-GE" sz="2000" smtClean="0">
                <a:latin typeface="Sylfaen" panose="010A0502050306030303" pitchFamily="18" charset="0"/>
              </a:rPr>
              <a:t>;</a:t>
            </a:r>
            <a:endParaRPr lang="en-US" sz="20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smtClean="0">
                <a:latin typeface="Sylfaen" panose="010A0502050306030303" pitchFamily="18" charset="0"/>
              </a:rPr>
              <a:t>მსგავსი </a:t>
            </a:r>
            <a:r>
              <a:rPr lang="ka-GE" sz="2000">
                <a:latin typeface="Sylfaen" panose="010A0502050306030303" pitchFamily="18" charset="0"/>
              </a:rPr>
              <a:t>შესყიდვის განხორციელების </a:t>
            </a:r>
            <a:r>
              <a:rPr lang="ka-GE" sz="2000" b="1">
                <a:latin typeface="Sylfaen" panose="010A0502050306030303" pitchFamily="18" charset="0"/>
              </a:rPr>
              <a:t>გამოცდილება</a:t>
            </a:r>
            <a:r>
              <a:rPr lang="ka-GE" sz="2000" smtClean="0">
                <a:latin typeface="Sylfaen" panose="010A0502050306030303" pitchFamily="18" charset="0"/>
              </a:rPr>
              <a:t>;</a:t>
            </a:r>
            <a:endParaRPr lang="en-US" sz="2000" smtClean="0">
              <a:latin typeface="Sylfaen" panose="010A0502050306030303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2209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79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7924800" cy="3662363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smtClean="0">
                <a:latin typeface="Sylfaen" panose="010A0502050306030303" pitchFamily="18" charset="0"/>
              </a:rPr>
              <a:t>შესყიდვის </a:t>
            </a:r>
            <a:r>
              <a:rPr lang="ka-GE" sz="2000">
                <a:latin typeface="Sylfaen" panose="010A0502050306030303" pitchFamily="18" charset="0"/>
              </a:rPr>
              <a:t>ობიექტის განსაზღვრა, ასევე </a:t>
            </a:r>
            <a:r>
              <a:rPr lang="ka-GE" sz="2000" b="1">
                <a:latin typeface="Sylfaen" panose="010A0502050306030303" pitchFamily="18" charset="0"/>
              </a:rPr>
              <a:t>მიწოდების ვადები და ადგილი</a:t>
            </a:r>
            <a:r>
              <a:rPr lang="ka-GE" sz="2000" smtClean="0">
                <a:latin typeface="Sylfaen" panose="010A0502050306030303" pitchFamily="18" charset="0"/>
              </a:rPr>
              <a:t>;</a:t>
            </a:r>
            <a:endParaRPr lang="en-US" sz="20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>
                <a:latin typeface="Sylfaen" panose="010A0502050306030303" pitchFamily="18" charset="0"/>
              </a:rPr>
              <a:t>პოტენციური მიმწოდებლების გამოვლენისა და შემსყიდველი ორგანიზაციისათვის მისაღები ხელშეკრულების პირობების განსაზღვრის მიზნით </a:t>
            </a:r>
            <a:r>
              <a:rPr lang="ka-GE" sz="2000" b="1">
                <a:latin typeface="Sylfaen" panose="010A0502050306030303" pitchFamily="18" charset="0"/>
              </a:rPr>
              <a:t>ბაზრის გამოკვლევის </a:t>
            </a:r>
            <a:r>
              <a:rPr lang="ka-GE" sz="2000" b="1" smtClean="0">
                <a:latin typeface="Sylfaen" panose="010A0502050306030303" pitchFamily="18" charset="0"/>
              </a:rPr>
              <a:t>შედეგები</a:t>
            </a:r>
            <a:r>
              <a:rPr lang="ka-GE" sz="2000" smtClean="0">
                <a:latin typeface="Sylfaen" panose="010A0502050306030303" pitchFamily="18" charset="0"/>
              </a:rPr>
              <a:t>;</a:t>
            </a:r>
            <a:endParaRPr lang="en-US" sz="2000">
              <a:latin typeface="Sylfaen" panose="010A0502050306030303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05750" cy="1973898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რა უნდა გავითვალისწინოთ სახელმწიფო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შესყიდვების გეგმის პროექტის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შემუშავების დროს?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2209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88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1"/>
            <a:ext cx="7924800" cy="3890962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smtClean="0">
                <a:latin typeface="Sylfaen" panose="010A0502050306030303" pitchFamily="18" charset="0"/>
              </a:rPr>
              <a:t>შესყიდვის </a:t>
            </a:r>
            <a:r>
              <a:rPr lang="ka-GE" sz="2000">
                <a:latin typeface="Sylfaen" panose="010A0502050306030303" pitchFamily="18" charset="0"/>
              </a:rPr>
              <a:t>ობიექტი, ასეთის არსებობის შემთხვევაში, </a:t>
            </a:r>
            <a:r>
              <a:rPr lang="ka-GE" sz="2000" smtClean="0">
                <a:latin typeface="Sylfaen" panose="010A0502050306030303" pitchFamily="18" charset="0"/>
              </a:rPr>
              <a:t>რომლის </a:t>
            </a:r>
            <a:r>
              <a:rPr lang="ka-GE" sz="2000">
                <a:latin typeface="Sylfaen" panose="010A0502050306030303" pitchFamily="18" charset="0"/>
              </a:rPr>
              <a:t>შესყიდვა გათვალისწინებულია </a:t>
            </a:r>
            <a:r>
              <a:rPr lang="ka-GE" sz="2000" b="1">
                <a:latin typeface="Sylfaen" panose="010A0502050306030303" pitchFamily="18" charset="0"/>
              </a:rPr>
              <a:t>კონსოლიდირებული ტენდერის </a:t>
            </a:r>
            <a:r>
              <a:rPr lang="ka-GE" sz="2000" smtClean="0">
                <a:latin typeface="Sylfaen" panose="010A0502050306030303" pitchFamily="18" charset="0"/>
              </a:rPr>
              <a:t>საშუალებით</a:t>
            </a:r>
            <a:r>
              <a:rPr lang="en-US" sz="2000" smtClean="0">
                <a:latin typeface="Sylfaen" panose="010A0502050306030303" pitchFamily="18" charset="0"/>
              </a:rPr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smtClean="0">
                <a:latin typeface="Sylfaen" panose="010A0502050306030303" pitchFamily="18" charset="0"/>
              </a:rPr>
              <a:t>შესყიდვის </a:t>
            </a:r>
            <a:r>
              <a:rPr lang="ka-GE" sz="2000">
                <a:latin typeface="Sylfaen" panose="010A0502050306030303" pitchFamily="18" charset="0"/>
              </a:rPr>
              <a:t>საშუალების შერჩევის </a:t>
            </a:r>
            <a:r>
              <a:rPr lang="ka-GE" sz="2000" b="1">
                <a:latin typeface="Sylfaen" panose="010A0502050306030303" pitchFamily="18" charset="0"/>
              </a:rPr>
              <a:t>საფუძველი</a:t>
            </a:r>
            <a:r>
              <a:rPr lang="ka-GE" sz="2000">
                <a:latin typeface="Sylfaen" panose="010A0502050306030303" pitchFamily="18" charset="0"/>
              </a:rPr>
              <a:t>, შესყიდვის </a:t>
            </a:r>
            <a:r>
              <a:rPr lang="ka-GE" sz="2000" b="1">
                <a:latin typeface="Sylfaen" panose="010A0502050306030303" pitchFamily="18" charset="0"/>
              </a:rPr>
              <a:t>პროცედურების სავარაუდო ვადები</a:t>
            </a:r>
            <a:r>
              <a:rPr lang="ka-GE" sz="2000" smtClean="0">
                <a:latin typeface="Sylfaen" panose="010A0502050306030303" pitchFamily="18" charset="0"/>
              </a:rPr>
              <a:t>;</a:t>
            </a:r>
            <a:endParaRPr lang="en-US" sz="20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>
              <a:latin typeface="Sylfaen" panose="010A0502050306030303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05750" cy="1973898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რა უნდა გავითვალისწინოთ სახელმწიფო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შესყიდვების გეგმის პროექტის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შემუშავების დროს?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2209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01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შესყიდვის ობიექტების იდენტიფიკაცია, კლასიფიკაცია და შესყიდვის ობიექტების ერთგვაროვნების დადგენა საერთაშორისო ორგანიზაციების მიერ მიღებული კლასიფიკატორის გამოყენებით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z="800" i="1" smtClean="0"/>
              <a:t>ნინო კუხალეიშვილი 2017</a:t>
            </a:r>
            <a:endParaRPr lang="en-US" sz="800" i="1"/>
          </a:p>
        </p:txBody>
      </p:sp>
    </p:spTree>
    <p:extLst>
      <p:ext uri="{BB962C8B-B14F-4D97-AF65-F5344CB8AC3E}">
        <p14:creationId xmlns:p14="http://schemas.microsoft.com/office/powerpoint/2010/main" val="260643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90601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Sylfaen" panose="010A0502050306030303" pitchFamily="18" charset="0"/>
                <a:ea typeface="+mn-ea"/>
                <a:cs typeface="+mn-cs"/>
              </a:rPr>
              <a:t>CPV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Sylfaen" panose="010A0502050306030303" pitchFamily="18" charset="0"/>
                <a:ea typeface="+mn-ea"/>
                <a:cs typeface="+mn-cs"/>
              </a:rPr>
              <a:t>კლასიფიკატორი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Sylfaen" panose="010A0502050306030303" pitchFamily="18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191000"/>
          </a:xfrm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>
                <a:latin typeface="Sylfaen" panose="010A0502050306030303" pitchFamily="18" charset="0"/>
              </a:rPr>
              <a:t>XXX</a:t>
            </a:r>
            <a:r>
              <a:rPr lang="ka-GE" sz="1700">
                <a:latin typeface="Sylfaen" panose="010A0502050306030303" pitchFamily="18" charset="0"/>
              </a:rPr>
              <a:t>00000 </a:t>
            </a:r>
            <a:r>
              <a:rPr lang="ka-GE" sz="1700" smtClean="0">
                <a:latin typeface="Sylfaen" panose="010A0502050306030303" pitchFamily="18" charset="0"/>
              </a:rPr>
              <a:t>– </a:t>
            </a:r>
            <a:r>
              <a:rPr lang="ka-GE" sz="1700" b="1" smtClean="0">
                <a:latin typeface="Sylfaen" panose="010A0502050306030303" pitchFamily="18" charset="0"/>
              </a:rPr>
              <a:t>დანაყოფის</a:t>
            </a:r>
            <a:r>
              <a:rPr lang="ka-GE" sz="1700" smtClean="0">
                <a:latin typeface="Sylfaen" panose="010A0502050306030303" pitchFamily="18" charset="0"/>
              </a:rPr>
              <a:t> </a:t>
            </a:r>
            <a:r>
              <a:rPr lang="ka-GE" sz="1700">
                <a:latin typeface="Sylfaen" panose="010A0502050306030303" pitchFamily="18" charset="0"/>
              </a:rPr>
              <a:t>განმსაზღვრელი ციფრები</a:t>
            </a:r>
            <a:r>
              <a:rPr lang="ka-GE" sz="1700" smtClean="0">
                <a:latin typeface="Sylfaen" panose="010A0502050306030303" pitchFamily="18" charset="0"/>
              </a:rPr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 smtClean="0">
                <a:latin typeface="Sylfaen" panose="010A0502050306030303" pitchFamily="18" charset="0"/>
              </a:rPr>
              <a:t>XXXX</a:t>
            </a:r>
            <a:r>
              <a:rPr lang="ka-GE" sz="1700" smtClean="0">
                <a:latin typeface="Sylfaen" panose="010A0502050306030303" pitchFamily="18" charset="0"/>
              </a:rPr>
              <a:t>0000 – </a:t>
            </a:r>
            <a:r>
              <a:rPr lang="ka-GE" sz="1700" b="1" smtClean="0">
                <a:latin typeface="Sylfaen" panose="010A0502050306030303" pitchFamily="18" charset="0"/>
              </a:rPr>
              <a:t>ჯგუფის</a:t>
            </a:r>
            <a:r>
              <a:rPr lang="ka-GE" sz="1700" smtClean="0">
                <a:latin typeface="Sylfaen" panose="010A0502050306030303" pitchFamily="18" charset="0"/>
              </a:rPr>
              <a:t> </a:t>
            </a:r>
            <a:r>
              <a:rPr lang="ka-GE" sz="1700">
                <a:latin typeface="Sylfaen" panose="010A0502050306030303" pitchFamily="18" charset="0"/>
              </a:rPr>
              <a:t>განმსაზღვრელი ციფრები</a:t>
            </a:r>
            <a:r>
              <a:rPr lang="ka-GE" sz="1700" smtClean="0">
                <a:latin typeface="Sylfaen" panose="010A0502050306030303" pitchFamily="18" charset="0"/>
              </a:rPr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 smtClean="0">
                <a:latin typeface="Sylfaen" panose="010A0502050306030303" pitchFamily="18" charset="0"/>
              </a:rPr>
              <a:t>XXXXX</a:t>
            </a:r>
            <a:r>
              <a:rPr lang="ka-GE" sz="1700" smtClean="0">
                <a:latin typeface="Sylfaen" panose="010A0502050306030303" pitchFamily="18" charset="0"/>
              </a:rPr>
              <a:t>000 – </a:t>
            </a:r>
            <a:r>
              <a:rPr lang="ka-GE" sz="1700" b="1" smtClean="0">
                <a:latin typeface="Sylfaen" panose="010A0502050306030303" pitchFamily="18" charset="0"/>
              </a:rPr>
              <a:t>კლასის</a:t>
            </a:r>
            <a:r>
              <a:rPr lang="ka-GE" sz="1700" smtClean="0">
                <a:latin typeface="Sylfaen" panose="010A0502050306030303" pitchFamily="18" charset="0"/>
              </a:rPr>
              <a:t> </a:t>
            </a:r>
            <a:r>
              <a:rPr lang="ka-GE" sz="1700">
                <a:latin typeface="Sylfaen" panose="010A0502050306030303" pitchFamily="18" charset="0"/>
              </a:rPr>
              <a:t>განმსაზღვრელი ციფრები</a:t>
            </a:r>
            <a:r>
              <a:rPr lang="ka-GE" sz="1700" smtClean="0">
                <a:latin typeface="Sylfaen" panose="010A0502050306030303" pitchFamily="18" charset="0"/>
              </a:rPr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 smtClean="0">
                <a:latin typeface="Sylfaen" panose="010A0502050306030303" pitchFamily="18" charset="0"/>
              </a:rPr>
              <a:t>XXXXXX</a:t>
            </a:r>
            <a:r>
              <a:rPr lang="ka-GE" sz="1700" smtClean="0">
                <a:latin typeface="Sylfaen" panose="010A0502050306030303" pitchFamily="18" charset="0"/>
              </a:rPr>
              <a:t>00 – </a:t>
            </a:r>
            <a:r>
              <a:rPr lang="ka-GE" sz="1700" b="1" smtClean="0">
                <a:latin typeface="Sylfaen" panose="010A0502050306030303" pitchFamily="18" charset="0"/>
              </a:rPr>
              <a:t>კატეგორიის</a:t>
            </a:r>
            <a:r>
              <a:rPr lang="ka-GE" sz="1700" smtClean="0">
                <a:latin typeface="Sylfaen" panose="010A0502050306030303" pitchFamily="18" charset="0"/>
              </a:rPr>
              <a:t> </a:t>
            </a:r>
            <a:r>
              <a:rPr lang="ka-GE" sz="1700">
                <a:latin typeface="Sylfaen" panose="010A0502050306030303" pitchFamily="18" charset="0"/>
              </a:rPr>
              <a:t>განმსაზღვრელი ციფრები</a:t>
            </a:r>
            <a:r>
              <a:rPr lang="ka-GE" sz="1700" smtClean="0">
                <a:latin typeface="Sylfaen" panose="010A0502050306030303" pitchFamily="18" charset="0"/>
              </a:rPr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 smtClean="0">
                <a:latin typeface="Sylfaen" panose="010A0502050306030303" pitchFamily="18" charset="0"/>
              </a:rPr>
              <a:t>უკანასკნელი </a:t>
            </a:r>
            <a:r>
              <a:rPr lang="ka-GE" sz="1700" b="1">
                <a:latin typeface="Sylfaen" panose="010A0502050306030303" pitchFamily="18" charset="0"/>
              </a:rPr>
              <a:t>ორი ციფრი </a:t>
            </a:r>
            <a:r>
              <a:rPr lang="ka-GE" sz="1700">
                <a:latin typeface="Sylfaen" panose="010A0502050306030303" pitchFamily="18" charset="0"/>
              </a:rPr>
              <a:t>გამოიყენება შესყიდვის </a:t>
            </a:r>
            <a:r>
              <a:rPr lang="ka-GE" sz="1700" b="1">
                <a:latin typeface="Sylfaen" panose="010A0502050306030303" pitchFamily="18" charset="0"/>
              </a:rPr>
              <a:t>ობიექტის</a:t>
            </a:r>
            <a:r>
              <a:rPr lang="ka-GE" sz="1700">
                <a:latin typeface="Sylfaen" panose="010A0502050306030303" pitchFamily="18" charset="0"/>
              </a:rPr>
              <a:t> იდენტიფიკაციის მიზნით</a:t>
            </a:r>
            <a:r>
              <a:rPr lang="ka-GE" sz="1700" smtClean="0">
                <a:latin typeface="Sylfaen" panose="010A0502050306030303" pitchFamily="18" charset="0"/>
              </a:rPr>
              <a:t>.</a:t>
            </a:r>
            <a:endParaRPr lang="en-US" sz="1700">
              <a:latin typeface="Sylfaen" panose="010A0502050306030303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1066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3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10668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სავარაუდო ღირებულება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924800" cy="3581400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>
                <a:latin typeface="Sylfaen" panose="010A0502050306030303" pitchFamily="18" charset="0"/>
              </a:rPr>
              <a:t>შესყიდვის ობიექტის სავარაუდო ღირებულების განსაზღვრისას ფასების არსებული დონის (შიდა ან/და საერთაშორისო ბაზარზე) </a:t>
            </a:r>
            <a:r>
              <a:rPr lang="ka-GE" sz="1800" b="1">
                <a:latin typeface="Sylfaen" panose="010A0502050306030303" pitchFamily="18" charset="0"/>
              </a:rPr>
              <a:t>არ გათვალისწინების შედეგი</a:t>
            </a:r>
            <a:r>
              <a:rPr lang="ka-GE" sz="1800">
                <a:latin typeface="Sylfaen" panose="010A0502050306030303" pitchFamily="18" charset="0"/>
              </a:rPr>
              <a:t> არის თანხების </a:t>
            </a:r>
            <a:r>
              <a:rPr lang="ka-GE" sz="1800" b="1">
                <a:latin typeface="Sylfaen" panose="010A0502050306030303" pitchFamily="18" charset="0"/>
              </a:rPr>
              <a:t>არა რაციონალური </a:t>
            </a:r>
            <a:r>
              <a:rPr lang="ka-GE" sz="1800" b="1" smtClean="0">
                <a:latin typeface="Sylfaen" panose="010A0502050306030303" pitchFamily="18" charset="0"/>
              </a:rPr>
              <a:t>ხარჯვა</a:t>
            </a:r>
            <a:r>
              <a:rPr lang="ka-GE" sz="1800" smtClean="0">
                <a:latin typeface="Sylfaen" panose="010A0502050306030303" pitchFamily="18" charset="0"/>
              </a:rPr>
              <a:t>: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>
                <a:latin typeface="Sylfaen" panose="010A0502050306030303" pitchFamily="18" charset="0"/>
              </a:rPr>
              <a:t>გამარტივებული</a:t>
            </a:r>
            <a:r>
              <a:rPr lang="ka-GE" sz="1800" smtClean="0">
                <a:latin typeface="Sylfaen" panose="010A0502050306030303" pitchFamily="18" charset="0"/>
              </a:rPr>
              <a:t> </a:t>
            </a:r>
            <a:r>
              <a:rPr lang="ka-GE" sz="1800">
                <a:latin typeface="Sylfaen" panose="010A0502050306030303" pitchFamily="18" charset="0"/>
              </a:rPr>
              <a:t>შესყიდვის </a:t>
            </a:r>
            <a:r>
              <a:rPr lang="ka-GE" sz="1800" smtClean="0">
                <a:latin typeface="Sylfaen" panose="010A0502050306030303" pitchFamily="18" charset="0"/>
              </a:rPr>
              <a:t>შემთხვევაში; 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>
                <a:latin typeface="Sylfaen" panose="010A0502050306030303" pitchFamily="18" charset="0"/>
              </a:rPr>
              <a:t>ერთპრეტენდენტიანი</a:t>
            </a:r>
            <a:r>
              <a:rPr lang="ka-GE" sz="1800" smtClean="0">
                <a:latin typeface="Sylfaen" panose="010A0502050306030303" pitchFamily="18" charset="0"/>
              </a:rPr>
              <a:t> </a:t>
            </a:r>
            <a:r>
              <a:rPr lang="ka-GE" sz="1800">
                <a:latin typeface="Sylfaen" panose="010A0502050306030303" pitchFamily="18" charset="0"/>
              </a:rPr>
              <a:t>ტენდერის </a:t>
            </a:r>
            <a:r>
              <a:rPr lang="ka-GE" sz="1800" smtClean="0">
                <a:latin typeface="Sylfaen" panose="010A0502050306030303" pitchFamily="18" charset="0"/>
              </a:rPr>
              <a:t>შემთხვევაში;</a:t>
            </a:r>
            <a:r>
              <a:rPr lang="ka-GE" sz="1800" b="1" smtClean="0">
                <a:latin typeface="Sylfaen" panose="010A0502050306030303" pitchFamily="18" charset="0"/>
              </a:rPr>
              <a:t> </a:t>
            </a:r>
            <a:endParaRPr lang="en-US" sz="1800">
              <a:latin typeface="Sylfaen" panose="010A0502050306030303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12954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0"/>
            <a:ext cx="7886700" cy="10668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rmAutofit/>
          </a:bodyPr>
          <a:lstStyle/>
          <a:p>
            <a:pPr algn="ctr"/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შესყიდვის საშუალება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924800" cy="5044439"/>
          </a:xfrm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2000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smtClean="0"/>
              <a:t>გამარტივებული </a:t>
            </a:r>
            <a:r>
              <a:rPr lang="ka-GE" sz="2000"/>
              <a:t>შესყიდვა; </a:t>
            </a:r>
            <a:endParaRPr lang="ka-GE" sz="2000" smtClean="0"/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en-US" sz="20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/>
              <a:t>ელექტრონული ტენდერი; </a:t>
            </a:r>
            <a:endParaRPr lang="ka-GE" sz="2000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/>
              <a:t>კონსოლიდირებული ტენდერი</a:t>
            </a:r>
            <a:r>
              <a:rPr lang="ka-GE" sz="20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/>
              <a:t>კონკურსი.</a:t>
            </a:r>
            <a:endParaRPr lang="en-US" sz="20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2000"/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1066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1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0"/>
            <a:ext cx="7886700" cy="10668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rmAutofit/>
          </a:bodyPr>
          <a:lstStyle/>
          <a:p>
            <a:pPr algn="ctr"/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გამარტივებული შესყიდვა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1066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524000" y="1295400"/>
            <a:ext cx="6896100" cy="4876800"/>
            <a:chOff x="1524000" y="1828800"/>
            <a:chExt cx="5029200" cy="3124200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1524000" y="1828800"/>
              <a:ext cx="0" cy="3124200"/>
            </a:xfrm>
            <a:prstGeom prst="straightConnector1">
              <a:avLst/>
            </a:prstGeom>
            <a:ln w="254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524000" y="4953000"/>
              <a:ext cx="5029200" cy="0"/>
            </a:xfrm>
            <a:prstGeom prst="straightConnector1">
              <a:avLst/>
            </a:prstGeom>
            <a:ln w="254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/>
        </p:nvCxnSpPr>
        <p:spPr>
          <a:xfrm>
            <a:off x="1539441" y="5728855"/>
            <a:ext cx="6269182" cy="0"/>
          </a:xfrm>
          <a:prstGeom prst="line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3314" y="4876800"/>
            <a:ext cx="14652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a-GE" sz="1600" dirty="0" smtClean="0"/>
              <a:t>10000 ლარი საქონელი და მომსახურება.</a:t>
            </a:r>
          </a:p>
          <a:p>
            <a:pPr algn="r"/>
            <a:r>
              <a:rPr lang="ka-GE" sz="1600" dirty="0" smtClean="0"/>
              <a:t>20000 ლარი სამუშაო.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76200" y="4234934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a-GE" sz="1600" smtClean="0"/>
              <a:t>20’000 ლარი</a:t>
            </a:r>
            <a:endParaRPr lang="en-US" sz="1600"/>
          </a:p>
        </p:txBody>
      </p:sp>
      <p:sp>
        <p:nvSpPr>
          <p:cNvPr id="30" name="TextBox 29"/>
          <p:cNvSpPr txBox="1"/>
          <p:nvPr/>
        </p:nvSpPr>
        <p:spPr>
          <a:xfrm>
            <a:off x="76200" y="15240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a-GE" sz="1600" smtClean="0"/>
              <a:t>50’000 ლარი</a:t>
            </a:r>
            <a:endParaRPr lang="en-US" sz="1600"/>
          </a:p>
        </p:txBody>
      </p:sp>
      <p:sp>
        <p:nvSpPr>
          <p:cNvPr id="31" name="TextBox 30"/>
          <p:cNvSpPr txBox="1"/>
          <p:nvPr/>
        </p:nvSpPr>
        <p:spPr>
          <a:xfrm>
            <a:off x="2971800" y="3550131"/>
            <a:ext cx="5943600" cy="17081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a-GE" sz="1400"/>
              <a:t>საქართველოს შინაგან საქმეთა სამინისტროს სისტემაში შემავალი შემსყიდველი ორგანიზაციები, საქართველოს თავდაცვის სამინისტროს სისტემაში შემავალი შემსყიდველი ორგანიზაციები, სახელმწიფო დაცვის </a:t>
            </a:r>
            <a:r>
              <a:rPr lang="ka-GE" sz="1400" smtClean="0"/>
              <a:t>სამსახურის </a:t>
            </a:r>
            <a:r>
              <a:rPr lang="ka-GE" sz="1400" b="1"/>
              <a:t>თავდაცვასთან, უშიშროებასთან, საზოგადოებრივი წესრიგის დაცვასთან </a:t>
            </a:r>
            <a:r>
              <a:rPr lang="ka-GE" sz="1400"/>
              <a:t>დაკავშირებული </a:t>
            </a:r>
            <a:r>
              <a:rPr lang="ka-GE" sz="1400" smtClean="0"/>
              <a:t>შესყიდვები</a:t>
            </a:r>
            <a:endParaRPr lang="en-US" sz="1400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1524000" y="4419600"/>
            <a:ext cx="1447800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052181" y="1452771"/>
            <a:ext cx="5782837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a-GE" sz="1400"/>
              <a:t>საზღვარგარეთ საქართველოს </a:t>
            </a:r>
            <a:r>
              <a:rPr lang="ka-GE" sz="1400" b="1"/>
              <a:t>დიპლომატიური</a:t>
            </a:r>
            <a:r>
              <a:rPr lang="ka-GE" sz="1400"/>
              <a:t> წარმომადგენლობები, საზღვარგარეთ საქართველოს </a:t>
            </a:r>
            <a:r>
              <a:rPr lang="ka-GE" sz="1400" b="1"/>
              <a:t>საკონსულო</a:t>
            </a:r>
            <a:r>
              <a:rPr lang="ka-GE" sz="1400"/>
              <a:t> </a:t>
            </a:r>
            <a:r>
              <a:rPr lang="ka-GE" sz="1400" smtClean="0"/>
              <a:t>დაწესებულებები</a:t>
            </a:r>
            <a:endParaRPr lang="ka-GE" sz="140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524000" y="1752600"/>
            <a:ext cx="1828800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052180" y="5685387"/>
            <a:ext cx="5782837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a-GE" sz="1400" b="1" smtClean="0"/>
              <a:t>დანარჩენი</a:t>
            </a:r>
            <a:r>
              <a:rPr lang="ka-GE" sz="1400" smtClean="0"/>
              <a:t> შემსყიდველი ორგანიზაციები</a:t>
            </a:r>
            <a:endParaRPr lang="ka-GE" sz="1400"/>
          </a:p>
        </p:txBody>
      </p:sp>
    </p:spTree>
    <p:extLst>
      <p:ext uri="{BB962C8B-B14F-4D97-AF65-F5344CB8AC3E}">
        <p14:creationId xmlns:p14="http://schemas.microsoft.com/office/powerpoint/2010/main" val="46052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6037"/>
            <a:ext cx="7886700" cy="1081537"/>
          </a:xfrm>
          <a:effectLst>
            <a:outerShdw blurRad="127000" dist="1143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სავარაუდო ღირებულება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85800" y="12954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2514600" y="2438400"/>
            <a:ext cx="5029200" cy="3124200"/>
            <a:chOff x="1524000" y="1828800"/>
            <a:chExt cx="5029200" cy="3124200"/>
          </a:xfrm>
        </p:grpSpPr>
        <p:cxnSp>
          <p:nvCxnSpPr>
            <p:cNvPr id="62" name="Straight Arrow Connector 61"/>
            <p:cNvCxnSpPr/>
            <p:nvPr/>
          </p:nvCxnSpPr>
          <p:spPr>
            <a:xfrm flipV="1">
              <a:off x="1524000" y="1828800"/>
              <a:ext cx="0" cy="3124200"/>
            </a:xfrm>
            <a:prstGeom prst="straightConnector1">
              <a:avLst/>
            </a:prstGeom>
            <a:ln w="254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1524000" y="4953000"/>
              <a:ext cx="5029200" cy="0"/>
            </a:xfrm>
            <a:prstGeom prst="straightConnector1">
              <a:avLst/>
            </a:prstGeom>
            <a:ln w="254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514352" y="2968336"/>
            <a:ext cx="2106652" cy="19046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a-GE" sz="1600" dirty="0" smtClean="0">
                <a:latin typeface="Sylfaen" panose="010A0502050306030303" pitchFamily="18" charset="0"/>
              </a:rPr>
              <a:t>10000 ლარი საქონელი და მომსახურება.</a:t>
            </a:r>
          </a:p>
          <a:p>
            <a:pPr algn="ctr">
              <a:lnSpc>
                <a:spcPct val="150000"/>
              </a:lnSpc>
            </a:pPr>
            <a:r>
              <a:rPr lang="ka-GE" sz="1600" dirty="0" smtClean="0">
                <a:latin typeface="Sylfaen" panose="010A0502050306030303" pitchFamily="18" charset="0"/>
              </a:rPr>
              <a:t>20000 ლარი სამუშაო.</a:t>
            </a:r>
            <a:endParaRPr lang="en-US" sz="1600" dirty="0">
              <a:latin typeface="Sylfaen" panose="010A0502050306030303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363952" y="3463468"/>
            <a:ext cx="20574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a-GE" sz="1600" smtClean="0"/>
              <a:t>ელექტრონული ტენდერი</a:t>
            </a:r>
            <a:endParaRPr lang="ka-GE" sz="1600"/>
          </a:p>
        </p:txBody>
      </p:sp>
      <p:sp>
        <p:nvSpPr>
          <p:cNvPr id="14" name="Up Arrow 13"/>
          <p:cNvSpPr/>
          <p:nvPr/>
        </p:nvSpPr>
        <p:spPr>
          <a:xfrm>
            <a:off x="5878550" y="2895600"/>
            <a:ext cx="157734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/>
              <a:t>2021 წლის პირველი მარტიდან ძალაში შესული ცვლილებები: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ka-GE" dirty="0" smtClean="0"/>
          </a:p>
          <a:p>
            <a:pPr marL="0" indent="0">
              <a:buNone/>
            </a:pPr>
            <a:endParaRPr lang="ka-GE" dirty="0"/>
          </a:p>
          <a:p>
            <a:pPr marL="0" indent="0">
              <a:buNone/>
            </a:pPr>
            <a:r>
              <a:rPr lang="ka-GE" dirty="0" smtClean="0"/>
              <a:t>იმ </a:t>
            </a:r>
            <a:r>
              <a:rPr lang="ka-GE" dirty="0"/>
              <a:t>შემთხვევაში როცა შესყიდვის ობიექტის ღირებულება შეადგენს ან აღემატება </a:t>
            </a:r>
            <a:r>
              <a:rPr lang="ka-GE" dirty="0" smtClean="0"/>
              <a:t>საქონელი და მომსახურება 10000 ლარს და სამუშაო 20000 ლარს, </a:t>
            </a:r>
            <a:r>
              <a:rPr lang="ka-GE" dirty="0"/>
              <a:t>შემსყიდველმა ხელშეკრულება უნდა გააფორმოს სისტემაში რეგისტრირებულ მიმწოდებელთან.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09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დაფინანსების წყარო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924800" cy="4351338"/>
          </a:xfrm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smtClean="0"/>
              <a:t>სახელმწიფო </a:t>
            </a:r>
            <a:r>
              <a:rPr lang="ka-GE" sz="1800"/>
              <a:t>ბიუჯეტი</a:t>
            </a:r>
            <a:r>
              <a:rPr lang="ka-GE" sz="18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ავტონომიური რესპუბლიკების ბიუჯეტი; </a:t>
            </a:r>
            <a:endParaRPr lang="ka-GE" sz="1800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ადგილობრივი ბიუჯეტი</a:t>
            </a:r>
            <a:r>
              <a:rPr lang="ka-GE" sz="18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საკუთარი სახსრები</a:t>
            </a:r>
            <a:r>
              <a:rPr lang="ka-GE" sz="18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გრანტი/კრედიტი.</a:t>
            </a:r>
            <a:endParaRPr lang="en-US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80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12954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60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შესყიდვის საფუძვლები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 </a:t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შესყიდვები)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648200"/>
          </a:xfrm>
        </p:spPr>
        <p:txBody>
          <a:bodyPr numCol="2" anchor="ctr">
            <a:noAutofit/>
          </a:bodyPr>
          <a:lstStyle/>
          <a:p>
            <a:pPr marL="0" indent="0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600" b="1" smtClean="0"/>
              <a:t>გამარტივებული შესყიდვის </a:t>
            </a:r>
            <a:r>
              <a:rPr lang="ka-GE" sz="1600" smtClean="0"/>
              <a:t>შემთხვევაში:</a:t>
            </a:r>
            <a:endParaRPr lang="en-US" sz="1600" smtClean="0"/>
          </a:p>
          <a:p>
            <a:pPr marL="0" indent="0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600" smtClean="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/>
              <a:t>ზღვრების შესაბამისად</a:t>
            </a:r>
            <a:r>
              <a:rPr lang="en-US" sz="1600" smtClean="0"/>
              <a:t>;</a:t>
            </a:r>
            <a:endParaRPr lang="ka-GE" sz="1600" smtClean="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/>
              <a:t>ექსკლუზივი</a:t>
            </a:r>
            <a:r>
              <a:rPr lang="en-US" sz="1600" smtClean="0"/>
              <a:t>;</a:t>
            </a:r>
            <a:endParaRPr lang="ka-GE" sz="1600" smtClean="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/>
              <a:t>გადაუდებელი აუცილებლობა</a:t>
            </a:r>
            <a:r>
              <a:rPr lang="en-US" sz="1600" smtClean="0"/>
              <a:t>;</a:t>
            </a:r>
            <a:endParaRPr lang="ka-GE" sz="1600" smtClean="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/>
              <a:t>ხარისხის გაუარესება</a:t>
            </a:r>
            <a:r>
              <a:rPr lang="en-US" sz="1600" smtClean="0"/>
              <a:t>;</a:t>
            </a:r>
            <a:endParaRPr lang="ka-GE" sz="1600" smtClean="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>
                <a:ea typeface="Calibri" panose="020F0502020204030204" pitchFamily="34" charset="0"/>
                <a:cs typeface="Sylfaen" panose="010A0502050306030303" pitchFamily="18" charset="0"/>
              </a:rPr>
              <a:t>სახელმწიფოებრივი </a:t>
            </a:r>
            <a:r>
              <a:rPr lang="ka-GE" sz="1600">
                <a:ea typeface="Calibri" panose="020F0502020204030204" pitchFamily="34" charset="0"/>
                <a:cs typeface="Sylfaen" panose="010A0502050306030303" pitchFamily="18" charset="0"/>
              </a:rPr>
              <a:t>და საზოგადოებრივი </a:t>
            </a:r>
            <a:r>
              <a:rPr lang="ka-GE" sz="1600" smtClean="0">
                <a:ea typeface="Calibri" panose="020F0502020204030204" pitchFamily="34" charset="0"/>
                <a:cs typeface="Sylfaen" panose="010A0502050306030303" pitchFamily="18" charset="0"/>
              </a:rPr>
              <a:t>მნიშვნელობის ღონისძიება</a:t>
            </a:r>
            <a:r>
              <a:rPr lang="en-US" sz="1600" smtClean="0">
                <a:ea typeface="Calibri" panose="020F0502020204030204" pitchFamily="34" charset="0"/>
                <a:cs typeface="Sylfaen" panose="010A0502050306030303" pitchFamily="18" charset="0"/>
              </a:rPr>
              <a:t>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>
              <a:ea typeface="Calibri" panose="020F0502020204030204" pitchFamily="34" charset="0"/>
              <a:cs typeface="Sylfaen" panose="010A0502050306030303" pitchFamily="18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 smtClean="0">
              <a:ea typeface="Calibri" panose="020F0502020204030204" pitchFamily="34" charset="0"/>
              <a:cs typeface="Sylfaen" panose="010A0502050306030303" pitchFamily="18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 smtClean="0">
              <a:ea typeface="Calibri" panose="020F0502020204030204" pitchFamily="34" charset="0"/>
              <a:cs typeface="Sylfaen" panose="010A0502050306030303" pitchFamily="18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/>
              <a:t>წარმომადგენლობითი ხარჯები</a:t>
            </a:r>
            <a:r>
              <a:rPr lang="en-US" sz="1600" smtClean="0"/>
              <a:t>;</a:t>
            </a:r>
            <a:endParaRPr lang="ka-GE" sz="160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ნორმატიული აქტით დადგენილი </a:t>
            </a:r>
            <a:r>
              <a:rPr lang="ka-GE" sz="1600" smtClean="0"/>
              <a:t>გადასახდელები</a:t>
            </a:r>
            <a:r>
              <a:rPr lang="en-US" sz="1600" smtClean="0"/>
              <a:t>;</a:t>
            </a:r>
            <a:endParaRPr lang="en-US" sz="160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>
                <a:ea typeface="Calibri" panose="020F0502020204030204" pitchFamily="34" charset="0"/>
                <a:cs typeface="Times New Roman" panose="02020603050405020304" pitchFamily="18" charset="0"/>
              </a:rPr>
              <a:t>განსაზღვრული წლოვანების ავტოსატრანსპორტო </a:t>
            </a:r>
            <a:r>
              <a:rPr lang="ka-GE" sz="1600" smtClean="0">
                <a:ea typeface="Calibri" panose="020F0502020204030204" pitchFamily="34" charset="0"/>
                <a:cs typeface="Times New Roman" panose="02020603050405020304" pitchFamily="18" charset="0"/>
              </a:rPr>
              <a:t>საშუალებები</a:t>
            </a:r>
            <a:r>
              <a:rPr lang="en-US" sz="1600"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/>
              <a:t>ხორციელდება </a:t>
            </a:r>
            <a:r>
              <a:rPr lang="ka-GE" sz="1600"/>
              <a:t>საზღვარგარეთ გარდაცვლილი საქართველოს მოქალაქის საქართველოში გადმოსვენებასთან დაკავშირებული სახელმწიფო შესყიდვა.</a:t>
            </a:r>
            <a:endParaRPr lang="en-US" sz="1600" smtClean="0">
              <a:ea typeface="Calibri" panose="020F0502020204030204" pitchFamily="34" charset="0"/>
              <a:cs typeface="Sylfaen" panose="010A0502050306030303" pitchFamily="18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/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03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შესყიდვის საფუძვლები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 </a:t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შესყიდვები)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648200"/>
          </a:xfrm>
        </p:spPr>
        <p:txBody>
          <a:bodyPr numCol="2" anchor="ctr">
            <a:noAutofit/>
          </a:bodyPr>
          <a:lstStyle/>
          <a:p>
            <a:pPr marL="0" indent="0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600" b="1" smtClean="0"/>
              <a:t>გამარტივებული შესყიდვის </a:t>
            </a:r>
            <a:r>
              <a:rPr lang="ka-GE" sz="1600" smtClean="0"/>
              <a:t>შემთხვევაში:</a:t>
            </a:r>
            <a:endParaRPr lang="en-US" sz="1600" smtClean="0"/>
          </a:p>
          <a:p>
            <a:pPr marL="0" indent="0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600" smtClean="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სსიპ უმაღ/საგანმანათლებლო დაწესებულებების გამონაკლისი გამარტივებული შესყიდვები;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რეგენტთა საბჭოს თანხმობით</a:t>
            </a:r>
            <a:r>
              <a:rPr lang="ka-GE" sz="1600" smtClean="0"/>
              <a:t>;</a:t>
            </a:r>
            <a:endParaRPr lang="ka-GE" sz="160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დაყოფა გეოგრაფიული დაშორების პრინციპით</a:t>
            </a:r>
            <a:r>
              <a:rPr lang="ka-GE" sz="1600" smtClean="0"/>
              <a:t>;</a:t>
            </a:r>
            <a:endParaRPr lang="en-US" sz="1600" smtClean="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 smtClean="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60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დაყოფა რაციონალურობის პრინციპით;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დაყოფა ობიექტური </a:t>
            </a:r>
            <a:r>
              <a:rPr lang="ka-GE" sz="1600" smtClean="0"/>
              <a:t>პირობებით</a:t>
            </a:r>
            <a:r>
              <a:rPr lang="en-US" sz="1600" smtClean="0"/>
              <a:t>;</a:t>
            </a:r>
            <a:endParaRPr lang="ka-GE" sz="160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კანონით გათვალისწინებული სხვა შემთხვევა (გარდა ზემოთ ჩამოთვლილისა</a:t>
            </a:r>
            <a:r>
              <a:rPr lang="ka-GE" sz="1600" smtClean="0"/>
              <a:t>)</a:t>
            </a:r>
            <a:r>
              <a:rPr lang="en-US" sz="1600" smtClean="0"/>
              <a:t>.</a:t>
            </a:r>
            <a:endParaRPr lang="ka-GE" sz="1600"/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 smtClean="0">
              <a:ea typeface="Calibri" panose="020F0502020204030204" pitchFamily="34" charset="0"/>
              <a:cs typeface="Sylfaen" panose="010A0502050306030303" pitchFamily="18" charset="0"/>
            </a:endParaRP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68089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კანონით გათვალისწინებული სხვა შემთხვევა (გარდა ზემოთ ჩამოთვლილისა)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312420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600"/>
              <a:t>საქართველოს </a:t>
            </a:r>
            <a:r>
              <a:rPr lang="ka-GE" sz="1600" b="1"/>
              <a:t>საარჩევნო კოდექსის </a:t>
            </a:r>
            <a:r>
              <a:rPr lang="ka-GE" sz="1600"/>
              <a:t>52-ე მუხლის მე-6 პუნქტის შესაბამისად გათვალისწინებული  განხორციელებული </a:t>
            </a:r>
            <a:r>
              <a:rPr lang="ka-GE" sz="1600" smtClean="0"/>
              <a:t>შესყიდვები</a:t>
            </a:r>
            <a:r>
              <a:rPr lang="en-US" sz="1600" smtClean="0"/>
              <a:t>:</a:t>
            </a:r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600"/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600"/>
              <a:t>საქართველოს საარჩევნო ადმინისტრაცია უფლებამოსილია </a:t>
            </a:r>
            <a:r>
              <a:rPr lang="ka-GE" sz="1600" b="1"/>
              <a:t>საარჩევნო/სარეფერენდუმო პერიოდში </a:t>
            </a:r>
            <a:r>
              <a:rPr lang="ka-GE" sz="1600"/>
              <a:t>არჩევნების შეუფერხებლად ჩატარების მიზნით სახელმწიფო შესყიდვები განახორციელოს „სახელმწიფო შესყიდვების შესახებ“ საქართველოს კანონით გათვალისწინებული </a:t>
            </a:r>
            <a:r>
              <a:rPr lang="ka-GE" sz="1600" b="1"/>
              <a:t>გამარტივებული შესყიდვის </a:t>
            </a:r>
            <a:r>
              <a:rPr lang="ka-GE" sz="1600"/>
              <a:t>საშუალებით.</a:t>
            </a:r>
          </a:p>
        </p:txBody>
      </p:sp>
    </p:spTree>
    <p:extLst>
      <p:ext uri="{BB962C8B-B14F-4D97-AF65-F5344CB8AC3E}">
        <p14:creationId xmlns:p14="http://schemas.microsoft.com/office/powerpoint/2010/main" val="410964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ექსკლუზივი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924800" cy="251460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 smtClean="0"/>
              <a:t>საქონლის </a:t>
            </a:r>
            <a:r>
              <a:rPr lang="ka-GE" sz="1800"/>
              <a:t>მიწოდება, სამუშაოს შესრულება ან მომსახურების გაწევა </a:t>
            </a:r>
            <a:r>
              <a:rPr lang="ka-GE" sz="1800" b="1"/>
              <a:t>მხოლოდ ერთი პირის ექსკლუზიური უფლებაა </a:t>
            </a:r>
            <a:r>
              <a:rPr lang="ka-GE" sz="1800"/>
              <a:t>და არ არსებობს </a:t>
            </a:r>
            <a:r>
              <a:rPr lang="ka-GE" sz="1800" b="1"/>
              <a:t>მიზანშეწონილი</a:t>
            </a:r>
            <a:r>
              <a:rPr lang="ka-GE" sz="1800"/>
              <a:t> </a:t>
            </a:r>
            <a:r>
              <a:rPr lang="ka-GE" sz="1800" b="1"/>
              <a:t>ალტერნატივა</a:t>
            </a:r>
            <a:r>
              <a:rPr lang="ka-GE" sz="1800"/>
              <a:t> შესყიდვის ობიექტის ჩასანაცვლებლად.</a:t>
            </a:r>
          </a:p>
        </p:txBody>
      </p:sp>
    </p:spTree>
    <p:extLst>
      <p:ext uri="{BB962C8B-B14F-4D97-AF65-F5344CB8AC3E}">
        <p14:creationId xmlns:p14="http://schemas.microsoft.com/office/powerpoint/2010/main" val="96345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გადაუდებელი აუცილებლობა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924800" cy="304800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/>
              <a:t>ვითარება, რომელიც რეალურ </a:t>
            </a:r>
            <a:r>
              <a:rPr lang="ka-GE" sz="1800" b="1"/>
              <a:t>საფრთხეს უქმნის </a:t>
            </a:r>
            <a:r>
              <a:rPr lang="ka-GE" sz="1800"/>
              <a:t>შემსყიდველი ორგანიზაციის ფუნქციონირებას და რომელიც არ შეიძლებოდა ყოფილიყო </a:t>
            </a:r>
            <a:r>
              <a:rPr lang="ka-GE" sz="1800" b="1"/>
              <a:t>წინასწარ განსაზღვრული</a:t>
            </a:r>
            <a:r>
              <a:rPr lang="ka-GE" sz="1800"/>
              <a:t>, ან/და რომლის დადგომა </a:t>
            </a:r>
            <a:r>
              <a:rPr lang="ka-GE" sz="1800" b="1"/>
              <a:t>არ არის გამოწვეული</a:t>
            </a:r>
            <a:r>
              <a:rPr lang="ka-GE" sz="1800"/>
              <a:t> შემსყიდველი ორგანიზაციის ქმედებით, ან რომელმაც შეიძლება მნიშვნელოვანი </a:t>
            </a:r>
            <a:r>
              <a:rPr lang="ka-GE" sz="1800" b="1"/>
              <a:t>ზიანი მიაყენოს </a:t>
            </a:r>
            <a:r>
              <a:rPr lang="ka-GE" sz="1800" smtClean="0"/>
              <a:t>საქართველოს </a:t>
            </a:r>
            <a:r>
              <a:rPr lang="ka-GE" sz="1800"/>
              <a:t>სახელმწიფო ან/და საზოგადოებრივ ინტერესებს ან შემსყიდველი ორგანიზაციის ქონებას.</a:t>
            </a:r>
          </a:p>
        </p:txBody>
      </p:sp>
    </p:spTree>
    <p:extLst>
      <p:ext uri="{BB962C8B-B14F-4D97-AF65-F5344CB8AC3E}">
        <p14:creationId xmlns:p14="http://schemas.microsoft.com/office/powerpoint/2010/main" val="192538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ხარისხის გაუარესება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924800" cy="358140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/>
              <a:t>შემსყიდველი ორგანიზაციის გადაწყვეტილებით, მიმწოდებლისაგან შესყიდული ობიექტის </a:t>
            </a:r>
            <a:r>
              <a:rPr lang="ka-GE" sz="1800" b="1"/>
              <a:t>ხარისხის გაუარესების თავიდან აცილების </a:t>
            </a:r>
            <a:r>
              <a:rPr lang="ka-GE" sz="1800"/>
              <a:t>ან/და მისი </a:t>
            </a:r>
            <a:r>
              <a:rPr lang="ka-GE" sz="1800" b="1"/>
              <a:t>შემდგომი ექსპლუატაციის უზრუნველყოფის </a:t>
            </a:r>
            <a:r>
              <a:rPr lang="ka-GE" sz="1800"/>
              <a:t>მიზნით აუცილებელია შესყიდვა განხორციელდეს </a:t>
            </a:r>
            <a:r>
              <a:rPr lang="ka-GE" sz="1800" b="1"/>
              <a:t>იმავე მიმწოდებლისაგან </a:t>
            </a:r>
            <a:r>
              <a:rPr lang="ka-GE" sz="1800"/>
              <a:t>ან იმავე მიმწოდებელთან დადებული ხელშეკრულებით გათვალისწინებული </a:t>
            </a:r>
            <a:r>
              <a:rPr lang="ka-GE" sz="1800" b="1"/>
              <a:t>ქვეკონტრაქტორისაგან</a:t>
            </a:r>
            <a:r>
              <a:rPr lang="ka-GE" sz="1800"/>
              <a:t>, </a:t>
            </a:r>
            <a:r>
              <a:rPr lang="ka-GE" sz="1800" b="1"/>
              <a:t>გარდა იმ შემთხვევისა</a:t>
            </a:r>
            <a:r>
              <a:rPr lang="ka-GE" sz="1800"/>
              <a:t>, როდესაც განსახორციელებელი </a:t>
            </a:r>
            <a:r>
              <a:rPr lang="ka-GE" sz="1800" b="1"/>
              <a:t>შესყიდვის ობიექტის სავარაუდო ღირებულება აღემატება თავდაპირველად შესყიდული ობიექტის ღირებულებას</a:t>
            </a:r>
            <a:r>
              <a:rPr lang="ka-GE" sz="1800" b="1" smtClean="0"/>
              <a:t>.</a:t>
            </a:r>
            <a:endParaRPr lang="ka-GE" sz="1800" b="1"/>
          </a:p>
        </p:txBody>
      </p:sp>
    </p:spTree>
    <p:extLst>
      <p:ext uri="{BB962C8B-B14F-4D97-AF65-F5344CB8AC3E}">
        <p14:creationId xmlns:p14="http://schemas.microsoft.com/office/powerpoint/2010/main" val="98014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0574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სახელმწიფოებრივი და საზოგადოებრივი მნიშვნელობის ღონისძიება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2362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2667000"/>
            <a:ext cx="7924800" cy="3444239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/>
              <a:t>სახელმწიფოებრივი და საზოგადოებრივი მნიშვნელობის ღონისძიების შეზღუდულ ვადებში შეუფერხებლად ჩატარების მიზნით </a:t>
            </a:r>
            <a:r>
              <a:rPr lang="ka-GE" sz="1800" b="1"/>
              <a:t>შესყიდვების განხორციელება დადგინდა</a:t>
            </a:r>
            <a:r>
              <a:rPr lang="ka-GE" sz="1800"/>
              <a:t>:</a:t>
            </a:r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საქართველოს მთავრობის </a:t>
            </a:r>
            <a:r>
              <a:rPr lang="ka-GE" sz="1800"/>
              <a:t>სამართლებრივი აქტით;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ავტონომიური რესპუბლიკების მთავრობების </a:t>
            </a:r>
            <a:r>
              <a:rPr lang="ka-GE" sz="1800"/>
              <a:t>სამართლებრივი აქტებით;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საქართველოს ეროვნული ბანკის საბჭოს </a:t>
            </a:r>
            <a:r>
              <a:rPr lang="ka-GE" sz="1800"/>
              <a:t>სამართლებრივი აქტით.</a:t>
            </a:r>
          </a:p>
        </p:txBody>
      </p:sp>
    </p:spTree>
    <p:extLst>
      <p:ext uri="{BB962C8B-B14F-4D97-AF65-F5344CB8AC3E}">
        <p14:creationId xmlns:p14="http://schemas.microsoft.com/office/powerpoint/2010/main" val="301600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9812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გამარტივებული შესყიდვის შესახებ გადაწყვეტილება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21336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924800" cy="382524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/>
              <a:t>გამარტივებული შესყიდვის შესახებ გადაწყვეტილება </a:t>
            </a:r>
            <a:r>
              <a:rPr lang="ka-GE" sz="1800" b="1"/>
              <a:t>სააგენტოსთან თანხმდება</a:t>
            </a:r>
            <a:r>
              <a:rPr lang="ka-GE" sz="1800"/>
              <a:t> სახელმწიფო შესყიდვების ერთიანი ელექტრონული სისტემის (შემდგომში – სისტემა) მეშვეობით, მომართვის სისტემის </a:t>
            </a:r>
            <a:r>
              <a:rPr lang="en-US" sz="1800" b="1">
                <a:latin typeface="Sylfaen" panose="010A0502050306030303" pitchFamily="18" charset="0"/>
              </a:rPr>
              <a:t>SMP</a:t>
            </a:r>
            <a:r>
              <a:rPr lang="en-US" sz="1800" b="1"/>
              <a:t> </a:t>
            </a:r>
            <a:r>
              <a:rPr lang="ka-GE" sz="1800" b="1"/>
              <a:t>მოდულში </a:t>
            </a:r>
            <a:r>
              <a:rPr lang="ka-GE" sz="1800"/>
              <a:t>წარდგენის </a:t>
            </a:r>
            <a:r>
              <a:rPr lang="ka-GE" sz="1800" smtClean="0"/>
              <a:t>გზით როცა </a:t>
            </a:r>
            <a:r>
              <a:rPr lang="ka-GE" sz="1800"/>
              <a:t>გამარტივებული </a:t>
            </a:r>
            <a:r>
              <a:rPr lang="ka-GE" sz="1800" b="1"/>
              <a:t>შესყიდვის საფუძველია</a:t>
            </a:r>
            <a:r>
              <a:rPr lang="ka-GE" sz="1800"/>
              <a:t>: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smtClean="0"/>
              <a:t>ექსკლუზივი;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გადაუდებელი </a:t>
            </a:r>
            <a:r>
              <a:rPr lang="ka-GE" sz="1800" smtClean="0"/>
              <a:t>აუცილებლობა;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ხარისხის </a:t>
            </a:r>
            <a:r>
              <a:rPr lang="ka-GE" sz="1800" smtClean="0"/>
              <a:t>გაუარესება;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სახელმწიფოებრივი და საზოგადოებრივი მნიშვნელობის </a:t>
            </a:r>
            <a:r>
              <a:rPr lang="ka-GE" sz="1800" smtClean="0"/>
              <a:t>ღონისძიება.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71237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წარმომადგენლობითი ხარჯი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924800" cy="43434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პირის სახელით </a:t>
            </a:r>
            <a:r>
              <a:rPr lang="ka-GE" sz="1800" b="1"/>
              <a:t>გამართული ღონისძიებებისათვის </a:t>
            </a:r>
            <a:r>
              <a:rPr lang="ka-GE" sz="1800"/>
              <a:t>(პრეზენტაციები, მიღებები) </a:t>
            </a:r>
            <a:r>
              <a:rPr lang="ka-GE" sz="1800" smtClean="0"/>
              <a:t>გათვალისწინებული </a:t>
            </a:r>
            <a:r>
              <a:rPr lang="ka-GE" sz="1800"/>
              <a:t>(წვენები, მინერალური წყლები, გამაგრილებელი სასმელები, ჩაი, ყავა, საუზმე, სადილი, ვახშამი, ბანკეტი) </a:t>
            </a:r>
            <a:r>
              <a:rPr lang="ka-GE" sz="1800" smtClean="0"/>
              <a:t>ხარჯები;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საექსკურსიო და კულტურულ-სანახაობითი </a:t>
            </a:r>
            <a:r>
              <a:rPr lang="ka-GE" sz="1800"/>
              <a:t>ღონისძიებების </a:t>
            </a:r>
            <a:r>
              <a:rPr lang="ka-GE" sz="1800" smtClean="0"/>
              <a:t>ხარჯები;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სუვენირების </a:t>
            </a:r>
            <a:r>
              <a:rPr lang="ka-GE" sz="1800"/>
              <a:t>შეძენის </a:t>
            </a:r>
            <a:r>
              <a:rPr lang="ka-GE" sz="1800" smtClean="0"/>
              <a:t>ხარჯები;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207320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წარმომადგენლობითი ხარჯი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924800" cy="43434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სტუმრების მომსახურების უზრუნველყოფად </a:t>
            </a:r>
            <a:r>
              <a:rPr lang="ka-GE" sz="1800" b="1"/>
              <a:t>საკონსულო მომსახურების</a:t>
            </a:r>
            <a:r>
              <a:rPr lang="ka-GE" sz="1800"/>
              <a:t> (ვიზების გაფორმება, ვადის გაგრძელება) </a:t>
            </a:r>
            <a:r>
              <a:rPr lang="ka-GE" sz="1800" smtClean="0"/>
              <a:t>ხარჯები;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აეროპორტში დახვედრისა და გაცილების </a:t>
            </a:r>
            <a:r>
              <a:rPr lang="ka-GE" sz="1800"/>
              <a:t>(</a:t>
            </a:r>
            <a:r>
              <a:rPr lang="en-US" sz="1800">
                <a:latin typeface="Sylfaen" panose="010A0502050306030303" pitchFamily="18" charset="0"/>
              </a:rPr>
              <a:t>VIP-</a:t>
            </a:r>
            <a:r>
              <a:rPr lang="ka-GE" sz="1800"/>
              <a:t>დარბაზის მომსახურება) </a:t>
            </a:r>
            <a:r>
              <a:rPr lang="ka-GE" sz="1800" smtClean="0"/>
              <a:t>ხარჯები;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სატრანსპორტო მომსახურების </a:t>
            </a:r>
            <a:r>
              <a:rPr lang="ka-GE" sz="1800" smtClean="0"/>
              <a:t>ხარჯები;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324784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წარმომადგენლობითი ხარჯი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924800" cy="43434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სასტუმრო მომსახურების </a:t>
            </a:r>
            <a:r>
              <a:rPr lang="ka-GE" sz="1800"/>
              <a:t>(ადგილების დაჯავშნა, ცხოვრების ღირებულება) </a:t>
            </a:r>
            <a:r>
              <a:rPr lang="ka-GE" sz="1800" smtClean="0"/>
              <a:t>ხარჯები;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მიღებებისა და წვეულებებისათვის </a:t>
            </a:r>
            <a:r>
              <a:rPr lang="ka-GE" sz="1800" smtClean="0"/>
              <a:t>გათვალისწინებული </a:t>
            </a:r>
            <a:r>
              <a:rPr lang="ka-GE" sz="1800"/>
              <a:t>(წვენები, მინერალური წყლები, გამაგრილებელი სასმელები, ჩაი, ყავა, საუზმე, სადილი, ვახშამი, ბანკეტი) </a:t>
            </a:r>
            <a:r>
              <a:rPr lang="ka-GE" sz="1800" smtClean="0"/>
              <a:t>ხარჯები.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99504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0574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საქართველოს ნორმატიული აქტით დადგენილი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გადასახდელების გადახდის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გზით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გამონაკლისი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შესყიდვა)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2209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7924800" cy="31242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სსიპ </a:t>
            </a:r>
            <a:r>
              <a:rPr lang="ka-GE" sz="1800" b="1" smtClean="0"/>
              <a:t>„საქართველოს </a:t>
            </a:r>
            <a:r>
              <a:rPr lang="ka-GE" sz="1800" b="1"/>
              <a:t>საკანონმდებლო მაცნეს“ </a:t>
            </a:r>
            <a:r>
              <a:rPr lang="ka-GE" sz="1800"/>
              <a:t>ვებგვერდით მომსახურება; </a:t>
            </a:r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13502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4384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საქართველოს მთავრობის დადგენილებით განსაზღვრული წლოვანების ავტოსატრანსპორტო საშუალების ტექნიკური </a:t>
            </a:r>
            <a:r>
              <a:rPr lang="ka-GE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მომსახურება</a:t>
            </a:r>
            <a:r>
              <a:rPr lang="en-US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/>
            </a:r>
            <a:br>
              <a:rPr lang="en-US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</a:br>
            <a:r>
              <a:rPr lang="ka-GE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ea typeface="+mn-ea"/>
                <a:cs typeface="+mn-cs"/>
              </a:rPr>
              <a:t>(გამონაკლისი შესყიდვა)</a:t>
            </a:r>
            <a:endParaRPr lang="en-US" sz="24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25146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2743200"/>
            <a:ext cx="7924800" cy="32766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საქართველოს მთავრობის 2011 წლის 21 იანვრის </a:t>
            </a:r>
            <a:r>
              <a:rPr lang="en-US" sz="1800" smtClean="0">
                <a:latin typeface="Sylfaen" panose="010A0502050306030303" pitchFamily="18" charset="0"/>
              </a:rPr>
              <a:t>N26 </a:t>
            </a:r>
            <a:r>
              <a:rPr lang="ka-GE" sz="1800" smtClean="0"/>
              <a:t>დადგენილება</a:t>
            </a:r>
            <a:r>
              <a:rPr lang="en-US" sz="1800" smtClean="0">
                <a:latin typeface="Sylfaen" panose="010A0502050306030303" pitchFamily="18" charset="0"/>
              </a:rPr>
              <a:t>.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en-US" sz="1800" smtClean="0"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არა </a:t>
            </a:r>
            <a:r>
              <a:rPr lang="ka-GE" sz="1800" b="1"/>
              <a:t>უმეტეს 5 წლის </a:t>
            </a:r>
            <a:r>
              <a:rPr lang="ka-GE" sz="1800"/>
              <a:t>წლოვანების ავტოსატრანსპორტო საშუალების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ტექნიკური</a:t>
            </a:r>
            <a:r>
              <a:rPr lang="ka-GE" sz="1800" smtClean="0"/>
              <a:t> მომსახურება</a:t>
            </a:r>
            <a:r>
              <a:rPr lang="en-US" sz="1800">
                <a:latin typeface="Sylfaen" panose="010A0502050306030303" pitchFamily="18" charset="0"/>
              </a:rPr>
              <a:t>;</a:t>
            </a:r>
            <a:r>
              <a:rPr lang="ka-GE" sz="1800" smtClean="0"/>
              <a:t> 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სათადარიგო</a:t>
            </a:r>
            <a:r>
              <a:rPr lang="ka-GE" sz="1800"/>
              <a:t> </a:t>
            </a:r>
            <a:r>
              <a:rPr lang="ka-GE" sz="1800" smtClean="0"/>
              <a:t>ნაწილები</a:t>
            </a:r>
            <a:r>
              <a:rPr lang="en-US" sz="1800" smtClean="0"/>
              <a:t>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საცხებ-საპოხი</a:t>
            </a:r>
            <a:r>
              <a:rPr lang="ka-GE" sz="1800"/>
              <a:t> </a:t>
            </a:r>
            <a:r>
              <a:rPr lang="ka-GE" sz="1800" smtClean="0"/>
              <a:t>მასალები</a:t>
            </a:r>
            <a:r>
              <a:rPr lang="en-US" sz="1800" smtClean="0"/>
              <a:t>.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400484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20574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სსიპ უმაღლესი საგანმანათლებლო </a:t>
            </a:r>
            <a:r>
              <a:rPr lang="ka-GE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დაწესებულებების გამონაკლისი გამარტივებული შესყიდვები</a:t>
            </a:r>
            <a:r>
              <a:rPr lang="en-US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ea typeface="+mn-ea"/>
                <a:cs typeface="+mn-cs"/>
              </a:rPr>
              <a:t/>
            </a:r>
            <a:br>
              <a:rPr lang="en-US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ea typeface="+mn-ea"/>
                <a:cs typeface="+mn-cs"/>
              </a:rPr>
            </a:br>
            <a:r>
              <a:rPr lang="ka-GE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ea typeface="+mn-ea"/>
                <a:cs typeface="+mn-cs"/>
              </a:rPr>
              <a:t>(</a:t>
            </a:r>
            <a:r>
              <a:rPr lang="ka-GE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ea typeface="+mn-ea"/>
                <a:cs typeface="+mn-cs"/>
              </a:rPr>
              <a:t>გამონაკლისი </a:t>
            </a:r>
            <a:r>
              <a:rPr lang="ka-GE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ea typeface="+mn-ea"/>
                <a:cs typeface="+mn-cs"/>
              </a:rPr>
              <a:t>შესყიდვა)</a:t>
            </a:r>
            <a:endParaRPr lang="en-US" sz="24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20574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7924800" cy="34290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ლიტერატურა</a:t>
            </a:r>
            <a:r>
              <a:rPr lang="ka-GE" sz="1800" smtClean="0"/>
              <a:t> </a:t>
            </a:r>
            <a:r>
              <a:rPr lang="ka-GE" sz="1800"/>
              <a:t>(</a:t>
            </a:r>
            <a:r>
              <a:rPr lang="ka-GE" sz="1800" smtClean="0"/>
              <a:t>ბეჭდური, ელექტრონული </a:t>
            </a:r>
            <a:r>
              <a:rPr lang="ka-GE" sz="1800"/>
              <a:t>ან აუდიოვიზუალურ მატარებელზე </a:t>
            </a:r>
            <a:r>
              <a:rPr lang="ka-GE" sz="1800" smtClean="0"/>
              <a:t>განთავსებული);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რეაქტივი</a:t>
            </a:r>
            <a:r>
              <a:rPr lang="ka-GE" sz="1800" smtClean="0"/>
              <a:t>; 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კომპიუტერული პროგრამა</a:t>
            </a:r>
            <a:r>
              <a:rPr lang="ka-GE" sz="1800" smtClean="0"/>
              <a:t>; 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ფარმაცევტული</a:t>
            </a:r>
            <a:r>
              <a:rPr lang="ka-GE" sz="1800" smtClean="0"/>
              <a:t> პროდუქტი </a:t>
            </a:r>
            <a:r>
              <a:rPr lang="ka-GE" sz="1800"/>
              <a:t>(სამკურნალო </a:t>
            </a:r>
            <a:r>
              <a:rPr lang="ka-GE" sz="1800" smtClean="0"/>
              <a:t>საშუალება); 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ლაბორატორიული</a:t>
            </a:r>
            <a:r>
              <a:rPr lang="ka-GE" sz="1800" smtClean="0"/>
              <a:t> აღჭურვილობა </a:t>
            </a:r>
            <a:r>
              <a:rPr lang="ka-GE" sz="1800"/>
              <a:t>და </a:t>
            </a:r>
            <a:r>
              <a:rPr lang="ka-GE" sz="1800" b="1"/>
              <a:t>მონაცემთა</a:t>
            </a:r>
            <a:r>
              <a:rPr lang="ka-GE" sz="1800"/>
              <a:t> </a:t>
            </a:r>
            <a:r>
              <a:rPr lang="ka-GE" sz="1800" smtClean="0"/>
              <a:t>ბაზა.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155559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3047998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სახელმწიფოს </a:t>
            </a:r>
            <a:r>
              <a:rPr lang="ka-GE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მიერ დაფუძნებული არასამეწარმეო (არაკომერციული) იურიდიული პირი − უმაღლესი საგანმანათლებლო დაწესებულება  და უმაღლესი საგანმანათლებლო დაწესებულების განვითარების ფონდი </a:t>
            </a:r>
            <a:r>
              <a:rPr lang="ka-GE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ea typeface="+mn-ea"/>
                <a:cs typeface="+mn-cs"/>
              </a:rPr>
              <a:t>(გამონაკლისი შესყიდვა)</a:t>
            </a:r>
            <a:endParaRPr lang="en-US" sz="24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3124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3276600"/>
            <a:ext cx="7924800" cy="2834638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რეგენტთა საბჭოს </a:t>
            </a:r>
            <a:r>
              <a:rPr lang="ka-GE" sz="1800"/>
              <a:t>თანხმობით;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რეგენტთა საბჭოს თანხმობა გაიცემა შემსყიდველი ორგანიზაციის მოტივირებული </a:t>
            </a:r>
            <a:r>
              <a:rPr lang="ka-GE" sz="1800" b="1"/>
              <a:t>მიმართვის საფუძველზე</a:t>
            </a:r>
            <a:r>
              <a:rPr lang="ka-GE" sz="1800" smtClean="0"/>
              <a:t>.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104366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2493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შესყიდვის საფუძვლები 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Sylfaen" panose="010A0502050306030303" pitchFamily="18" charset="0"/>
              </a:rPr>
              <a:t>CMR</a:t>
            </a:r>
            <a:r>
              <a:rPr lang="en-US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გვერდზე და</a:t>
            </a:r>
            <a:b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</a:b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სახელმწიფო შესყიდვების გეგმაში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447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524001"/>
            <a:ext cx="7924800" cy="5333999"/>
          </a:xfrm>
        </p:spPr>
        <p:txBody>
          <a:bodyPr numCol="2" anchor="ctr">
            <a:no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ზღვრების შესაბამისად;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ექსკლუზივი;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გადაუდებელი აუცილებლობა;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ხარისხის გაუარესება;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სახელმწიფოებრივი და საზოგადოებრივი მნიშვნელობის ღონისძიება;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 smtClean="0"/>
              <a:t>წარმომადგენლობით </a:t>
            </a:r>
            <a:r>
              <a:rPr lang="ka-GE" sz="1400"/>
              <a:t>ხარჯები;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ნორმატიული აქტით დადგენილი გადასახდელები</a:t>
            </a:r>
            <a:r>
              <a:rPr lang="ka-GE" sz="1400" smtClean="0"/>
              <a:t>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 smtClean="0"/>
              <a:t> </a:t>
            </a:r>
            <a:r>
              <a:rPr lang="ka-GE" sz="1400"/>
              <a:t>განსაზღვრული წლოვანების ავტოსატრანსპორტო საშუალებები;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სსიპ </a:t>
            </a:r>
            <a:r>
              <a:rPr lang="ka-GE" sz="1400" smtClean="0"/>
              <a:t>უმაღლესი საგანმანათლებლო </a:t>
            </a:r>
            <a:r>
              <a:rPr lang="ka-GE" sz="1400"/>
              <a:t>დაწესებულებების გამონაკლისი </a:t>
            </a:r>
            <a:r>
              <a:rPr lang="ka-GE" sz="1400" smtClean="0"/>
              <a:t>გამარტივებული შესყიდვები</a:t>
            </a:r>
            <a:r>
              <a:rPr lang="ka-GE" sz="1400"/>
              <a:t>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რეგენტთა საბჭოს თანხმობით</a:t>
            </a:r>
            <a:r>
              <a:rPr lang="ka-GE" sz="1400" smtClean="0"/>
              <a:t>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ხორციელდება </a:t>
            </a:r>
            <a:r>
              <a:rPr lang="ka-GE" sz="1400" smtClean="0"/>
              <a:t>საზღვარგარეთ </a:t>
            </a:r>
            <a:r>
              <a:rPr lang="ka-GE" sz="1400"/>
              <a:t>გარდაცვლილი საქართველოს მოქალაქის საქართველოში გადმოსვენებასთან დაკავშირებული სახელმწიფო შესყიდვა.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 smtClean="0"/>
              <a:t>დაყოფა </a:t>
            </a:r>
            <a:r>
              <a:rPr lang="ka-GE" sz="1400"/>
              <a:t>გეოგრაფიული დაშორების </a:t>
            </a:r>
            <a:r>
              <a:rPr lang="ka-GE" sz="1400" smtClean="0"/>
              <a:t>პრინციპით;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 smtClean="0"/>
              <a:t>დაყოფა </a:t>
            </a:r>
            <a:r>
              <a:rPr lang="ka-GE" sz="1400"/>
              <a:t>რაციონალურობის პრინციპით;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დაყოფა ობიექტური პირობებით;</a:t>
            </a:r>
          </a:p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400"/>
              <a:t>კანონით გათვალისწინებული სხვა შემთხვევა (გარდა ზემოთ ჩამოთვლილისა</a:t>
            </a:r>
            <a:r>
              <a:rPr lang="ka-GE" sz="1400" smtClean="0"/>
              <a:t>).</a:t>
            </a:r>
            <a:endParaRPr lang="ka-GE" sz="1400"/>
          </a:p>
        </p:txBody>
      </p:sp>
    </p:spTree>
    <p:extLst>
      <p:ext uri="{BB962C8B-B14F-4D97-AF65-F5344CB8AC3E}">
        <p14:creationId xmlns:p14="http://schemas.microsoft.com/office/powerpoint/2010/main" val="175844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5240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შესყიდვის საფუძვლები სახელმწიფო შესყიდვების შესახებ ხელშეკრულებაში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924800" cy="4876799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„№13 ბრძანებით დამტკიცებული „გამარტივებული შესყიდვის კრიტერიუმების განსაზღვრისა და გამარტივებული  შესყიდვის ჩატარების </a:t>
            </a:r>
            <a:r>
              <a:rPr lang="ka-GE" sz="1600" smtClean="0"/>
              <a:t>წესის“ მე-2 მუხლის   „ა-გ“ქვეპუნქტის </a:t>
            </a:r>
            <a:r>
              <a:rPr lang="ka-GE" sz="1600"/>
              <a:t>საფუძველზე</a:t>
            </a:r>
            <a:r>
              <a:rPr lang="ka-GE" sz="16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6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/>
              <a:t>„სახელმწიფო </a:t>
            </a:r>
            <a:r>
              <a:rPr lang="ka-GE" sz="1600"/>
              <a:t>შესყიდვების შესახებ“ საქართველოს კანონის 10</a:t>
            </a:r>
            <a:r>
              <a:rPr lang="ka-GE" sz="1600" baseline="30000"/>
              <a:t>1</a:t>
            </a:r>
            <a:r>
              <a:rPr lang="ka-GE" sz="1600"/>
              <a:t> მუხლის მე-3 პუნქტის ,,</a:t>
            </a:r>
            <a:r>
              <a:rPr lang="ka-GE" sz="1600" smtClean="0"/>
              <a:t>ა-ლ“ </a:t>
            </a:r>
            <a:r>
              <a:rPr lang="ka-GE" sz="1600"/>
              <a:t>ქვეპუნქტის საფუძველზე</a:t>
            </a:r>
            <a:r>
              <a:rPr lang="ka-GE" sz="16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6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smtClean="0"/>
              <a:t>„სახელმწიფო </a:t>
            </a:r>
            <a:r>
              <a:rPr lang="ka-GE" sz="1600"/>
              <a:t>შესყიდვების შესახებ“ საქართველოს კანონის მე-9 მუხლის 3</a:t>
            </a:r>
            <a:r>
              <a:rPr lang="ka-GE" sz="1600" baseline="30000"/>
              <a:t>1</a:t>
            </a:r>
            <a:r>
              <a:rPr lang="ka-GE" sz="1600"/>
              <a:t> პუნქტის ,,ა-ბ“ ქვეპუნქტის საფუძველზე</a:t>
            </a:r>
            <a:r>
              <a:rPr lang="ka-GE" sz="16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6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 საქართველოს საარჩევნო კოდექსის 52-ე მუხლის მე-6 პუნქტის საფუძველზე</a:t>
            </a:r>
            <a:r>
              <a:rPr lang="ka-GE" sz="1600" smtClean="0"/>
              <a:t>.</a:t>
            </a:r>
            <a:endParaRPr lang="ka-GE" sz="1600"/>
          </a:p>
        </p:txBody>
      </p:sp>
    </p:spTree>
    <p:extLst>
      <p:ext uri="{BB962C8B-B14F-4D97-AF65-F5344CB8AC3E}">
        <p14:creationId xmlns:p14="http://schemas.microsoft.com/office/powerpoint/2010/main" val="282127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ka-GE" sz="32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სახელმწიფო შესყიდვის შესახებ </a:t>
            </a:r>
            <a:r>
              <a:rPr lang="ka-GE" sz="32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ხელშეკრულება</a:t>
            </a:r>
            <a:endParaRPr lang="en-US" sz="32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z="800" i="1" smtClean="0"/>
              <a:t>ნინო კუხალეიშვილი 2017</a:t>
            </a:r>
            <a:endParaRPr lang="en-US" sz="800" i="1"/>
          </a:p>
        </p:txBody>
      </p:sp>
    </p:spTree>
    <p:extLst>
      <p:ext uri="{BB962C8B-B14F-4D97-AF65-F5344CB8AC3E}">
        <p14:creationId xmlns:p14="http://schemas.microsoft.com/office/powerpoint/2010/main" val="49216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ხელშეკრულების დადება არ არის სავალდებულო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924800" cy="434340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 b="1"/>
              <a:t>საზღვარგარეთ</a:t>
            </a:r>
            <a:r>
              <a:rPr lang="ka-GE" sz="1800"/>
              <a:t> </a:t>
            </a:r>
            <a:r>
              <a:rPr lang="ka-GE" sz="1800" smtClean="0"/>
              <a:t>საქართველოს</a:t>
            </a:r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800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დიპლომატიური</a:t>
            </a:r>
            <a:r>
              <a:rPr lang="ka-GE" sz="1800"/>
              <a:t> </a:t>
            </a:r>
            <a:r>
              <a:rPr lang="ka-GE" sz="1800" smtClean="0"/>
              <a:t>წარმომადგენლობის;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საკონსულო</a:t>
            </a:r>
            <a:r>
              <a:rPr lang="ka-GE" sz="1800" smtClean="0"/>
              <a:t> დაწესებულების;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თავდაცვის</a:t>
            </a:r>
            <a:r>
              <a:rPr lang="ka-GE" sz="1800" smtClean="0"/>
              <a:t> ატაშეს;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თავდაცვის </a:t>
            </a:r>
            <a:r>
              <a:rPr lang="ka-GE" sz="1800" b="1"/>
              <a:t>სამინისტროს </a:t>
            </a:r>
            <a:r>
              <a:rPr lang="ka-GE" sz="1800" smtClean="0"/>
              <a:t>წარმომადგენლების;</a:t>
            </a: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 smtClean="0"/>
              <a:t>შინაგან </a:t>
            </a:r>
            <a:r>
              <a:rPr lang="ka-GE" sz="1800" b="1"/>
              <a:t>საქმეთა სამინისტროს </a:t>
            </a:r>
            <a:r>
              <a:rPr lang="ka-GE" sz="1800" smtClean="0"/>
              <a:t>წარმომადგენლების გამარტივებული შესყიდვების დროს.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352929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ხელშეკრულების დადება არ არის სავალდებულო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0386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ინტერნეტით </a:t>
            </a:r>
            <a:r>
              <a:rPr lang="ka-GE" sz="1800" b="1"/>
              <a:t>გამოწერა</a:t>
            </a:r>
            <a:r>
              <a:rPr lang="ka-GE" sz="18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წარმომადგენლობითი</a:t>
            </a:r>
            <a:r>
              <a:rPr lang="ka-GE" sz="1800"/>
              <a:t> ხარჯები; 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ნორმატიული აქტით დადგენილი </a:t>
            </a:r>
            <a:r>
              <a:rPr lang="ka-GE" sz="1800" b="1"/>
              <a:t>გადასახდელები</a:t>
            </a:r>
            <a:r>
              <a:rPr lang="ka-GE" sz="1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14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ხელშეკრულების ჩამანაცვლებელი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დოკუმენტი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3716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49580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 b="1"/>
              <a:t>უნდა შეიცავდეს: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შესყიდვის ობიექტის </a:t>
            </a:r>
            <a:r>
              <a:rPr lang="ka-GE" sz="1800" b="1"/>
              <a:t>დასახელებას</a:t>
            </a:r>
            <a:r>
              <a:rPr lang="ka-GE" sz="18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smtClean="0"/>
              <a:t>შესყიდვის </a:t>
            </a:r>
            <a:r>
              <a:rPr lang="ka-GE" sz="1800"/>
              <a:t>ობიექტის </a:t>
            </a:r>
            <a:r>
              <a:rPr lang="ka-GE" sz="1800" b="1"/>
              <a:t>ღირებულებას</a:t>
            </a:r>
            <a:r>
              <a:rPr lang="ka-GE" sz="18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smtClean="0"/>
              <a:t>შესყიდვის </a:t>
            </a:r>
            <a:r>
              <a:rPr lang="ka-GE" sz="1800"/>
              <a:t>ობიექტის ღირებულების </a:t>
            </a:r>
            <a:r>
              <a:rPr lang="ka-GE" sz="1800" b="1"/>
              <a:t>გადახდის დადასტურებას</a:t>
            </a:r>
            <a:r>
              <a:rPr lang="ka-GE" sz="18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smtClean="0"/>
              <a:t>მიმწოდებლის </a:t>
            </a:r>
            <a:r>
              <a:rPr lang="ka-GE" sz="1800" b="1"/>
              <a:t>დასახელებასა და საიდენტიფიკაციო </a:t>
            </a:r>
            <a:r>
              <a:rPr lang="ka-GE" sz="1800" smtClean="0"/>
              <a:t>ნომერს;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smtClean="0"/>
              <a:t>ინტერნეტით </a:t>
            </a:r>
            <a:r>
              <a:rPr lang="ka-GE" sz="1800"/>
              <a:t>გამოწერის გზით - ინტერნეტის საშუალებით </a:t>
            </a:r>
            <a:r>
              <a:rPr lang="ka-GE" sz="1800" b="1"/>
              <a:t>გადახდის დამადასტურებელი დოკუმენტი</a:t>
            </a:r>
            <a:r>
              <a:rPr lang="ka-GE" sz="1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892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46038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ინფორმაცია, რომელსაც ხელშეკრულება უნდა შეიცავდეს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4958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მხარეთა </a:t>
            </a:r>
            <a:r>
              <a:rPr lang="ka-GE" sz="1800" b="1"/>
              <a:t>ზუსტ დასახელებას და რეკვიზიტებს</a:t>
            </a:r>
            <a:r>
              <a:rPr lang="ka-GE" sz="18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შემსყიდველი ორგანიზაციის მომართვის სისტემის </a:t>
            </a:r>
            <a:r>
              <a:rPr lang="en-US" sz="1800" b="1">
                <a:latin typeface="Sylfaen" panose="010A0502050306030303" pitchFamily="18" charset="0"/>
              </a:rPr>
              <a:t>SMP</a:t>
            </a:r>
            <a:r>
              <a:rPr lang="en-US" sz="1800" b="1"/>
              <a:t> </a:t>
            </a:r>
            <a:r>
              <a:rPr lang="ka-GE" sz="1800" b="1"/>
              <a:t>მოდულში რეგისტრაციის ნომერს</a:t>
            </a:r>
            <a:r>
              <a:rPr lang="ka-GE" sz="1800"/>
              <a:t>, თუ გამარტივებული შესყიდვა თანხმდება სააგენტოსთან;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გამარტივებული შესყიდვის სამართლებრივ </a:t>
            </a:r>
            <a:r>
              <a:rPr lang="ka-GE" sz="1800" b="1"/>
              <a:t>საფუძველს</a:t>
            </a:r>
            <a:r>
              <a:rPr lang="ka-GE" sz="1800"/>
              <a:t> – კანონის შესაბამის ნორმას; 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ხელშეკრულების ობიექტის </a:t>
            </a:r>
            <a:r>
              <a:rPr lang="ka-GE" sz="1800" b="1"/>
              <a:t>დასახელებას</a:t>
            </a:r>
            <a:r>
              <a:rPr lang="ka-GE" sz="1800"/>
              <a:t>, კლასიფიკატორის კატეგორიის ან ქვეკატეგორიის </a:t>
            </a:r>
            <a:r>
              <a:rPr lang="ka-GE" sz="1800" b="1"/>
              <a:t>კოდს</a:t>
            </a:r>
            <a:r>
              <a:rPr lang="ka-GE" sz="18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ხელშეკრულების </a:t>
            </a:r>
            <a:r>
              <a:rPr lang="ka-GE" sz="1800" b="1"/>
              <a:t>ღირებულებას</a:t>
            </a:r>
            <a:r>
              <a:rPr lang="ka-GE" sz="1800" smtClean="0"/>
              <a:t>;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250613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46038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ინფორმაცია, რომელსაც ხელშეკრულება უნდა შეიცავდეს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4958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საქონლის მიწოდების, მომსახურების გაწევის ან/და სამუშაოს შესრულების </a:t>
            </a:r>
            <a:r>
              <a:rPr lang="ka-GE" sz="1800" b="1"/>
              <a:t>ვადას</a:t>
            </a:r>
            <a:r>
              <a:rPr lang="ka-GE" sz="18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ხელშეკრულების შესრულების უზრუნველყოფის გარანტიის </a:t>
            </a:r>
            <a:r>
              <a:rPr lang="ka-GE" sz="1800"/>
              <a:t>პირობებს (გამოყენების შემთხვევაში);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b="1"/>
              <a:t>ანგარიშსწორების წესს</a:t>
            </a:r>
            <a:r>
              <a:rPr lang="ka-GE" sz="1800"/>
              <a:t>, აგრეთვე </a:t>
            </a:r>
            <a:r>
              <a:rPr lang="ka-GE" sz="1800" b="1"/>
              <a:t>წინასწარი ანგარიშსწორების </a:t>
            </a:r>
            <a:r>
              <a:rPr lang="ka-GE" sz="1800"/>
              <a:t>პირობებს (გამოყენების შემთხვევაში);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სამუშაოს შესყიდვის შემთხვევაში – შესასრულებელი სამუშაოს გონივრულ </a:t>
            </a:r>
            <a:r>
              <a:rPr lang="ka-GE" sz="1800" b="1"/>
              <a:t>საგარანტიო ვადას</a:t>
            </a:r>
            <a:r>
              <a:rPr lang="ka-GE" sz="18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ხელშეკრულების </a:t>
            </a:r>
            <a:r>
              <a:rPr lang="ka-GE" sz="1800" b="1"/>
              <a:t>მოქმედების კონკრეტულ ვადას</a:t>
            </a:r>
            <a:r>
              <a:rPr lang="ka-GE" sz="1800" smtClean="0"/>
              <a:t>.</a:t>
            </a:r>
            <a:endParaRPr lang="ka-GE" sz="1800"/>
          </a:p>
        </p:txBody>
      </p:sp>
    </p:spTree>
    <p:extLst>
      <p:ext uri="{BB962C8B-B14F-4D97-AF65-F5344CB8AC3E}">
        <p14:creationId xmlns:p14="http://schemas.microsoft.com/office/powerpoint/2010/main" val="245820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46038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ხელშეკრულების შესრულების უზრუნველყოფის გარანტია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4958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თუ ხელშეკრულების საერთო </a:t>
            </a:r>
            <a:r>
              <a:rPr lang="ka-GE" sz="1800" b="1"/>
              <a:t>ღირებულება</a:t>
            </a:r>
            <a:r>
              <a:rPr lang="ka-GE" sz="1800"/>
              <a:t> შეადგენს ან აღემატება </a:t>
            </a:r>
            <a:r>
              <a:rPr lang="ka-GE" sz="1800" b="1" smtClean="0"/>
              <a:t>200’000 </a:t>
            </a:r>
            <a:r>
              <a:rPr lang="ka-GE" sz="1800" b="1"/>
              <a:t>ლარს</a:t>
            </a:r>
            <a:r>
              <a:rPr lang="ka-GE" sz="1800"/>
              <a:t>, შემსყიდველი ორგანიზაცია </a:t>
            </a:r>
            <a:r>
              <a:rPr lang="ka-GE" sz="1800" b="1"/>
              <a:t>ვალდებულია</a:t>
            </a:r>
            <a:r>
              <a:rPr lang="ka-GE" sz="1800"/>
              <a:t>, მოითხოვოს </a:t>
            </a:r>
            <a:r>
              <a:rPr lang="ka-GE" sz="1800" b="1"/>
              <a:t>ხელშეკრულების შესრულების უზრუნველყოფის გარანტია</a:t>
            </a:r>
            <a:r>
              <a:rPr lang="ka-GE" sz="1800" smtClean="0"/>
              <a:t>.</a:t>
            </a:r>
            <a:endParaRPr lang="de-DE" sz="1800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სახელმწიფო შესყიდვის შესახებ ხელშეკრულების შესრულების უზრუნველყოფის მიზნით, შესყიდვის ობიექტის თავისებურებიდან გამომდინარე, </a:t>
            </a:r>
            <a:r>
              <a:rPr lang="ka-GE" sz="1800" b="1"/>
              <a:t>შესაძლებელია გამოყენებულ იქნეს </a:t>
            </a:r>
            <a:r>
              <a:rPr lang="ka-GE" sz="1800"/>
              <a:t>ხელშეკრულების შესრულების გარანტიის მოთხოვნა, მიუხედავად იმისა, რომ ხელშეკრულების საერთო ღირებულება </a:t>
            </a:r>
            <a:r>
              <a:rPr lang="ka-GE" sz="1800" b="1"/>
              <a:t>ნაკლებია </a:t>
            </a:r>
            <a:r>
              <a:rPr lang="ka-GE" sz="1800" b="1" smtClean="0"/>
              <a:t>200’000 </a:t>
            </a:r>
            <a:r>
              <a:rPr lang="ka-GE" sz="1800" b="1"/>
              <a:t>ლარზე</a:t>
            </a:r>
            <a:r>
              <a:rPr lang="ka-GE" sz="1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22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46038"/>
            <a:ext cx="8153400" cy="14017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ხელშეკრულების შესრულების უზრუნველყოფის გარანტია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5240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32766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ხელშეკრულების შესრულების უზრუნველყოფის გარანტიის ოდენობა განისაზღვრება </a:t>
            </a:r>
            <a:r>
              <a:rPr lang="ka-GE" sz="1800" b="1"/>
              <a:t>ხელშეკრულების ღირებულების 2%-დან 5%-ის ჩათვლით.</a:t>
            </a:r>
            <a:r>
              <a:rPr lang="ka-GE" sz="1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041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46038"/>
            <a:ext cx="8153400" cy="10969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 ანგარიშსწორების პირობები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066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371601"/>
            <a:ext cx="7924800" cy="48768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ანგარიშსწორების </a:t>
            </a:r>
            <a:r>
              <a:rPr lang="ka-GE" sz="1600" b="1"/>
              <a:t>პირობები</a:t>
            </a:r>
            <a:r>
              <a:rPr lang="ka-GE" sz="1600"/>
              <a:t> </a:t>
            </a:r>
            <a:r>
              <a:rPr lang="ka-GE" sz="1600" b="1"/>
              <a:t>განისაზღვრება</a:t>
            </a:r>
            <a:r>
              <a:rPr lang="ka-GE" sz="1600"/>
              <a:t> შემსყიდველ ორგანიზაციასა და მიმწოდებელს შორის დადებული </a:t>
            </a:r>
            <a:r>
              <a:rPr lang="ka-GE" sz="1600" b="1"/>
              <a:t>ხელშეკრულებით</a:t>
            </a:r>
            <a:r>
              <a:rPr lang="ka-GE" sz="16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6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b="1"/>
              <a:t>წინასწარი ანგარიშსწორების </a:t>
            </a:r>
            <a:r>
              <a:rPr lang="ka-GE" sz="1600"/>
              <a:t>შემთხვევაში, </a:t>
            </a:r>
            <a:r>
              <a:rPr lang="ka-GE" sz="1600" b="1"/>
              <a:t>მიმწოდებელი ვალდებულია</a:t>
            </a:r>
            <a:r>
              <a:rPr lang="ka-GE" sz="1600"/>
              <a:t>, შემსყიდველ ორგანიზაციას წარუდგინოს წინასწარ გადასახდელი თანხის </a:t>
            </a:r>
            <a:r>
              <a:rPr lang="ka-GE" sz="1600" b="1"/>
              <a:t>იდენტური ოდენობის გარანტია</a:t>
            </a:r>
            <a:r>
              <a:rPr lang="ka-GE" sz="160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6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მიმწოდებელი ვალდებულია წინასწარი ანგარიშსწორების შედეგად მიღებული თანხები </a:t>
            </a:r>
            <a:r>
              <a:rPr lang="ka-GE" sz="1600" b="1"/>
              <a:t>გამოიყენოს მხოლოდ სახელმწიფო შესყიდვის შესახებ ხელშეკრულებასთან დაკავშირებული ვალდებულებების შესასრულებლად</a:t>
            </a:r>
            <a:r>
              <a:rPr lang="ka-GE" sz="1600" b="1" smtClean="0"/>
              <a:t>.</a:t>
            </a:r>
            <a:endParaRPr lang="ka-GE" sz="1600" b="1"/>
          </a:p>
        </p:txBody>
      </p:sp>
    </p:spTree>
    <p:extLst>
      <p:ext uri="{BB962C8B-B14F-4D97-AF65-F5344CB8AC3E}">
        <p14:creationId xmlns:p14="http://schemas.microsoft.com/office/powerpoint/2010/main" val="51167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46038"/>
            <a:ext cx="8153400" cy="10969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 ანგარიშსწორების პირობები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066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371601"/>
            <a:ext cx="7924800" cy="487680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600"/>
              <a:t>შემსყიდველი ორგანიზაციის გადაწყვეტილებით, შემსყიდველი ორგანიზაციის მიერ წინასწარი ანგარიშწორებისას გადასახდელი თანხის შესაბამისი ოდენობის </a:t>
            </a:r>
            <a:r>
              <a:rPr lang="ka-GE" sz="1600" b="1"/>
              <a:t>გარანტიის წარდგენისაგან მიმწოდებლის გათავისუფლება </a:t>
            </a:r>
            <a:r>
              <a:rPr lang="ka-GE" sz="1600"/>
              <a:t>შესაძლებელია ერთ-ერთი შემდეგი </a:t>
            </a:r>
            <a:r>
              <a:rPr lang="ka-GE" sz="1600" b="1"/>
              <a:t>საფუძვლის</a:t>
            </a:r>
            <a:r>
              <a:rPr lang="ka-GE" sz="1600"/>
              <a:t> არსებობისას: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მიმწოდებლისათვის </a:t>
            </a:r>
            <a:r>
              <a:rPr lang="ka-GE" sz="1600" b="1"/>
              <a:t>წინასწარ გადასახდელი თანხა ჩაირიცხება საამისოდ განკუთვნილ ცალკე საბანკო ანგარიშზე </a:t>
            </a:r>
            <a:r>
              <a:rPr lang="ka-GE" sz="1600"/>
              <a:t>და ამ თანხის გამოყენება მოხდება შემსყიდველი ორგანიზაციის კონტროლით ხელშეკრულების მოქმედების მთელ პერიოდში. საამისოდ ცალკე საბანკო ანგარიშზე ჩარიცხული წინასწარ გადასახდელი თანხის კონტროლი შესაძლებელია მოიცავდეს </a:t>
            </a:r>
            <a:r>
              <a:rPr lang="ka-GE" sz="1600" b="1"/>
              <a:t>თანხის განკარგვის წინასწარ კონტროლს,</a:t>
            </a:r>
            <a:r>
              <a:rPr lang="ka-GE" sz="1600"/>
              <a:t> </a:t>
            </a:r>
            <a:r>
              <a:rPr lang="ka-GE" sz="1600" b="1"/>
              <a:t>დადგენილი ზღვრული ოდენობის თანხის განკარგვის წინასწარ კონტროლს და გახარჯული თანხის შემდგომ კონტროლს,</a:t>
            </a:r>
            <a:r>
              <a:rPr lang="ka-GE" sz="1600"/>
              <a:t> თუ შემსყიდველ ორგანიზაციასა და მიმწოდებელს შორის შეთანხმებით სხვა რამ არ არის გათვალისწინებული</a:t>
            </a:r>
            <a:r>
              <a:rPr lang="ka-GE" sz="1600" smtClean="0"/>
              <a:t>;</a:t>
            </a:r>
            <a:endParaRPr lang="ka-GE" sz="1600"/>
          </a:p>
        </p:txBody>
      </p:sp>
    </p:spTree>
    <p:extLst>
      <p:ext uri="{BB962C8B-B14F-4D97-AF65-F5344CB8AC3E}">
        <p14:creationId xmlns:p14="http://schemas.microsoft.com/office/powerpoint/2010/main" val="13561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46038"/>
            <a:ext cx="8153400" cy="10969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 ანგარიშსწორების პირობები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066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160837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600"/>
              <a:t>შემსყიდველი ორგანიზაციის მიერ, წინასწარი ანგარიშსწორებისას გადასახდელი თანხის შესაბამისი ოდენობის </a:t>
            </a:r>
            <a:r>
              <a:rPr lang="ka-GE" sz="1600" b="1"/>
              <a:t>გარანტიის წარდგენისაგან </a:t>
            </a:r>
            <a:r>
              <a:rPr lang="ka-GE" sz="1600"/>
              <a:t>მიმწოდებელი აგრეთვე </a:t>
            </a:r>
            <a:r>
              <a:rPr lang="ka-GE" sz="1600" b="1"/>
              <a:t>თავისუფლდება შემდეგი სახელმწიფო შესყიდვების განხორციელებისას: </a:t>
            </a:r>
            <a:endParaRPr lang="ka-GE" sz="1600" b="1" smtClean="0"/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6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 b="1"/>
              <a:t>ინტერნეტით გამოწერის </a:t>
            </a:r>
            <a:r>
              <a:rPr lang="ka-GE" sz="1600"/>
              <a:t>გზით გამარტივებული შესყიდვისას;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 </a:t>
            </a:r>
            <a:r>
              <a:rPr lang="ka-GE" sz="1600" b="1"/>
              <a:t>წარმომადგენლობით</a:t>
            </a:r>
            <a:r>
              <a:rPr lang="ka-GE" sz="1600"/>
              <a:t> ხარჯებთან დაკავშირებული სახელმწიფო შესყიდვისას; 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საქართველოს ნორმატიული აქტით დადგენილი </a:t>
            </a:r>
            <a:r>
              <a:rPr lang="ka-GE" sz="1600" b="1"/>
              <a:t>გადასახდელების </a:t>
            </a:r>
            <a:r>
              <a:rPr lang="ka-GE" sz="1600"/>
              <a:t>გადახდის გზით სახელმწიფო შესყიდვისას.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 საქართველოს კანონმდებლობით განსაზღვრულ </a:t>
            </a:r>
            <a:r>
              <a:rPr lang="ka-GE" sz="1600" b="1"/>
              <a:t>სხვა შემთხვევებში</a:t>
            </a:r>
            <a:r>
              <a:rPr lang="ka-GE" sz="16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2472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198438"/>
            <a:ext cx="8153400" cy="1096962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ხელშეკრულების დამატებითი პირობები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3716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160837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 b="1"/>
              <a:t>საქართველოს </a:t>
            </a:r>
            <a:r>
              <a:rPr lang="ka-GE" sz="1800" b="1" smtClean="0"/>
              <a:t>მთავრობის/საქართველოს </a:t>
            </a:r>
            <a:r>
              <a:rPr lang="ka-GE" sz="1800" b="1"/>
              <a:t>თავდაცვის მინისტრის </a:t>
            </a:r>
            <a:r>
              <a:rPr lang="ka-GE" sz="1800" smtClean="0"/>
              <a:t>გადაწყვეტილებით </a:t>
            </a:r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8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smtClean="0"/>
              <a:t>დადგენილი </a:t>
            </a:r>
            <a:r>
              <a:rPr lang="ka-GE" sz="1800"/>
              <a:t>მოთხოვნების </a:t>
            </a:r>
            <a:r>
              <a:rPr lang="ka-GE" sz="1800" b="1"/>
              <a:t>გავრცელების საკითხი </a:t>
            </a:r>
            <a:r>
              <a:rPr lang="ka-GE" sz="1800"/>
              <a:t>ან/და მათგან </a:t>
            </a:r>
            <a:r>
              <a:rPr lang="ka-GE" sz="1800" b="1"/>
              <a:t>განსხვავებული პირობები.</a:t>
            </a:r>
          </a:p>
        </p:txBody>
      </p:sp>
    </p:spTree>
    <p:extLst>
      <p:ext uri="{BB962C8B-B14F-4D97-AF65-F5344CB8AC3E}">
        <p14:creationId xmlns:p14="http://schemas.microsoft.com/office/powerpoint/2010/main" val="125459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0668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ხელშეკრულება დადებულია უცხოურ ენაზე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219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924800" cy="413004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/>
              <a:t>შემსყიდველი ორგანიზაციის გადაწყვეტილებით, ხელშეკრულების დადება </a:t>
            </a:r>
            <a:r>
              <a:rPr lang="ka-GE" sz="1800" b="1"/>
              <a:t>შესაძლებელია როგორც ქართულ, ისე უცხოურ ენებზე. </a:t>
            </a:r>
            <a:endParaRPr lang="ka-GE" sz="1800" b="1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800" b="1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800" smtClean="0"/>
              <a:t>ხელშეკრულების </a:t>
            </a:r>
            <a:r>
              <a:rPr lang="ka-GE" sz="1800"/>
              <a:t>უცხოურ ენაზე დადების შემთხვევაში იგი საქართველოს კანონმდებლობით დადგენილი წესით უნდა </a:t>
            </a:r>
            <a:r>
              <a:rPr lang="ka-GE" sz="1800" b="1"/>
              <a:t>ითარგმნოს ქართულ ენაზე.</a:t>
            </a:r>
          </a:p>
        </p:txBody>
      </p:sp>
    </p:spTree>
    <p:extLst>
      <p:ext uri="{BB962C8B-B14F-4D97-AF65-F5344CB8AC3E}">
        <p14:creationId xmlns:p14="http://schemas.microsoft.com/office/powerpoint/2010/main" val="228216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0668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მიმწოდებლის შავ </a:t>
            </a:r>
            <a:r>
              <a:rPr lang="ka-GE" sz="28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სიასთან </a:t>
            </a: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კავშირი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219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924800" cy="413004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/>
              <a:t>შავი სია წარმოადგენს სააგენტოს მიერ ელექტრონულად წარმოებულ </a:t>
            </a:r>
            <a:r>
              <a:rPr lang="ka-GE" sz="1800" b="1"/>
              <a:t>ოფიციალურ რეესტრს</a:t>
            </a:r>
            <a:r>
              <a:rPr lang="ka-GE" sz="1800"/>
              <a:t>, რომელშიც რეგისტრირებულ პრეტენდენტს/მიმწოდებელს შავ სიაში დარეგისტრირებიდან </a:t>
            </a:r>
            <a:r>
              <a:rPr lang="ka-GE" sz="1800" b="1"/>
              <a:t>ერთი წლის განმავლობაში</a:t>
            </a:r>
            <a:r>
              <a:rPr lang="ka-GE" sz="1800"/>
              <a:t> არ აქვს უფლება, მონაწილეობა მიიღოს სახელმწიფო შესყიდვაში და </a:t>
            </a:r>
            <a:r>
              <a:rPr lang="ka-GE" sz="1800" b="1"/>
              <a:t>დადოს ხელშეკრულება</a:t>
            </a:r>
            <a:r>
              <a:rPr lang="ka-GE" sz="1800" smtClean="0"/>
              <a:t>.</a:t>
            </a:r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1800"/>
              <a:t/>
            </a:r>
            <a:br>
              <a:rPr lang="ka-GE" sz="1800"/>
            </a:br>
            <a:r>
              <a:rPr lang="ka-GE" sz="1800"/>
              <a:t>სააგენტო შავ სიას აწარმოებს ელექტრონულად, საკუთარ ვებგვერდზე (</a:t>
            </a:r>
            <a:r>
              <a:rPr lang="en-US" sz="1800"/>
              <a:t>www.procurement.gov.ge) </a:t>
            </a:r>
            <a:r>
              <a:rPr lang="ka-GE" sz="1800"/>
              <a:t>და </a:t>
            </a:r>
            <a:r>
              <a:rPr lang="ka-GE" sz="1800" b="1"/>
              <a:t>იგი ხელმისაწვდომია ნებისმიერი დაინტერესებული პირისათვის.</a:t>
            </a:r>
          </a:p>
        </p:txBody>
      </p:sp>
    </p:spTree>
    <p:extLst>
      <p:ext uri="{BB962C8B-B14F-4D97-AF65-F5344CB8AC3E}">
        <p14:creationId xmlns:p14="http://schemas.microsoft.com/office/powerpoint/2010/main" val="420827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9144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ინტერესთა კონფლიქტი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9144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924800" cy="50292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/>
              <a:t>ინტერესთა კონფლიქტის თავიდან აცილების პირობები გამარტივებული შესყიდვის შემთხვევაში ეხება </a:t>
            </a:r>
            <a:r>
              <a:rPr lang="ka-GE" sz="1700" b="1"/>
              <a:t>მიმწოდებლის შერჩევას</a:t>
            </a:r>
            <a:r>
              <a:rPr lang="ka-GE" sz="1700" smtClean="0"/>
              <a:t>.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/>
              <a:t>მას შემდეგ, რაც გამარტივებული შესყიდვის შემთხვევაში </a:t>
            </a:r>
            <a:r>
              <a:rPr lang="ka-GE" sz="1700" b="1"/>
              <a:t>მიმწოდებლის შემრჩევი პირისთვის ცნობილი გახდება მიმწოდებლის ვინაობა</a:t>
            </a:r>
            <a:r>
              <a:rPr lang="ka-GE" sz="1700"/>
              <a:t>, იგი </a:t>
            </a:r>
            <a:r>
              <a:rPr lang="ka-GE" sz="1700" b="1"/>
              <a:t>ვალდებულია</a:t>
            </a:r>
            <a:r>
              <a:rPr lang="ka-GE" sz="1700"/>
              <a:t> წერილობით დაადასტუროს, რომ ამ შესყიდვის განხორციელებაში მისი მონაწილეობა არ იწვევს ინტერესთა კონფლიქტს. </a:t>
            </a:r>
            <a:endParaRPr lang="ka-GE" sz="1700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 smtClean="0"/>
              <a:t>თუ</a:t>
            </a:r>
            <a:r>
              <a:rPr lang="ka-GE" sz="1700" smtClean="0"/>
              <a:t> </a:t>
            </a:r>
            <a:r>
              <a:rPr lang="ka-GE" sz="1700"/>
              <a:t>გამარტივებული შესყიდვის შემთხვევაში მიმწოდებლის შემრჩევ პირს </a:t>
            </a:r>
            <a:r>
              <a:rPr lang="ka-GE" sz="1700" b="1"/>
              <a:t>წარმოეშობა ინტერესთა კონფლიქტი</a:t>
            </a:r>
            <a:r>
              <a:rPr lang="ka-GE" sz="1700"/>
              <a:t>, მან დაუყოვნებლივ უნდა განაცხადოს აღნიშნულის თაობაზე და უნდა </a:t>
            </a:r>
            <a:r>
              <a:rPr lang="ka-GE" sz="1700" b="1"/>
              <a:t>შეწყვიტოს მონაწილეობა ამ შესყიდვის განხორციელებაში.</a:t>
            </a:r>
          </a:p>
        </p:txBody>
      </p:sp>
    </p:spTree>
    <p:extLst>
      <p:ext uri="{BB962C8B-B14F-4D97-AF65-F5344CB8AC3E}">
        <p14:creationId xmlns:p14="http://schemas.microsoft.com/office/powerpoint/2010/main" val="166709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9812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ხელშეკრულებაში შესყიდვის ობიექტის მიწოდების ვადა და ხელშეკრულების მოქმედების ვადა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2209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2438400"/>
            <a:ext cx="7924800" cy="313944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2000"/>
              <a:t>ხელშეკრულების მოქმედება, სულ მცირე, </a:t>
            </a:r>
            <a:r>
              <a:rPr lang="ka-GE" sz="2000" b="1"/>
              <a:t>30 დღით </a:t>
            </a:r>
            <a:r>
              <a:rPr lang="ka-GE" sz="2000"/>
              <a:t>უნდა აღემატებოდეს საქონლის მიწოდებისთვის, მომსახურების გაწევისთვის ან სამშენებლო სამუშაოს შესრულებისთვის </a:t>
            </a:r>
            <a:r>
              <a:rPr lang="ka-GE" sz="2000" b="1"/>
              <a:t>ხელშეკრულებით გათვალისწინებულ ვადას. </a:t>
            </a:r>
          </a:p>
        </p:txBody>
      </p:sp>
    </p:spTree>
    <p:extLst>
      <p:ext uri="{BB962C8B-B14F-4D97-AF65-F5344CB8AC3E}">
        <p14:creationId xmlns:p14="http://schemas.microsoft.com/office/powerpoint/2010/main" val="112809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89916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ხელშეკრულება და </a:t>
            </a:r>
            <a:r>
              <a:rPr lang="en-US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Sylfaen" panose="010A0502050306030303" pitchFamily="18" charset="0"/>
              </a:rPr>
              <a:t>CMR</a:t>
            </a:r>
            <a:r>
              <a:rPr lang="en-US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ka-GE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მოდული</a:t>
            </a:r>
            <a:endParaRPr lang="en-US" sz="24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8382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1816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smtClean="0"/>
              <a:t>ხელშეკრულების </a:t>
            </a:r>
            <a:r>
              <a:rPr lang="ka-GE" sz="1700" b="1"/>
              <a:t>დარეგისტრირება</a:t>
            </a:r>
            <a:r>
              <a:rPr lang="ka-GE" sz="1700"/>
              <a:t> </a:t>
            </a:r>
            <a:r>
              <a:rPr lang="en-US" sz="1700">
                <a:latin typeface="Sylfaen" panose="010A0502050306030303" pitchFamily="18" charset="0"/>
              </a:rPr>
              <a:t>CMR</a:t>
            </a:r>
            <a:r>
              <a:rPr lang="en-US" sz="1700"/>
              <a:t> </a:t>
            </a:r>
            <a:r>
              <a:rPr lang="ka-GE" sz="1700"/>
              <a:t>მოდულში</a:t>
            </a:r>
            <a:r>
              <a:rPr lang="ka-GE" sz="17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 smtClean="0"/>
              <a:t>შესაბამისობა</a:t>
            </a:r>
            <a:r>
              <a:rPr lang="ka-GE" sz="1700" smtClean="0"/>
              <a:t> </a:t>
            </a:r>
            <a:r>
              <a:rPr lang="ka-GE" sz="1700"/>
              <a:t>ანგარიშში და ხელშეკრულებაში მითითებულ საფუძვლებს შორის</a:t>
            </a:r>
            <a:r>
              <a:rPr lang="ka-GE" sz="17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 smtClean="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/>
              <a:t>ფაქტობრივი</a:t>
            </a:r>
            <a:r>
              <a:rPr lang="ka-GE" sz="1700"/>
              <a:t> გადახდები, ასახვის ვადები</a:t>
            </a:r>
            <a:r>
              <a:rPr lang="ka-GE" sz="17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smtClean="0"/>
              <a:t>ხელშეკრულების </a:t>
            </a:r>
            <a:r>
              <a:rPr lang="ka-GE" sz="1700" b="1"/>
              <a:t>შესრულების/შეუსრულებლობის დამადასტურებელი დოკუმენტები, </a:t>
            </a:r>
            <a:r>
              <a:rPr lang="ka-GE" sz="1700"/>
              <a:t>ვადები</a:t>
            </a:r>
            <a:r>
              <a:rPr lang="ka-GE" sz="1700" smtClean="0"/>
              <a:t>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17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700" b="1" smtClean="0"/>
              <a:t>ერთი </a:t>
            </a:r>
            <a:r>
              <a:rPr lang="ka-GE" sz="1700" b="1"/>
              <a:t>და იგივე ხელშეკრულების დარეგისტრირება </a:t>
            </a:r>
            <a:r>
              <a:rPr lang="en-US" sz="1700">
                <a:latin typeface="Sylfaen" panose="010A0502050306030303" pitchFamily="18" charset="0"/>
              </a:rPr>
              <a:t>CMR</a:t>
            </a:r>
            <a:r>
              <a:rPr lang="en-US" sz="1700"/>
              <a:t> </a:t>
            </a:r>
            <a:r>
              <a:rPr lang="ka-GE" sz="1700"/>
              <a:t>მოდულში სხვადასხვა </a:t>
            </a:r>
            <a:r>
              <a:rPr lang="en-US" sz="1700">
                <a:latin typeface="Sylfaen" panose="010A0502050306030303" pitchFamily="18" charset="0"/>
              </a:rPr>
              <a:t>CMR</a:t>
            </a:r>
            <a:r>
              <a:rPr lang="en-US" sz="1700"/>
              <a:t> </a:t>
            </a:r>
            <a:r>
              <a:rPr lang="ka-GE" sz="1700"/>
              <a:t>ნომრით</a:t>
            </a:r>
            <a:r>
              <a:rPr lang="ka-GE" sz="1700" smtClean="0"/>
              <a:t>.</a:t>
            </a:r>
            <a:endParaRPr lang="ka-GE" sz="1700"/>
          </a:p>
        </p:txBody>
      </p:sp>
    </p:spTree>
    <p:extLst>
      <p:ext uri="{BB962C8B-B14F-4D97-AF65-F5344CB8AC3E}">
        <p14:creationId xmlns:p14="http://schemas.microsoft.com/office/powerpoint/2010/main" val="35176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53400" cy="89916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ხელშეკრულების სტატუსები</a:t>
            </a:r>
            <a:endParaRPr lang="en-US" sz="24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0668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924800" cy="4876800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b="1" smtClean="0"/>
              <a:t>მიმდინარე</a:t>
            </a:r>
            <a:r>
              <a:rPr lang="ka-GE" sz="2000" smtClean="0"/>
              <a:t> </a:t>
            </a:r>
            <a:r>
              <a:rPr lang="ka-GE" sz="2000"/>
              <a:t>ხელშეკრულება;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20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b="1"/>
              <a:t>შესრულებული</a:t>
            </a:r>
            <a:r>
              <a:rPr lang="ka-GE" sz="2000"/>
              <a:t> ხელშეკრულება;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20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 b="1"/>
              <a:t>შეუსრულებელი</a:t>
            </a:r>
            <a:r>
              <a:rPr lang="ka-GE" sz="2000"/>
              <a:t> ხელშეკრულება;</a:t>
            </a:r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ka-GE" sz="20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2000"/>
              <a:t>ხელშეკრულებისათვის </a:t>
            </a:r>
            <a:r>
              <a:rPr lang="ka-GE" sz="2000" b="1"/>
              <a:t>არასწორი სტატუსის </a:t>
            </a:r>
            <a:r>
              <a:rPr lang="ka-GE" sz="2000"/>
              <a:t>მინიჭება</a:t>
            </a:r>
            <a:r>
              <a:rPr lang="ka-GE" sz="2000" smtClean="0"/>
              <a:t>.</a:t>
            </a:r>
            <a:endParaRPr lang="ka-GE" sz="2000"/>
          </a:p>
        </p:txBody>
      </p:sp>
    </p:spTree>
    <p:extLst>
      <p:ext uri="{BB962C8B-B14F-4D97-AF65-F5344CB8AC3E}">
        <p14:creationId xmlns:p14="http://schemas.microsoft.com/office/powerpoint/2010/main" val="10922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ka-GE" sz="32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n-lt"/>
                <a:ea typeface="+mn-ea"/>
                <a:cs typeface="+mn-cs"/>
              </a:rPr>
              <a:t>შესყიდვებში ხელოვნური დაყოფა და მონეტარული ზღვარი, დაჯამება</a:t>
            </a:r>
            <a:endParaRPr lang="en-US" sz="32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z="800" i="1" smtClean="0"/>
              <a:t>ნინო კუხალეიშვილი 2017</a:t>
            </a:r>
            <a:endParaRPr lang="en-US" sz="800" i="1"/>
          </a:p>
        </p:txBody>
      </p:sp>
    </p:spTree>
    <p:extLst>
      <p:ext uri="{BB962C8B-B14F-4D97-AF65-F5344CB8AC3E}">
        <p14:creationId xmlns:p14="http://schemas.microsoft.com/office/powerpoint/2010/main" val="131325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21920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4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შესყიდვის ღირებულების დაჯამება შესყიდვის ერთგვაროვანი ობიექტების სავარაუდო </a:t>
            </a:r>
            <a:r>
              <a:rPr lang="ka-GE" sz="2400" b="1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ღირებულებასთან</a:t>
            </a:r>
            <a:endParaRPr lang="en-US" sz="24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3716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523999"/>
            <a:ext cx="7924800" cy="4815839"/>
          </a:xfrm>
        </p:spPr>
        <p:txBody>
          <a:bodyPr numCol="1" anchor="ctr">
            <a:noAutofit/>
          </a:bodyPr>
          <a:lstStyle/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საქართველოს საარჩევნო კოდექსის 52-ე მუხლის მე-6 ნაწილისა და „სახელმწიფო შესყიდვების შესახებ“ საქართველოს კანონის </a:t>
            </a:r>
            <a:r>
              <a:rPr lang="ka-GE" sz="1600" smtClean="0"/>
              <a:t>10</a:t>
            </a:r>
            <a:r>
              <a:rPr lang="ka-GE" sz="1600" baseline="30000" smtClean="0"/>
              <a:t>1</a:t>
            </a:r>
            <a:r>
              <a:rPr lang="ka-GE" sz="1600" smtClean="0"/>
              <a:t> მუხლის </a:t>
            </a:r>
            <a:r>
              <a:rPr lang="ka-GE" sz="1600"/>
              <a:t>მე-3 პუნქტის (გარდა ამავე პუნქტის „ბ“ ქვეპუნქტისა) საფუძველზე სახელმწიფო შესყიდვის განხორციელებისას, მისი ღირებულება </a:t>
            </a:r>
            <a:r>
              <a:rPr lang="ka-GE" sz="1600" b="1"/>
              <a:t>არ ჯამდება </a:t>
            </a:r>
            <a:r>
              <a:rPr lang="ka-GE" sz="1600"/>
              <a:t>ამ შესყიდვის ერთგვაროვანი ობიექტების სავარაუდო ღირებულებასთან</a:t>
            </a:r>
            <a:r>
              <a:rPr lang="ka-GE" sz="1600" smtClean="0"/>
              <a:t>.</a:t>
            </a:r>
          </a:p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endParaRPr lang="ka-GE" sz="1600"/>
          </a:p>
          <a:p>
            <a:pPr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ka-GE" sz="1600"/>
              <a:t>სახელმწიფო შესყიდვის კანონის </a:t>
            </a:r>
            <a:r>
              <a:rPr lang="ka-GE" sz="1600" smtClean="0"/>
              <a:t>10</a:t>
            </a:r>
            <a:r>
              <a:rPr lang="ka-GE" sz="1600" baseline="30000" smtClean="0"/>
              <a:t>1</a:t>
            </a:r>
            <a:r>
              <a:rPr lang="ka-GE" sz="1600" smtClean="0"/>
              <a:t> მუხლის </a:t>
            </a:r>
            <a:r>
              <a:rPr lang="ka-GE" sz="1600"/>
              <a:t>მე-3 პუნქტის „ბ“ ქვეპუნქტის საფუძველზე, აგრეთვე ამ მუხლის პირველი პუნქტით გაუთვალისწინებელი სხვა საფუძვლით ან/და საშუალებით განხორციელებისას, მისი ღირებულება </a:t>
            </a:r>
            <a:r>
              <a:rPr lang="ka-GE" sz="1600" b="1"/>
              <a:t>ჯამდება</a:t>
            </a:r>
            <a:r>
              <a:rPr lang="ka-GE" sz="1600"/>
              <a:t> შესყიდვის ერთგვაროვანი ობიექტების სავარაუდო ღირებულებასთან. </a:t>
            </a:r>
            <a:endParaRPr lang="ka-GE" sz="1600" b="1"/>
          </a:p>
        </p:txBody>
      </p:sp>
    </p:spTree>
    <p:extLst>
      <p:ext uri="{BB962C8B-B14F-4D97-AF65-F5344CB8AC3E}">
        <p14:creationId xmlns:p14="http://schemas.microsoft.com/office/powerpoint/2010/main" val="86357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243840"/>
            <a:ext cx="8153400" cy="899160"/>
          </a:xfrm>
          <a:effectLst>
            <a:outerShdw blurRad="127000" dist="101600" dir="5400000" algn="ctr" rotWithShape="0">
              <a:srgbClr val="000000">
                <a:alpha val="10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a-GE" sz="2800" b="1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</a:rPr>
              <a:t>დაჯამება და დაფინანსების წყაროები</a:t>
            </a:r>
            <a:endParaRPr lang="en-US" sz="2800" b="1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3000" endA="300" endPos="35500" dir="5400000" sy="-90000" algn="bl" rotWithShape="0"/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9600" y="1371600"/>
            <a:ext cx="7924800" cy="0"/>
          </a:xfrm>
          <a:prstGeom prst="line">
            <a:avLst/>
          </a:prstGeom>
          <a:ln w="50800" cap="rnd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50800" dist="38100" dir="5400000" algn="t" rotWithShape="0">
              <a:schemeClr val="accent1">
                <a:lumMod val="60000"/>
                <a:lumOff val="40000"/>
                <a:alpha val="40000"/>
              </a:schemeClr>
            </a:outerShdw>
            <a:softEdge rad="12700"/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924800" cy="4876800"/>
          </a:xfrm>
        </p:spPr>
        <p:txBody>
          <a:bodyPr numCol="1" anchor="ctr">
            <a:noAutofit/>
          </a:bodyPr>
          <a:lstStyle/>
          <a:p>
            <a:pPr marL="0" indent="0" algn="ctr">
              <a:lnSpc>
                <a:spcPct val="150000"/>
              </a:lnSpc>
              <a:buClr>
                <a:schemeClr val="accent1">
                  <a:lumMod val="75000"/>
                </a:schemeClr>
              </a:buClr>
              <a:buNone/>
            </a:pPr>
            <a:r>
              <a:rPr lang="ka-GE" sz="2000" b="1"/>
              <a:t>სხვადასხვა დაფინანსების </a:t>
            </a:r>
            <a:r>
              <a:rPr lang="ka-GE" sz="2000"/>
              <a:t>წყაროებიდან განხორციელებული შესყიდვები </a:t>
            </a:r>
            <a:r>
              <a:rPr lang="ka-GE" sz="2000" b="1"/>
              <a:t>არ ჯამდება.</a:t>
            </a:r>
          </a:p>
        </p:txBody>
      </p:sp>
    </p:spTree>
    <p:extLst>
      <p:ext uri="{BB962C8B-B14F-4D97-AF65-F5344CB8AC3E}">
        <p14:creationId xmlns:p14="http://schemas.microsoft.com/office/powerpoint/2010/main" val="185943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 smtClean="0"/>
              <a:t>პრაქტიკული სამუშაოები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dirty="0" smtClean="0"/>
              <a:t>დავალება: განხორციელდეს 30100000 დანაყოფის კოდის შესაბამისი შესყიდვა სახელმწიფო ბიუჯეტის ფარგლებში, 2000 ლარის ღირებულების.</a:t>
            </a:r>
          </a:p>
          <a:p>
            <a:r>
              <a:rPr lang="ka-GE" dirty="0" smtClean="0"/>
              <a:t>მოცემულობა: განხორციელებულია სახელმწიფო ბიუჯეტის ფარგლებში, 30100000 დანაყოფის კოდის შესაბამისი ორი შესყიდვა - 7000 ლარის სახელშეკრულებო </a:t>
            </a:r>
            <a:r>
              <a:rPr lang="ka-GE" dirty="0" smtClean="0"/>
              <a:t>ღირებულებით</a:t>
            </a:r>
            <a:r>
              <a:rPr lang="en-GB" dirty="0" smtClean="0"/>
              <a:t>,</a:t>
            </a:r>
            <a:r>
              <a:rPr lang="ka-GE" dirty="0" smtClean="0"/>
              <a:t> </a:t>
            </a:r>
            <a:r>
              <a:rPr lang="ka-GE" dirty="0" smtClean="0"/>
              <a:t>გამარტივებული შესყიდვით, მონეტარული ზღვრის დაცვით და 4000 ლარის </a:t>
            </a:r>
            <a:r>
              <a:rPr lang="ka-GE" dirty="0" smtClean="0">
                <a:solidFill>
                  <a:prstClr val="black"/>
                </a:solidFill>
              </a:rPr>
              <a:t>სახელშეკრულებო </a:t>
            </a:r>
            <a:r>
              <a:rPr lang="ka-GE" dirty="0" smtClean="0">
                <a:solidFill>
                  <a:prstClr val="black"/>
                </a:solidFill>
              </a:rPr>
              <a:t>ღირებულებით</a:t>
            </a:r>
            <a:r>
              <a:rPr lang="en-GB" dirty="0" smtClean="0">
                <a:solidFill>
                  <a:prstClr val="black"/>
                </a:solidFill>
              </a:rPr>
              <a:t>,</a:t>
            </a:r>
            <a:r>
              <a:rPr lang="ka-GE" dirty="0" smtClean="0">
                <a:solidFill>
                  <a:prstClr val="black"/>
                </a:solidFill>
              </a:rPr>
              <a:t> </a:t>
            </a:r>
            <a:r>
              <a:rPr lang="ka-GE" dirty="0" smtClean="0">
                <a:solidFill>
                  <a:prstClr val="black"/>
                </a:solidFill>
              </a:rPr>
              <a:t>გამარტივებული შესყიდვით, საფუძვლით გადაუდებელი აუცილებლობა.</a:t>
            </a:r>
          </a:p>
          <a:p>
            <a:r>
              <a:rPr lang="ka-GE" dirty="0" smtClean="0">
                <a:solidFill>
                  <a:prstClr val="black"/>
                </a:solidFill>
              </a:rPr>
              <a:t>კითხვა: რომელი შესყიდვის საშუალებით უნდა განხორციელდეს 30100000 დანაყოფის კოდის შესაბამისი შესყიდვა სახელმწიფო ბიუჯეტის ფარგლებში, 2000 ლარის ღირებულების?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dirty="0" smtClean="0"/>
              <a:t>ნინო </a:t>
            </a:r>
            <a:r>
              <a:rPr lang="ka-GE" dirty="0" err="1" smtClean="0"/>
              <a:t>კუხალეიშვილი</a:t>
            </a:r>
            <a:r>
              <a:rPr lang="ka-GE" dirty="0"/>
              <a:t> </a:t>
            </a:r>
            <a:r>
              <a:rPr lang="ka-GE" dirty="0" smtClean="0"/>
              <a:t>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9038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 smtClean="0"/>
              <a:t>პრაქტიკული სამუშაო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a-GE" dirty="0">
                <a:solidFill>
                  <a:prstClr val="black"/>
                </a:solidFill>
              </a:rPr>
              <a:t>დავალება: განხორციელდეს 30100000 დანაყოფის კოდის შესაბამისი შესყიდვა სახელმწიფო ბიუჯეტის ფარგლებში, </a:t>
            </a:r>
            <a:r>
              <a:rPr lang="ka-GE" dirty="0" smtClean="0">
                <a:solidFill>
                  <a:prstClr val="black"/>
                </a:solidFill>
              </a:rPr>
              <a:t>3000 </a:t>
            </a:r>
            <a:r>
              <a:rPr lang="ka-GE" dirty="0">
                <a:solidFill>
                  <a:prstClr val="black"/>
                </a:solidFill>
              </a:rPr>
              <a:t>ლარის ღირებულების.</a:t>
            </a:r>
          </a:p>
          <a:p>
            <a:pPr lvl="0"/>
            <a:r>
              <a:rPr lang="ka-GE" dirty="0">
                <a:solidFill>
                  <a:prstClr val="black"/>
                </a:solidFill>
              </a:rPr>
              <a:t>მოცემულობა: განხორციელებულია სახელმწიფო ბიუჯეტის ფარგლებში, 30100000 დანაყოფის კოდის შესაბამისი ორი შესყიდვა - </a:t>
            </a:r>
            <a:r>
              <a:rPr lang="ka-GE" dirty="0" smtClean="0">
                <a:solidFill>
                  <a:prstClr val="black"/>
                </a:solidFill>
              </a:rPr>
              <a:t>5000 </a:t>
            </a:r>
            <a:r>
              <a:rPr lang="ka-GE" dirty="0">
                <a:solidFill>
                  <a:prstClr val="black"/>
                </a:solidFill>
              </a:rPr>
              <a:t>ლარის სახელშეკრულებო </a:t>
            </a:r>
            <a:r>
              <a:rPr lang="ka-GE" dirty="0" smtClean="0">
                <a:solidFill>
                  <a:prstClr val="black"/>
                </a:solidFill>
              </a:rPr>
              <a:t>ღირებულებით</a:t>
            </a:r>
            <a:r>
              <a:rPr lang="en-GB" dirty="0" smtClean="0">
                <a:solidFill>
                  <a:prstClr val="black"/>
                </a:solidFill>
              </a:rPr>
              <a:t>,</a:t>
            </a:r>
            <a:r>
              <a:rPr lang="ka-GE" dirty="0" smtClean="0">
                <a:solidFill>
                  <a:prstClr val="black"/>
                </a:solidFill>
              </a:rPr>
              <a:t> </a:t>
            </a:r>
            <a:r>
              <a:rPr lang="ka-GE" dirty="0">
                <a:solidFill>
                  <a:prstClr val="black"/>
                </a:solidFill>
              </a:rPr>
              <a:t>გამარტივებული შესყიდვით, მონეტარული ზღვრის დაცვით და 4000 ლარის სახელშეკრულებო </a:t>
            </a:r>
            <a:r>
              <a:rPr lang="ka-GE" dirty="0" smtClean="0">
                <a:solidFill>
                  <a:prstClr val="black"/>
                </a:solidFill>
              </a:rPr>
              <a:t>ღირებულებით</a:t>
            </a:r>
            <a:r>
              <a:rPr lang="en-GB" dirty="0" smtClean="0">
                <a:solidFill>
                  <a:prstClr val="black"/>
                </a:solidFill>
              </a:rPr>
              <a:t>,</a:t>
            </a:r>
            <a:r>
              <a:rPr lang="ka-GE" dirty="0" smtClean="0">
                <a:solidFill>
                  <a:prstClr val="black"/>
                </a:solidFill>
              </a:rPr>
              <a:t> </a:t>
            </a:r>
            <a:r>
              <a:rPr lang="ka-GE" dirty="0">
                <a:solidFill>
                  <a:prstClr val="black"/>
                </a:solidFill>
              </a:rPr>
              <a:t>გამარტივებული შესყიდვით, საფუძვლით </a:t>
            </a:r>
            <a:r>
              <a:rPr lang="ka-GE" dirty="0" smtClean="0">
                <a:solidFill>
                  <a:prstClr val="black"/>
                </a:solidFill>
              </a:rPr>
              <a:t>ექსკლუზიური უფლება.</a:t>
            </a:r>
            <a:endParaRPr lang="ka-GE" dirty="0">
              <a:solidFill>
                <a:prstClr val="black"/>
              </a:solidFill>
            </a:endParaRPr>
          </a:p>
          <a:p>
            <a:pPr lvl="0"/>
            <a:r>
              <a:rPr lang="ka-GE" dirty="0">
                <a:solidFill>
                  <a:prstClr val="black"/>
                </a:solidFill>
              </a:rPr>
              <a:t>კითხვა: რომელი შესყიდვის საშუალებით უნდა განხორციელდეს 30100000 დანაყოფის კოდის შესაბამისი შესყიდვა სახელმწიფო ბიუჯეტის ფარგლებში, </a:t>
            </a:r>
            <a:r>
              <a:rPr lang="ka-GE" dirty="0" smtClean="0">
                <a:solidFill>
                  <a:prstClr val="black"/>
                </a:solidFill>
              </a:rPr>
              <a:t>3000 </a:t>
            </a:r>
            <a:r>
              <a:rPr lang="ka-GE" dirty="0">
                <a:solidFill>
                  <a:prstClr val="black"/>
                </a:solidFill>
              </a:rPr>
              <a:t>ლარის ღირებულების? 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349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 smtClean="0"/>
              <a:t>პრაქტიკული სამუშაო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ka-GE" dirty="0">
                <a:solidFill>
                  <a:prstClr val="black"/>
                </a:solidFill>
              </a:rPr>
              <a:t>შემსყიდველს 2026 წლის განმავლობაში სჭირდება საოფისე ქაღალდი. იანვარში შეიძინა 3 800 ლარის, მარტში — 3 600 ლარის, ხოლო ივნისში — 3 200 ლარის ქაღალდი. სამივე შესყიდვა განხორციელდა გამარტივებული შესყიდვით, მონეტარული ზღვრის დაცვით, ერთი დაფინანსების წყაროდან. ორგანიზაციას წლის დასაწყისშივე ჰქონდა ინფორმაცია ქაღალდის წლიური საჭიროების შესახებ.</a:t>
            </a:r>
          </a:p>
          <a:p>
            <a:pPr lvl="0"/>
            <a:r>
              <a:rPr lang="ka-GE" dirty="0">
                <a:solidFill>
                  <a:prstClr val="black"/>
                </a:solidFill>
              </a:rPr>
              <a:t>კითხვები:</a:t>
            </a:r>
          </a:p>
          <a:p>
            <a:pPr lvl="0"/>
            <a:r>
              <a:rPr lang="ka-GE" dirty="0">
                <a:solidFill>
                  <a:prstClr val="black"/>
                </a:solidFill>
              </a:rPr>
              <a:t>არსებობს თუ არა ხელოვნური დაყოფის ნიშნები?</a:t>
            </a:r>
          </a:p>
          <a:p>
            <a:pPr lvl="0"/>
            <a:r>
              <a:rPr lang="ka-GE" dirty="0">
                <a:solidFill>
                  <a:prstClr val="black"/>
                </a:solidFill>
              </a:rPr>
              <a:t>რა მნიშვნელობა აქვს შესყიდვების ერთგვაროვნებასა და წინასწარ დაგეგმვის შესაძლებლობას</a:t>
            </a:r>
            <a:r>
              <a:rPr lang="ka-GE" dirty="0" smtClean="0">
                <a:solidFill>
                  <a:prstClr val="black"/>
                </a:solidFill>
              </a:rPr>
              <a:t>?</a:t>
            </a:r>
            <a:endParaRPr lang="ka-GE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724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 smtClean="0"/>
              <a:t>პრაქტიკული სამუშაო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dirty="0"/>
              <a:t>დავალება: განხორციელდეს 30100000 დანაყოფის კოდის შესაბამისი შესყიდვა სახელმწიფო ბიუჯეტის ფარგლებში, 3000 ლარის ღირებულების.</a:t>
            </a:r>
          </a:p>
          <a:p>
            <a:r>
              <a:rPr lang="ka-GE" dirty="0"/>
              <a:t>მოცემულობა: განხორციელებულია სახელმწიფო ბიუჯეტის ფარგლებში, 30100000 დანაყოფის კოდის შესაბამისი ორი შესყიდვა - </a:t>
            </a:r>
            <a:r>
              <a:rPr lang="ka-GE" dirty="0" smtClean="0"/>
              <a:t>4000 </a:t>
            </a:r>
            <a:r>
              <a:rPr lang="ka-GE" dirty="0"/>
              <a:t>ლარის სახელშეკრულებო ღირებულებით გამარტივებული შესყიდვით, მონეტარული ზღვრის დაცვით და 4000 ლარის სახელშეკრულებო ღირებულებით გამარტივებული შესყიდვით, საფუძვლით </a:t>
            </a:r>
            <a:r>
              <a:rPr lang="ka-GE" dirty="0" smtClean="0"/>
              <a:t>ხარისხის გაუარესება.</a:t>
            </a:r>
            <a:endParaRPr lang="ka-GE" dirty="0"/>
          </a:p>
          <a:p>
            <a:r>
              <a:rPr lang="ka-GE" dirty="0"/>
              <a:t>კითხვა: რომელი შესყიდვის საშუალებით უნდა განხორციელდეს 30100000 დანაყოფის კოდის შესაბამისი შესყიდვა სახელმწიფო ბიუჯეტის ფარგლებში, 3000 ლარის ღირებულების? </a:t>
            </a:r>
          </a:p>
          <a:p>
            <a:endParaRPr lang="ka-G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416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 smtClean="0"/>
              <a:t>პრაქტიკული სამუშაო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ka-GE" sz="1900" dirty="0">
                <a:solidFill>
                  <a:prstClr val="black"/>
                </a:solidFill>
              </a:rPr>
              <a:t>სკოლამ ერთი საბიუჯეტო წლის განმავლობაში, ერთი დაფინანსების წყაროდან, სამი გამარტივებული </a:t>
            </a:r>
            <a:r>
              <a:rPr lang="ka-GE" sz="1900" dirty="0" smtClean="0">
                <a:solidFill>
                  <a:prstClr val="black"/>
                </a:solidFill>
              </a:rPr>
              <a:t>შესყიდვით, მონეტარული ზღვრის დაცვით </a:t>
            </a:r>
            <a:r>
              <a:rPr lang="ka-GE" sz="1900" dirty="0">
                <a:solidFill>
                  <a:prstClr val="black"/>
                </a:solidFill>
              </a:rPr>
              <a:t>შეიძინა საკანცელარიო ნივთები: 4 500, 4 700 და 4 600 ლარის ღირებულებით. სკოლის დირექტორის ელექტრონული მიმოწერიდან ირკვევა, რომ წლის დასაწყისშივე იცოდა მთელი წლის საჭიროების შესახებ. შესყიდვების გეგმაში წლიური საჭიროება სრულად არ იყო ასახული.</a:t>
            </a:r>
          </a:p>
          <a:p>
            <a:pPr lvl="0" algn="just"/>
            <a:r>
              <a:rPr lang="ka-GE" sz="1900" dirty="0">
                <a:solidFill>
                  <a:prstClr val="black"/>
                </a:solidFill>
              </a:rPr>
              <a:t>კითხვები:</a:t>
            </a:r>
          </a:p>
          <a:p>
            <a:pPr lvl="0" algn="just"/>
            <a:r>
              <a:rPr lang="ka-GE" sz="1900" dirty="0">
                <a:solidFill>
                  <a:prstClr val="black"/>
                </a:solidFill>
              </a:rPr>
              <a:t>რა რისკის ნიშნები იკვეთება?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048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 smtClean="0"/>
              <a:t>პრაქტიკული სამუშაო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ka-GE" dirty="0"/>
              <a:t>ორგანიზაციამ წლის პირველ ნახევარში გამარტივებული შესყიდვით </a:t>
            </a:r>
            <a:r>
              <a:rPr lang="ka-GE" dirty="0" smtClean="0"/>
              <a:t>მონეტარული ზღვრის დაცვით, რამდენჯერმე </a:t>
            </a:r>
            <a:r>
              <a:rPr lang="ka-GE" dirty="0"/>
              <a:t>შეიძინა ერთი დანაყოფის კოდში მოქცეული ერთგვაროვანი </a:t>
            </a:r>
            <a:r>
              <a:rPr lang="ka-GE" dirty="0" smtClean="0"/>
              <a:t>საქონელი, ერთი და იგივე დაფინანსების წყაროს ფარგლებში. </a:t>
            </a:r>
            <a:r>
              <a:rPr lang="ka-GE" dirty="0"/>
              <a:t>ხელშეკრულებების ჯამურმა ღირებულებამ საქონლისთვის დადგენილ მონეტარულ ზღვარს მიაღწია. მხოლოდ ამის შემდეგ შეასწორა ორგანიზაციამ წლიური შესყიდვების გეგმა და გამოაცხადა ელექტრონული ტენდერი. </a:t>
            </a:r>
            <a:endParaRPr lang="ka-GE" dirty="0" smtClean="0"/>
          </a:p>
          <a:p>
            <a:r>
              <a:rPr lang="ka-GE" dirty="0" smtClean="0"/>
              <a:t>რა შემთხვევაშია ხელოვნური დაყოფა?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373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 smtClean="0"/>
              <a:t>პრაქტიკული სამუშაო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ka-GE" dirty="0" smtClean="0"/>
              <a:t>შემსყიდველმა, ერთი და იგივე დაფინანსების წყაროს ფარგლებში, ერთგვაროვანი ობიექტების შესყიდვებზე, სხვადასხვა მიმწოდებელთან, გამარტივებული შესყიდვის საშუალებით, მონეტარული ზღვრის დაცვით, გააფორმა სამი ხელშეკრულება, ღირებულებებით: 3000 ლარი, 5000 ლარი და 4000 ლარი.</a:t>
            </a:r>
          </a:p>
          <a:p>
            <a:pPr algn="just"/>
            <a:r>
              <a:rPr lang="ka-GE" dirty="0" smtClean="0"/>
              <a:t>კითხვა: </a:t>
            </a:r>
          </a:p>
          <a:p>
            <a:pPr algn="just"/>
            <a:r>
              <a:rPr lang="ka-GE" dirty="0" smtClean="0"/>
              <a:t>აქვს თუ არა ადგილი შესყიდვების ხელოვნურ დაყოფას?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148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 smtClean="0"/>
              <a:t>პრაქტიკული სამუშაო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ka-GE" dirty="0" smtClean="0"/>
              <a:t>შემსყიდველს მთელი წლის განმავლობაში 30100000 დანაყოფის კოდზე, გამარტივებული შესყიდვის საშუალებით, მონეტარული ზღვრის დაცვით, ერთი ხელშეკრულება აქვს გაფორმებული,</a:t>
            </a:r>
          </a:p>
          <a:p>
            <a:pPr marL="0" indent="0" algn="just">
              <a:buNone/>
            </a:pPr>
            <a:r>
              <a:rPr lang="ka-GE" dirty="0" smtClean="0"/>
              <a:t>  ღირებულებით 12000 ლარი.</a:t>
            </a:r>
          </a:p>
          <a:p>
            <a:pPr algn="just"/>
            <a:r>
              <a:rPr lang="ka-GE" dirty="0" smtClean="0"/>
              <a:t>კითხვა: </a:t>
            </a:r>
          </a:p>
          <a:p>
            <a:pPr algn="just"/>
            <a:r>
              <a:rPr lang="ka-GE" dirty="0" smtClean="0"/>
              <a:t>ფიქსირდება თუ არა, რამე დარღვევა?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a-GE" smtClean="0"/>
              <a:t>ნინო კუხალეიშვილი/მარიამ გოგოლაძე 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76651"/>
      </p:ext>
    </p:extLst>
  </p:cSld>
  <p:clrMapOvr>
    <a:masterClrMapping/>
  </p:clrMapOvr>
</p:sld>
</file>

<file path=ppt/theme/theme1.xml><?xml version="1.0" encoding="utf-8"?>
<a:theme xmlns:a="http://schemas.openxmlformats.org/drawingml/2006/main" name="32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21" id="{E5AC0F5A-FB53-47B2-8980-BC8B304C4A8F}" vid="{F4FADC8F-046C-472E-BCCF-EC8F44AD40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321</Template>
  <TotalTime>4077</TotalTime>
  <Words>2646</Words>
  <Application>Microsoft Office PowerPoint</Application>
  <PresentationFormat>On-screen Show (4:3)</PresentationFormat>
  <Paragraphs>349</Paragraphs>
  <Slides>64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Arial</vt:lpstr>
      <vt:lpstr>Calibri</vt:lpstr>
      <vt:lpstr>Calibri Light</vt:lpstr>
      <vt:lpstr>Sylfaen</vt:lpstr>
      <vt:lpstr>Times New Roman</vt:lpstr>
      <vt:lpstr>Wingdings</vt:lpstr>
      <vt:lpstr>321</vt:lpstr>
      <vt:lpstr>PowerPoint Presentation</vt:lpstr>
      <vt:lpstr>სახელმწიფო შესყიდვების გეგმა</vt:lpstr>
      <vt:lpstr>სახელმწიფო შესყიდვების გეგმა</vt:lpstr>
      <vt:lpstr>სახელმწიფო შესყიდვების გეგმა</vt:lpstr>
      <vt:lpstr>სახელმწიფო შესყიდვების გეგმის წარმოდგენის ვადები</vt:lpstr>
      <vt:lpstr>სახელმწიფო შესყიდვების გეგმის წარმოდგენის ვადები</vt:lpstr>
      <vt:lpstr>როგორ ხდება სახელმწიფო შესყიდვების გეგმის შედგენა?</vt:lpstr>
      <vt:lpstr>რა უნდა გავითვალისწინოთ სახელმწიფო შესყიდვების გეგმის პროექტის შემუშავების დროს?</vt:lpstr>
      <vt:lpstr>რა უნდა გავითვალისწინოთ სახელმწიფო შესყიდვების გეგმის პროექტის შემუშავების დროს?</vt:lpstr>
      <vt:lpstr>რა უნდა გავითვალისწინოთ სახელმწიფო შესყიდვების გეგმის პროექტის შემუშავების დროს?</vt:lpstr>
      <vt:lpstr>შესყიდვის ობიექტების იდენტიფიკაცია, კლასიფიკაცია და შესყიდვის ობიექტების ერთგვაროვნების დადგენა საერთაშორისო ორგანიზაციების მიერ მიღებული კლასიფიკატორის გამოყენებით</vt:lpstr>
      <vt:lpstr>CPV კლასიფიკატორი</vt:lpstr>
      <vt:lpstr>სავარაუდო ღირებულება</vt:lpstr>
      <vt:lpstr>შესყიდვის საშუალება</vt:lpstr>
      <vt:lpstr>გამარტივებული შესყიდვა</vt:lpstr>
      <vt:lpstr>სავარაუდო ღირებულება</vt:lpstr>
      <vt:lpstr>2021 წლის პირველი მარტიდან ძალაში შესული ცვლილებები:</vt:lpstr>
      <vt:lpstr>დაფინანსების წყარო</vt:lpstr>
      <vt:lpstr>შესყიდვის საფუძვლები  (გამონაკლისი შესყიდვები)</vt:lpstr>
      <vt:lpstr>შესყიდვის საფუძვლები  (გამონაკლისი შესყიდვები)</vt:lpstr>
      <vt:lpstr>კანონით გათვალისწინებული სხვა შემთხვევა (გარდა ზემოთ ჩამოთვლილისა)</vt:lpstr>
      <vt:lpstr>ექსკლუზივი (გამონაკლისი შესყიდვა)</vt:lpstr>
      <vt:lpstr>გადაუდებელი აუცილებლობა (გამონაკლისი შესყიდვა)</vt:lpstr>
      <vt:lpstr>ხარისხის გაუარესება (გამონაკლისი შესყიდვა)</vt:lpstr>
      <vt:lpstr>სახელმწიფოებრივი და საზოგადოებრივი მნიშვნელობის ღონისძიება (გამონაკლისი შესყიდვა)</vt:lpstr>
      <vt:lpstr>გამარტივებული შესყიდვის შესახებ გადაწყვეტილება (გამონაკლისი შესყიდვა)</vt:lpstr>
      <vt:lpstr>წარმომადგენლობითი ხარჯი (გამონაკლისი შესყიდვა)</vt:lpstr>
      <vt:lpstr>წარმომადგენლობითი ხარჯი (გამონაკლისი შესყიდვა)</vt:lpstr>
      <vt:lpstr>წარმომადგენლობითი ხარჯი (გამონაკლისი შესყიდვა)</vt:lpstr>
      <vt:lpstr>საქართველოს ნორმატიული აქტით დადგენილი გადასახდელების გადახდის გზით (გამონაკლისი შესყიდვა)</vt:lpstr>
      <vt:lpstr>საქართველოს მთავრობის დადგენილებით განსაზღვრული წლოვანების ავტოსატრანსპორტო საშუალების ტექნიკური მომსახურება (გამონაკლისი შესყიდვა)</vt:lpstr>
      <vt:lpstr>სსიპ უმაღლესი საგანმანათლებლო დაწესებულებების გამონაკლისი გამარტივებული შესყიდვები (გამონაკლისი შესყიდვა)</vt:lpstr>
      <vt:lpstr>სახელმწიფოს მიერ დაფუძნებული არასამეწარმეო (არაკომერციული) იურიდიული პირი − უმაღლესი საგანმანათლებლო დაწესებულება  და უმაღლესი საგანმანათლებლო დაწესებულების განვითარების ფონდი (გამონაკლისი შესყიდვა)</vt:lpstr>
      <vt:lpstr>შესყიდვის საფუძვლები CMR გვერდზე და სახელმწიფო შესყიდვების გეგმაში</vt:lpstr>
      <vt:lpstr>შესყიდვის საფუძვლები სახელმწიფო შესყიდვების შესახებ ხელშეკრულებაში</vt:lpstr>
      <vt:lpstr>სახელმწიფო შესყიდვის შესახებ ხელშეკრულება</vt:lpstr>
      <vt:lpstr>ხელშეკრულების დადება არ არის სავალდებულო</vt:lpstr>
      <vt:lpstr>ხელშეკრულების დადება არ არის სავალდებულო</vt:lpstr>
      <vt:lpstr>ხელშეკრულების ჩამანაცვლებელი დოკუმენტი</vt:lpstr>
      <vt:lpstr>ინფორმაცია, რომელსაც ხელშეკრულება უნდა შეიცავდეს</vt:lpstr>
      <vt:lpstr>ინფორმაცია, რომელსაც ხელშეკრულება უნდა შეიცავდეს</vt:lpstr>
      <vt:lpstr>ხელშეკრულების შესრულების უზრუნველყოფის გარანტია</vt:lpstr>
      <vt:lpstr>ხელშეკრულების შესრულების უზრუნველყოფის გარანტია</vt:lpstr>
      <vt:lpstr> ანგარიშსწორების პირობები</vt:lpstr>
      <vt:lpstr> ანგარიშსწორების პირობები</vt:lpstr>
      <vt:lpstr> ანგარიშსწორების პირობები</vt:lpstr>
      <vt:lpstr>ხელშეკრულების დამატებითი პირობები</vt:lpstr>
      <vt:lpstr>ხელშეკრულება დადებულია უცხოურ ენაზე</vt:lpstr>
      <vt:lpstr>მიმწოდებლის შავ სიასთან კავშირი</vt:lpstr>
      <vt:lpstr>ინტერესთა კონფლიქტი</vt:lpstr>
      <vt:lpstr>ხელშეკრულებაში შესყიდვის ობიექტის მიწოდების ვადა და ხელშეკრულების მოქმედების ვადა</vt:lpstr>
      <vt:lpstr>ხელშეკრულება და CMR მოდული</vt:lpstr>
      <vt:lpstr>ხელშეკრულების სტატუსები</vt:lpstr>
      <vt:lpstr>შესყიდვებში ხელოვნური დაყოფა და მონეტარული ზღვარი, დაჯამება</vt:lpstr>
      <vt:lpstr>შესყიდვის ღირებულების დაჯამება შესყიდვის ერთგვაროვანი ობიექტების სავარაუდო ღირებულებასთან</vt:lpstr>
      <vt:lpstr>დაჯამება და დაფინანსების წყაროები</vt:lpstr>
      <vt:lpstr>პრაქტიკული სამუშაოები</vt:lpstr>
      <vt:lpstr>პრაქტიკული სამუშაო</vt:lpstr>
      <vt:lpstr>პრაქტიკული სამუშაო</vt:lpstr>
      <vt:lpstr>პრაქტიკული სამუშაო</vt:lpstr>
      <vt:lpstr>პრაქტიკული სამუშაო</vt:lpstr>
      <vt:lpstr>პრაქტიკული სამუშაო</vt:lpstr>
      <vt:lpstr>პრაქტიკული სამუშაო</vt:lpstr>
      <vt:lpstr>პრაქტიკული სამუშაო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ხელოვნური დაყოფა და მონეტარული ზღვრის დარღვევა სახელმწიფო შესყიდვების გეგმაში</dc:title>
  <dc:creator>Mariam Gogoladze</dc:creator>
  <cp:lastModifiedBy>Maia Kukhaleishvili</cp:lastModifiedBy>
  <cp:revision>601</cp:revision>
  <dcterms:created xsi:type="dcterms:W3CDTF">2014-10-09T11:53:31Z</dcterms:created>
  <dcterms:modified xsi:type="dcterms:W3CDTF">2026-10-15T08:11:26Z</dcterms:modified>
</cp:coreProperties>
</file>