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24" r:id="rId2"/>
    <p:sldId id="327" r:id="rId3"/>
    <p:sldId id="328" r:id="rId4"/>
    <p:sldId id="329" r:id="rId5"/>
    <p:sldId id="352" r:id="rId6"/>
    <p:sldId id="332" r:id="rId7"/>
    <p:sldId id="333" r:id="rId8"/>
    <p:sldId id="334" r:id="rId9"/>
    <p:sldId id="335" r:id="rId10"/>
    <p:sldId id="336" r:id="rId11"/>
    <p:sldId id="337" r:id="rId12"/>
    <p:sldId id="349" r:id="rId13"/>
    <p:sldId id="339" r:id="rId14"/>
    <p:sldId id="341" r:id="rId15"/>
    <p:sldId id="342" r:id="rId16"/>
    <p:sldId id="344" r:id="rId17"/>
    <p:sldId id="346" r:id="rId18"/>
    <p:sldId id="343" r:id="rId19"/>
    <p:sldId id="347" r:id="rId20"/>
    <p:sldId id="348" r:id="rId21"/>
    <p:sldId id="345" r:id="rId22"/>
    <p:sldId id="350" r:id="rId23"/>
    <p:sldId id="35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ome Melashvili" initials="SM" lastIdx="1" clrIdx="0">
    <p:extLst>
      <p:ext uri="{19B8F6BF-5375-455C-9EA6-DF929625EA0E}">
        <p15:presenceInfo xmlns:p15="http://schemas.microsoft.com/office/powerpoint/2012/main" userId="S-1-5-21-2892928983-1455612882-3972677811-15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AFE67-D3CF-4169-AF58-7822274D413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9ECE5-C691-46AC-919D-4CD475BD6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0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9ECE5-C691-46AC-919D-4CD475BD6E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14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4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5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7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5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6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7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7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5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F7305-7744-45FB-96F3-62B2FAC72752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6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rocurement.gov.g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rocurement.gov.ge/" TargetMode="External"/><Relationship Id="rId4" Type="http://schemas.openxmlformats.org/officeDocument/2006/relationships/hyperlink" Target="mailto:vnogaideli@spa.g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770" y="970383"/>
            <a:ext cx="9144000" cy="2118049"/>
          </a:xfrm>
        </p:spPr>
        <p:txBody>
          <a:bodyPr>
            <a:normAutofit fontScale="90000"/>
          </a:bodyPr>
          <a:lstStyle/>
          <a:p>
            <a:r>
              <a:rPr lang="ka-GE" sz="2800" b="1"/>
              <a:t/>
            </a:r>
            <a:br>
              <a:rPr lang="ka-GE" sz="2800" b="1"/>
            </a:br>
            <a:r>
              <a:rPr lang="ka-GE" sz="28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სახელმწიფო შესყიდვების კურსი </a:t>
            </a:r>
            <a:r>
              <a:rPr lang="ka-GE" sz="2800" b="1" smtClean="0"/>
              <a:t/>
            </a:r>
            <a:br>
              <a:rPr lang="ka-GE" sz="2800" b="1" smtClean="0"/>
            </a:br>
            <a:r>
              <a:rPr lang="ka-GE" sz="2800" b="1" smtClean="0"/>
              <a:t/>
            </a:r>
            <a:br>
              <a:rPr lang="ka-GE" sz="2800" b="1" smtClean="0"/>
            </a:br>
            <a:r>
              <a:rPr lang="ka-GE" sz="2800" b="1"/>
              <a:t/>
            </a:r>
            <a:br>
              <a:rPr lang="ka-GE" sz="2800" b="1"/>
            </a:br>
            <a:r>
              <a:rPr lang="ka-GE" sz="2800" b="1" smtClean="0"/>
              <a:t/>
            </a:r>
            <a:br>
              <a:rPr lang="ka-GE" sz="2800" b="1" smtClean="0"/>
            </a:br>
            <a:r>
              <a:rPr lang="ka-GE" sz="2800" b="1"/>
              <a:t/>
            </a:r>
            <a:br>
              <a:rPr lang="ka-GE" sz="2800" b="1"/>
            </a:br>
            <a:r>
              <a:rPr lang="ka-GE" sz="2800" b="1" smtClean="0">
                <a:solidFill>
                  <a:schemeClr val="tx2"/>
                </a:solidFill>
              </a:rPr>
              <a:t>გამარტივებული </a:t>
            </a:r>
            <a:r>
              <a:rPr lang="ka-GE" sz="2800" b="1">
                <a:solidFill>
                  <a:schemeClr val="tx2"/>
                </a:solidFill>
              </a:rPr>
              <a:t>შესყიდვის განხორციელების შეთანხმება </a:t>
            </a:r>
            <a:r>
              <a:rPr lang="ka-GE" sz="2800" b="1" smtClean="0">
                <a:solidFill>
                  <a:schemeClr val="tx2"/>
                </a:solidFill>
              </a:rPr>
              <a:t>სახელმწიფო შესყიდვების სააგენტოსთან 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9480" y="3891288"/>
            <a:ext cx="9144000" cy="1655762"/>
          </a:xfrm>
        </p:spPr>
        <p:txBody>
          <a:bodyPr>
            <a:normAutofit/>
          </a:bodyPr>
          <a:lstStyle/>
          <a:p>
            <a:endParaRPr lang="ka-GE" smtClean="0"/>
          </a:p>
          <a:p>
            <a:r>
              <a:rPr lang="ka-GE" b="1" smtClean="0"/>
              <a:t>ვახტანგ ნოღაიდელი</a:t>
            </a:r>
          </a:p>
          <a:p>
            <a:r>
              <a:rPr lang="ka-GE" sz="2000" smtClean="0"/>
              <a:t>გამარტივებული შესყიდვის შეთანხმების სამსახურის უფროსი</a:t>
            </a:r>
          </a:p>
        </p:txBody>
      </p:sp>
    </p:spTree>
    <p:extLst>
      <p:ext uri="{BB962C8B-B14F-4D97-AF65-F5344CB8AC3E}">
        <p14:creationId xmlns:p14="http://schemas.microsoft.com/office/powerpoint/2010/main" val="18626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804" y="0"/>
            <a:ext cx="10515600" cy="1064307"/>
          </a:xfrm>
        </p:spPr>
        <p:txBody>
          <a:bodyPr/>
          <a:lstStyle/>
          <a:p>
            <a:pPr algn="ctr"/>
            <a:r>
              <a:rPr lang="ka-GE" sz="2800" b="1" smtClean="0">
                <a:solidFill>
                  <a:schemeClr val="tx2"/>
                </a:solidFill>
              </a:rPr>
              <a:t>გადაუდებელი აუცილებლობა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52804" y="1064307"/>
            <a:ext cx="10515600" cy="48892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ka-GE" sz="1400" b="1" u="sng" smtClean="0">
                <a:solidFill>
                  <a:schemeClr val="tx1"/>
                </a:solidFill>
              </a:rPr>
              <a:t>დეფინიცია:</a:t>
            </a:r>
            <a:endParaRPr lang="ka-GE" sz="1400"/>
          </a:p>
          <a:p>
            <a:pPr marL="0" indent="0" algn="just">
              <a:buNone/>
            </a:pPr>
            <a:r>
              <a:rPr lang="ka-GE" sz="1400"/>
              <a:t>გადაუდებელ აუცილებლობად ჩაითვლება ვითარება, რომელიც რეალურ საფრთხეს </a:t>
            </a:r>
            <a:r>
              <a:rPr lang="ka-GE" sz="1400" smtClean="0"/>
              <a:t>უქმნის შემსყიდველი </a:t>
            </a:r>
            <a:r>
              <a:rPr lang="ka-GE" sz="1400"/>
              <a:t>ორგანიზაციის ფუნქციონირებას და რომელიც არ შეიძლებოდა ყოფილიყო წინასწარ განსაზღვრული, ან/და რომლის დადგომა არ არის გამოწვეული შემსყიდველი </a:t>
            </a:r>
            <a:r>
              <a:rPr lang="ka-GE" sz="1400" smtClean="0"/>
              <a:t>ორგანიზაციის ქმედებით</a:t>
            </a:r>
            <a:r>
              <a:rPr lang="ka-GE" sz="1400"/>
              <a:t>, ან რომელმაც შეიძლება მნიშვნელოვანი ზიანი მიაყენოს საქართველოს სახელმწიფო </a:t>
            </a:r>
            <a:r>
              <a:rPr lang="ka-GE" sz="1400" smtClean="0"/>
              <a:t>ან/და საზოგადოებრივ </a:t>
            </a:r>
            <a:r>
              <a:rPr lang="ka-GE" sz="1400"/>
              <a:t>ინტერესებს ან შემსყიდველი ორგანიზაციის </a:t>
            </a:r>
            <a:r>
              <a:rPr lang="ka-GE" sz="1400" smtClean="0"/>
              <a:t>ქონებას.</a:t>
            </a:r>
          </a:p>
          <a:p>
            <a:pPr marL="0" indent="0" algn="just">
              <a:buNone/>
            </a:pPr>
            <a:endParaRPr lang="ka-GE" sz="1400"/>
          </a:p>
          <a:p>
            <a:pPr marL="0" indent="0" algn="just">
              <a:buNone/>
            </a:pPr>
            <a:r>
              <a:rPr lang="ka-GE" sz="1400" b="1" u="sng" smtClean="0"/>
              <a:t>კრიტერიუმები:</a:t>
            </a:r>
          </a:p>
          <a:p>
            <a:pPr algn="just"/>
            <a:endParaRPr lang="ka-GE" sz="1400"/>
          </a:p>
          <a:p>
            <a:pPr marL="342900" indent="-342900" algn="just">
              <a:buAutoNum type="arabicParenR"/>
            </a:pPr>
            <a:r>
              <a:rPr lang="ka-GE" sz="1400" smtClean="0"/>
              <a:t>შეუძლებელია გადაუდებელი </a:t>
            </a:r>
            <a:r>
              <a:rPr lang="ka-GE" sz="1400"/>
              <a:t>აუცილებლობით გამოწვეული პრობლემის </a:t>
            </a:r>
            <a:r>
              <a:rPr lang="ka-GE" sz="1400" smtClean="0"/>
              <a:t>აღმოფხვრა ელექტრონული </a:t>
            </a:r>
            <a:r>
              <a:rPr lang="ka-GE" sz="1400"/>
              <a:t>ტენდერის ან კონკურსის პროცედურების </a:t>
            </a:r>
            <a:r>
              <a:rPr lang="ka-GE" sz="1400" smtClean="0"/>
              <a:t>მეშვეობით;</a:t>
            </a:r>
          </a:p>
          <a:p>
            <a:pPr marL="342900" indent="-342900" algn="just">
              <a:buAutoNum type="arabicParenR"/>
            </a:pPr>
            <a:r>
              <a:rPr lang="ka-GE" sz="1400" smtClean="0"/>
              <a:t>შეუძლებელია </a:t>
            </a:r>
            <a:r>
              <a:rPr lang="ka-GE" sz="1400"/>
              <a:t>გადაუდებელი აუცილებლობით გამოწვეული პრობლემის </a:t>
            </a:r>
            <a:r>
              <a:rPr lang="ka-GE" sz="1400" smtClean="0"/>
              <a:t>შემსყიდველი ორგანიზაციის </a:t>
            </a:r>
            <a:r>
              <a:rPr lang="ka-GE" sz="1400"/>
              <a:t>ხელთ არსებული რესურსით </a:t>
            </a:r>
            <a:r>
              <a:rPr lang="ka-GE" sz="1400" smtClean="0"/>
              <a:t>აღმოფხვრა;</a:t>
            </a:r>
          </a:p>
          <a:p>
            <a:pPr marL="342900" indent="-342900" algn="just">
              <a:buAutoNum type="arabicParenR"/>
            </a:pPr>
            <a:r>
              <a:rPr lang="ka-GE" sz="1400"/>
              <a:t>შესყიდვა </a:t>
            </a:r>
            <a:r>
              <a:rPr lang="ka-GE" sz="1400" smtClean="0"/>
              <a:t>ემსახურება </a:t>
            </a:r>
            <a:r>
              <a:rPr lang="ka-GE" sz="1400"/>
              <a:t>მხოლოდ გადაუდებელი აუცილებლობით გამოწვეული </a:t>
            </a:r>
            <a:r>
              <a:rPr lang="ka-GE" sz="1400" smtClean="0"/>
              <a:t>პრობლემის აღმოფხვრას;</a:t>
            </a:r>
          </a:p>
          <a:p>
            <a:pPr marL="342900" indent="-342900" algn="just">
              <a:buAutoNum type="arabicParenR"/>
            </a:pPr>
            <a:r>
              <a:rPr lang="ka-GE" sz="1400"/>
              <a:t>შესასყიდი საქონლის რაოდენობა, მომსახურების ან სამშენებლო სამუშაოს მოცულობა და ვადა </a:t>
            </a:r>
            <a:r>
              <a:rPr lang="ka-GE" sz="1400" smtClean="0"/>
              <a:t>არ აღემატება </a:t>
            </a:r>
            <a:r>
              <a:rPr lang="ka-GE" sz="1400"/>
              <a:t>იმ კრიტიკულ რაოდენობას/მოცულობასა და ვადას, რომელიც </a:t>
            </a:r>
            <a:r>
              <a:rPr lang="ka-GE" sz="1400" smtClean="0"/>
              <a:t>საჭიროა გადაუდებელი </a:t>
            </a:r>
            <a:r>
              <a:rPr lang="ka-GE" sz="1400"/>
              <a:t>აუცილებლობით გამოწვეული პრობლემის </a:t>
            </a:r>
            <a:r>
              <a:rPr lang="ka-GE" sz="1400" smtClean="0"/>
              <a:t>აღმოფხვრისთვის;</a:t>
            </a:r>
          </a:p>
          <a:p>
            <a:pPr marL="342900" indent="-342900" algn="just">
              <a:buAutoNum type="arabicParenR"/>
            </a:pPr>
            <a:r>
              <a:rPr lang="ka-GE" sz="1400"/>
              <a:t>შემსყიდველმა ორგანიზაციამ მაქსიმალურად </a:t>
            </a:r>
            <a:r>
              <a:rPr lang="ka-GE" sz="1400" smtClean="0"/>
              <a:t>აარიდა </a:t>
            </a:r>
            <a:r>
              <a:rPr lang="ka-GE" sz="1400"/>
              <a:t>თავი ისეთ ქმედებას, </a:t>
            </a:r>
            <a:r>
              <a:rPr lang="ka-GE" sz="1400" smtClean="0"/>
              <a:t>რომელიც ხელოვნურად </a:t>
            </a:r>
            <a:r>
              <a:rPr lang="ka-GE" sz="1400"/>
              <a:t>იწვევს გადაუდებელი შესყიდვის </a:t>
            </a:r>
            <a:r>
              <a:rPr lang="ka-GE" sz="1400" smtClean="0"/>
              <a:t>აუცილებლობას.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2372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sz="2800" b="1">
                <a:solidFill>
                  <a:schemeClr val="tx2"/>
                </a:solidFill>
              </a:rPr>
              <a:t>გადაუდებელი აუცილებლობა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ka-GE" sz="2000" smtClean="0"/>
              <a:t>რა უნდა იქნეს გათვალისწინებული მაშინ, როდესაც გადაუდებელი</a:t>
            </a:r>
            <a:r>
              <a:rPr lang="en-US" sz="2000"/>
              <a:t> </a:t>
            </a:r>
            <a:r>
              <a:rPr lang="ka-GE" sz="2000" smtClean="0"/>
              <a:t>შესყიდვის </a:t>
            </a:r>
            <a:r>
              <a:rPr lang="ka-GE" sz="2000"/>
              <a:t>აუცილებლობა გამოწვეულია ტენდერისათვის/კონკურსისთვის სტატუსის „დასრულებულია უარყოფითი შედეგით“, „არ შედგა“ ან „შეწყვეტილია“ მინიჭების </a:t>
            </a:r>
            <a:r>
              <a:rPr lang="ka-GE" sz="2000" smtClean="0"/>
              <a:t>მიზეზით?</a:t>
            </a:r>
            <a:r>
              <a:rPr lang="en-US" sz="2000" smtClean="0"/>
              <a:t>  </a:t>
            </a:r>
          </a:p>
          <a:p>
            <a:pPr marL="0" indent="0" algn="just">
              <a:buNone/>
            </a:pPr>
            <a:endParaRPr lang="en-US" sz="2400"/>
          </a:p>
          <a:p>
            <a:pPr marL="0" indent="0" algn="ctr">
              <a:buNone/>
            </a:pPr>
            <a:endParaRPr lang="en-US" sz="2400" smtClean="0"/>
          </a:p>
          <a:p>
            <a:pPr marL="0" indent="0" algn="ctr">
              <a:buNone/>
            </a:pPr>
            <a:endParaRPr lang="en-US" sz="24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980" y="3183683"/>
            <a:ext cx="2340039" cy="234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3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603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384048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12064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40080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68096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9611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25603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384048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12064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40080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68096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89611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25603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84048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12064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40080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768096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9611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097280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11100816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1228832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1356848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11484864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1161288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1097280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1100816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11228832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11356848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1484864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1161288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1097280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11100816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11228832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11356848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11484864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1161288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11480" y="201168"/>
            <a:ext cx="113842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143A69"/>
                </a:solidFill>
                <a:latin typeface="Arial"/>
              </a:defRPr>
            </a:pPr>
            <a:r>
              <a:t>გადაუდებელი აუცილებლობა — მართლზომიერად ცნობა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58368" y="1143000"/>
            <a:ext cx="10881360" cy="932688"/>
          </a:xfrm>
          <a:prstGeom prst="roundRect">
            <a:avLst/>
          </a:prstGeom>
          <a:solidFill>
            <a:srgbClr val="FFF4E2"/>
          </a:solidFill>
          <a:ln>
            <a:solidFill>
              <a:srgbClr val="F5D6A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EB8919"/>
                </a:solidFill>
                <a:latin typeface="Arial"/>
              </a:defRPr>
            </a:pPr>
            <a:r>
              <a:t>გამონაკლისი: სააგენტოსთან წინასწარი შეთანხმება შეუძლებელია</a:t>
            </a:r>
          </a:p>
          <a:p>
            <a:pPr algn="ctr">
              <a:defRPr sz="1150" b="1">
                <a:solidFill>
                  <a:srgbClr val="143A69"/>
                </a:solidFill>
                <a:latin typeface="Arial"/>
              </a:defRPr>
            </a:pPr>
            <a:r>
              <a:t>შესყიდვის დაყოვნება, ალბათობის მაღალი ხარისხით, გამოუსწორებელ ზიანს მიაყენებს დაცულ სიკეთეს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38912" y="2487168"/>
            <a:ext cx="2487168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19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1435608" y="2203704"/>
            <a:ext cx="493776" cy="493776"/>
          </a:xfrm>
          <a:prstGeom prst="ellipse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76072" y="2798064"/>
            <a:ext cx="2212848" cy="1444752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143A69"/>
                </a:solidFill>
                <a:latin typeface="Arial"/>
              </a:defRPr>
            </a:pPr>
            <a:r>
              <a:t>დასაბუთებული</a:t>
            </a:r>
            <a:br/>
            <a:r>
              <a:t>გადაწყვეტილება</a:t>
            </a:r>
          </a:p>
          <a:p>
            <a:pPr algn="ctr">
              <a:defRPr sz="950">
                <a:solidFill>
                  <a:srgbClr val="5C6978"/>
                </a:solidFill>
                <a:latin typeface="Arial"/>
              </a:defRPr>
            </a:pPr>
            <a:r>
              <a:t>შემსყიდველი ორგანიზაცია ასაბუთებს</a:t>
            </a:r>
            <a:br/>
            <a:r>
              <a:t>წინასწარი შეთანხმების შეუძლებლობას</a:t>
            </a:r>
          </a:p>
        </p:txBody>
      </p:sp>
      <p:sp>
        <p:nvSpPr>
          <p:cNvPr id="44" name="Chevron 43"/>
          <p:cNvSpPr/>
          <p:nvPr/>
        </p:nvSpPr>
        <p:spPr>
          <a:xfrm>
            <a:off x="2999232" y="3319272"/>
            <a:ext cx="246888" cy="411480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ed Rectangle 44"/>
          <p:cNvSpPr/>
          <p:nvPr/>
        </p:nvSpPr>
        <p:spPr>
          <a:xfrm>
            <a:off x="3319272" y="2487168"/>
            <a:ext cx="2487168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EB8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Oval 45"/>
          <p:cNvSpPr/>
          <p:nvPr/>
        </p:nvSpPr>
        <p:spPr>
          <a:xfrm>
            <a:off x="4315968" y="2203704"/>
            <a:ext cx="493776" cy="493776"/>
          </a:xfrm>
          <a:prstGeom prst="ellipse">
            <a:avLst/>
          </a:prstGeom>
          <a:solidFill>
            <a:srgbClr val="EB8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456432" y="2798064"/>
            <a:ext cx="2212848" cy="1444752"/>
          </a:xfrm>
          <a:prstGeom prst="roundRect">
            <a:avLst/>
          </a:prstGeom>
          <a:solidFill>
            <a:srgbClr val="FFF4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143A69"/>
                </a:solidFill>
                <a:latin typeface="Arial"/>
              </a:defRPr>
            </a:pPr>
            <a:r>
              <a:t>შესყიდვის პროცედურების</a:t>
            </a:r>
            <a:br/>
            <a:r>
              <a:t>დაწყება</a:t>
            </a:r>
          </a:p>
          <a:p>
            <a:pPr algn="ctr">
              <a:defRPr sz="950">
                <a:solidFill>
                  <a:srgbClr val="5C6978"/>
                </a:solidFill>
                <a:latin typeface="Arial"/>
              </a:defRPr>
            </a:pPr>
            <a:r>
              <a:t>პროცედურა იწყება სააგენტოს</a:t>
            </a:r>
            <a:br/>
            <a:r>
              <a:t>წინასწარი თანხმობის გარეშე</a:t>
            </a:r>
          </a:p>
        </p:txBody>
      </p:sp>
      <p:sp>
        <p:nvSpPr>
          <p:cNvPr id="48" name="Chevron 47"/>
          <p:cNvSpPr/>
          <p:nvPr/>
        </p:nvSpPr>
        <p:spPr>
          <a:xfrm>
            <a:off x="5879592" y="3319272"/>
            <a:ext cx="246888" cy="411480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48"/>
          <p:cNvSpPr/>
          <p:nvPr/>
        </p:nvSpPr>
        <p:spPr>
          <a:xfrm>
            <a:off x="6199632" y="2487168"/>
            <a:ext cx="2487168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704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Oval 49"/>
          <p:cNvSpPr/>
          <p:nvPr/>
        </p:nvSpPr>
        <p:spPr>
          <a:xfrm>
            <a:off x="7196328" y="2203704"/>
            <a:ext cx="493776" cy="493776"/>
          </a:xfrm>
          <a:prstGeom prst="ellipse">
            <a:avLst/>
          </a:prstGeom>
          <a:solidFill>
            <a:srgbClr val="704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336792" y="2798064"/>
            <a:ext cx="2212848" cy="1444752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143A69"/>
                </a:solidFill>
                <a:latin typeface="Arial"/>
              </a:defRPr>
            </a:pPr>
            <a:r>
              <a:t>დაუყოვნებლივი</a:t>
            </a:r>
            <a:br/>
            <a:r>
              <a:t>მომართვა სააგენტოს</a:t>
            </a:r>
          </a:p>
          <a:p>
            <a:pPr algn="ctr">
              <a:defRPr sz="950">
                <a:solidFill>
                  <a:srgbClr val="5C6978"/>
                </a:solidFill>
                <a:latin typeface="Arial"/>
              </a:defRPr>
            </a:pPr>
            <a:r>
              <a:rPr smtClean="0"/>
              <a:t>მომართვა სააგენტოს </a:t>
            </a:r>
            <a:r>
              <a:rPr/>
              <a:t>წარედგინება </a:t>
            </a:r>
            <a:r>
              <a:rPr smtClean="0"/>
              <a:t>დაუყოვნებლივ</a:t>
            </a:r>
            <a:endParaRPr/>
          </a:p>
        </p:txBody>
      </p:sp>
      <p:sp>
        <p:nvSpPr>
          <p:cNvPr id="52" name="Chevron 51"/>
          <p:cNvSpPr/>
          <p:nvPr/>
        </p:nvSpPr>
        <p:spPr>
          <a:xfrm>
            <a:off x="8759952" y="3319272"/>
            <a:ext cx="246888" cy="411480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52"/>
          <p:cNvSpPr/>
          <p:nvPr/>
        </p:nvSpPr>
        <p:spPr>
          <a:xfrm>
            <a:off x="9070848" y="2487168"/>
            <a:ext cx="2679192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0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ounded Rectangle 53"/>
          <p:cNvSpPr/>
          <p:nvPr/>
        </p:nvSpPr>
        <p:spPr>
          <a:xfrm>
            <a:off x="9208008" y="2651760"/>
            <a:ext cx="2404872" cy="530352"/>
          </a:xfrm>
          <a:prstGeom prst="roundRect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სააგენტო ამოწმებს კანონიერებას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253728" y="3310128"/>
            <a:ext cx="2313432" cy="484632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30" b="1">
                <a:solidFill>
                  <a:srgbClr val="143A69"/>
                </a:solidFill>
                <a:latin typeface="Arial"/>
              </a:defRPr>
            </a:pPr>
            <a:r>
              <a:t>კანონიერება დადასტურდა</a:t>
            </a:r>
            <a:br/>
            <a:r>
              <a:t>→ მართლზომიერად ცნობა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9253728" y="3950208"/>
            <a:ext cx="2313432" cy="484632"/>
          </a:xfrm>
          <a:prstGeom prst="roundRect">
            <a:avLst/>
          </a:prstGeom>
          <a:solidFill>
            <a:srgbClr val="FFED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30" b="1">
                <a:solidFill>
                  <a:srgbClr val="143A69"/>
                </a:solidFill>
                <a:latin typeface="Arial"/>
              </a:defRPr>
            </a:pPr>
            <a:r>
              <a:t>კანონიერება არ დადასტურდა</a:t>
            </a:r>
            <a:br/>
            <a:r>
              <a:t>→ უარყოფილია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713232" y="4892040"/>
            <a:ext cx="5257800" cy="594360"/>
          </a:xfrm>
          <a:prstGeom prst="roundRect">
            <a:avLst/>
          </a:prstGeom>
          <a:solidFill>
            <a:srgbClr val="EAF8EF"/>
          </a:solidFill>
          <a:ln>
            <a:solidFill>
              <a:srgbClr val="BCE2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0E8449"/>
                </a:solidFill>
                <a:latin typeface="Arial"/>
              </a:defRPr>
            </a:pPr>
            <a:r>
              <a:t>✓ მართლზომიერად ცნობა</a:t>
            </a:r>
          </a:p>
          <a:p>
            <a:pPr algn="ctr">
              <a:defRPr sz="1050">
                <a:solidFill>
                  <a:srgbClr val="143A69"/>
                </a:solidFill>
                <a:latin typeface="Arial"/>
              </a:defRPr>
            </a:pPr>
            <a:r>
              <a:t>სააგენტო ადასტურებს შემსყიდველი ორგანიზაციის უკვე მიღებული გადაწყვეტილების კანონიერებას.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217920" y="4892040"/>
            <a:ext cx="5257800" cy="594360"/>
          </a:xfrm>
          <a:prstGeom prst="roundRect">
            <a:avLst/>
          </a:prstGeom>
          <a:solidFill>
            <a:srgbClr val="FFEDEB"/>
          </a:solidFill>
          <a:ln>
            <a:solidFill>
              <a:srgbClr val="EFC4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C83A34"/>
                </a:solidFill>
                <a:latin typeface="Arial"/>
              </a:defRPr>
            </a:pPr>
            <a:r>
              <a:t>× კანონიერება არ დადასტურდა</a:t>
            </a:r>
          </a:p>
          <a:p>
            <a:pPr algn="ctr">
              <a:defRPr sz="1019">
                <a:solidFill>
                  <a:srgbClr val="143A69"/>
                </a:solidFill>
                <a:latin typeface="Arial"/>
              </a:defRPr>
            </a:pPr>
            <a:r>
              <a:t>სააგენტო მოითხოვს დაწყებული პროცედურების დაუყოვნებლივ შეჩერებას და შესყიდვის კანონმდებლობის შესაბამისად წარმართვას.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011252" y="5609844"/>
            <a:ext cx="10072116" cy="420624"/>
          </a:xfrm>
          <a:prstGeom prst="roundRect">
            <a:avLst/>
          </a:prstGeom>
          <a:solidFill>
            <a:srgbClr val="EFF4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70" b="1">
                <a:solidFill>
                  <a:srgbClr val="143A69"/>
                </a:solidFill>
                <a:latin typeface="Arial"/>
              </a:defRPr>
            </a:pPr>
            <a:r>
              <a:t>განსხვავება ჩვეულებრივი წესისგან: სააგენტო არ გასცემს წინასწარ თანხმობას — იგი შემდგომ ამოწმებს უკვე </a:t>
            </a:r>
            <a:r>
              <a:rPr/>
              <a:t>მიღებული </a:t>
            </a:r>
            <a:r>
              <a:rPr smtClean="0"/>
              <a:t>გადაწყვეტილების</a:t>
            </a:r>
            <a:r>
              <a:rPr lang="en-US" smtClean="0"/>
              <a:t> </a:t>
            </a:r>
            <a:r>
              <a:rPr smtClean="0"/>
              <a:t>კანონიერებას</a:t>
            </a:r>
            <a: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320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22529"/>
            <a:ext cx="10515600" cy="913169"/>
          </a:xfrm>
        </p:spPr>
        <p:txBody>
          <a:bodyPr>
            <a:normAutofit/>
          </a:bodyPr>
          <a:lstStyle/>
          <a:p>
            <a:pPr algn="ctr"/>
            <a:r>
              <a:rPr lang="ka-GE" sz="2800" b="1" smtClean="0">
                <a:solidFill>
                  <a:schemeClr val="tx2"/>
                </a:solidFill>
              </a:rPr>
              <a:t>ხარისხის გაუარესება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21936" y="1035698"/>
            <a:ext cx="8526625" cy="48314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a-GE" b="1" u="sng">
              <a:solidFill>
                <a:schemeClr val="tx1"/>
              </a:solidFill>
            </a:endParaRPr>
          </a:p>
          <a:p>
            <a:pPr algn="just"/>
            <a:r>
              <a:rPr lang="ka-GE" b="1" u="sng" smtClean="0">
                <a:solidFill>
                  <a:schemeClr val="tx1"/>
                </a:solidFill>
              </a:rPr>
              <a:t>დეფინიცია:</a:t>
            </a:r>
          </a:p>
          <a:p>
            <a:pPr algn="just"/>
            <a:endParaRPr lang="ka-GE"/>
          </a:p>
          <a:p>
            <a:pPr algn="just"/>
            <a:r>
              <a:rPr lang="ka-GE"/>
              <a:t>მიმწოდებლისაგან შესყიდული ობიექტის ხარისხის გაუარესების თავიდან აცილების ან/და </a:t>
            </a:r>
            <a:r>
              <a:rPr lang="ka-GE" smtClean="0"/>
              <a:t>მისი შემდგომი </a:t>
            </a:r>
            <a:r>
              <a:rPr lang="ka-GE"/>
              <a:t>ექსპლუატაციის უზრუნველყოფის მიზნით აუცილებელია შესყიდვა განხორციელდეს </a:t>
            </a:r>
            <a:r>
              <a:rPr lang="ka-GE" smtClean="0"/>
              <a:t>იმავე მიმწოდებლისაგან </a:t>
            </a:r>
            <a:r>
              <a:rPr lang="ka-GE"/>
              <a:t>ან იმავე მიმწოდებელთან დადებული ხელშეკრულებით </a:t>
            </a:r>
            <a:r>
              <a:rPr lang="ka-GE" smtClean="0"/>
              <a:t>გათვალისწინებული </a:t>
            </a:r>
            <a:r>
              <a:rPr lang="ka-GE" err="1" smtClean="0"/>
              <a:t>ქვეკონტრაქტორისაგან</a:t>
            </a:r>
            <a:r>
              <a:rPr lang="ka-GE"/>
              <a:t>.</a:t>
            </a:r>
            <a:endParaRPr lang="ka-GE" smtClean="0"/>
          </a:p>
          <a:p>
            <a:pPr algn="just"/>
            <a:endParaRPr lang="ka-GE"/>
          </a:p>
          <a:p>
            <a:pPr algn="just"/>
            <a:r>
              <a:rPr lang="ka-GE" b="1" u="sng" smtClean="0"/>
              <a:t>კრიტერიუმები:</a:t>
            </a:r>
          </a:p>
          <a:p>
            <a:pPr algn="just"/>
            <a:endParaRPr lang="ka-GE"/>
          </a:p>
          <a:p>
            <a:pPr marL="342900" indent="-342900" algn="just">
              <a:buAutoNum type="arabicParenR"/>
            </a:pPr>
            <a:r>
              <a:rPr lang="ka-GE" smtClean="0"/>
              <a:t>არსებობს თავდაპირველად შესყიდული ობიექტის ხარისხის გაუარესების ან/და მისი შემდგომი ექსპლუატაციის რისკი; </a:t>
            </a:r>
          </a:p>
          <a:p>
            <a:pPr marL="342900" indent="-342900" algn="just">
              <a:buAutoNum type="arabicParenR"/>
            </a:pPr>
            <a:r>
              <a:rPr lang="ka-GE" smtClean="0"/>
              <a:t>რისკი არსებობს იმ შემთხვევაში, თუ შესყიდვა არ განხორციელდება თავდაპირველი მიმწოდებლისგან </a:t>
            </a:r>
            <a:r>
              <a:rPr lang="ka-GE"/>
              <a:t>ან იმავე მიმწოდებელთან დადებული ხელშეკრულებით გათვალისწინებული </a:t>
            </a:r>
            <a:r>
              <a:rPr lang="ka-GE" err="1" smtClean="0"/>
              <a:t>ქვეკონტრაქტორისგან</a:t>
            </a:r>
            <a:r>
              <a:rPr lang="ka-GE" smtClean="0"/>
              <a:t>;</a:t>
            </a:r>
          </a:p>
          <a:p>
            <a:pPr marL="342900" indent="-342900" algn="just">
              <a:buAutoNum type="arabicParenR"/>
            </a:pPr>
            <a:r>
              <a:rPr lang="ka-GE"/>
              <a:t>შესყიდვის ობიექტის ღირებულება არ </a:t>
            </a:r>
            <a:r>
              <a:rPr lang="ka-GE" smtClean="0"/>
              <a:t>აღემატება </a:t>
            </a:r>
            <a:r>
              <a:rPr lang="ka-GE"/>
              <a:t>თავდაპირველად შესყიდული ობიექტის ღირებულებას.</a:t>
            </a:r>
            <a:endParaRPr lang="ka-GE" smtClean="0"/>
          </a:p>
          <a:p>
            <a:pPr marL="342900" indent="-342900" algn="just">
              <a:buAutoNum type="arabicParenR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22529"/>
            <a:ext cx="10515600" cy="670573"/>
          </a:xfrm>
        </p:spPr>
        <p:txBody>
          <a:bodyPr>
            <a:normAutofit/>
          </a:bodyPr>
          <a:lstStyle/>
          <a:p>
            <a:pPr algn="ctr"/>
            <a:r>
              <a:rPr lang="ka-GE" sz="2800" b="1" smtClean="0">
                <a:solidFill>
                  <a:schemeClr val="tx2"/>
                </a:solidFill>
              </a:rPr>
              <a:t>სახელმწიფოებრივი ღონისძიება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0596" y="793102"/>
            <a:ext cx="8526625" cy="53184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a-GE" b="1" u="sng">
              <a:solidFill>
                <a:schemeClr val="tx1"/>
              </a:solidFill>
            </a:endParaRPr>
          </a:p>
          <a:p>
            <a:pPr algn="just"/>
            <a:r>
              <a:rPr lang="ka-GE" b="1" u="sng" smtClean="0">
                <a:solidFill>
                  <a:schemeClr val="tx1"/>
                </a:solidFill>
              </a:rPr>
              <a:t>დეფინიცია:</a:t>
            </a:r>
          </a:p>
          <a:p>
            <a:pPr algn="just"/>
            <a:endParaRPr lang="ka-GE"/>
          </a:p>
          <a:p>
            <a:pPr algn="just"/>
            <a:r>
              <a:rPr lang="ka-GE"/>
              <a:t>სახელმწიფოებრივი და საზოგადოებრივი მნიშვნელობის ღონისძიების </a:t>
            </a:r>
            <a:r>
              <a:rPr lang="ka-GE" smtClean="0"/>
              <a:t>შეუფერხებლად ჩატარებისთვის </a:t>
            </a:r>
            <a:r>
              <a:rPr lang="ka-GE"/>
              <a:t>გათვალისწინებულია შეზღუდული ვადები.</a:t>
            </a:r>
            <a:endParaRPr lang="ka-GE" smtClean="0"/>
          </a:p>
          <a:p>
            <a:pPr algn="just"/>
            <a:endParaRPr lang="ka-GE"/>
          </a:p>
          <a:p>
            <a:pPr algn="just"/>
            <a:r>
              <a:rPr lang="ka-GE" b="1" u="sng" smtClean="0"/>
              <a:t>კრიტერიუმები:</a:t>
            </a:r>
          </a:p>
          <a:p>
            <a:pPr algn="just"/>
            <a:endParaRPr lang="ka-GE"/>
          </a:p>
          <a:p>
            <a:pPr algn="just"/>
            <a:r>
              <a:rPr lang="ka-GE" sz="1600" smtClean="0"/>
              <a:t>1) ჩასატარებელი </a:t>
            </a:r>
            <a:r>
              <a:rPr lang="ka-GE" sz="1600"/>
              <a:t>ღონისძიება უნდა ემსახურებოდეს ქვეყნისთვის მნიშვნელოვან </a:t>
            </a:r>
            <a:r>
              <a:rPr lang="ka-GE" sz="1600" smtClean="0"/>
              <a:t>პოლიტიკურ, თავდაცვით</a:t>
            </a:r>
            <a:r>
              <a:rPr lang="ka-GE" sz="1600"/>
              <a:t>, ეკონომიკურ, სოციალურ, კულტურულ, საგანმანათლებლო ან სხვა საჯარო </a:t>
            </a:r>
            <a:r>
              <a:rPr lang="ka-GE" sz="1600" smtClean="0"/>
              <a:t>მიზნების მიღწევას</a:t>
            </a:r>
            <a:r>
              <a:rPr lang="ka-GE" sz="1600"/>
              <a:t>; </a:t>
            </a:r>
            <a:endParaRPr lang="ka-GE" sz="1600" smtClean="0"/>
          </a:p>
          <a:p>
            <a:pPr algn="just"/>
            <a:endParaRPr lang="ka-GE" sz="1600" smtClean="0"/>
          </a:p>
          <a:p>
            <a:pPr algn="just"/>
            <a:r>
              <a:rPr lang="ka-GE" sz="1600" smtClean="0"/>
              <a:t>2) შეზღუდული </a:t>
            </a:r>
            <a:r>
              <a:rPr lang="ka-GE" sz="1600"/>
              <a:t>დროის გამო, ღონისძიების </a:t>
            </a:r>
            <a:r>
              <a:rPr lang="ka-GE" sz="1600" smtClean="0"/>
              <a:t>ჩატარებასთან დაკავშირებული </a:t>
            </a:r>
            <a:r>
              <a:rPr lang="ka-GE" sz="1600"/>
              <a:t>შესყიდვის ობიექტების შესყიდვა ელექტრონული ტენდერის ან </a:t>
            </a:r>
            <a:r>
              <a:rPr lang="ka-GE" sz="1600" smtClean="0"/>
              <a:t>კონკურსის პროცედურების </a:t>
            </a:r>
            <a:r>
              <a:rPr lang="ka-GE" sz="1600"/>
              <a:t>მეშვეობით იწვევდეს ამ ღონისძიების არსებითი შეფერხებით ჩატარებას, ჩაშლას </a:t>
            </a:r>
            <a:r>
              <a:rPr lang="ka-GE" sz="1600" smtClean="0"/>
              <a:t>ან/და ხელს </a:t>
            </a:r>
            <a:r>
              <a:rPr lang="ka-GE" sz="1600"/>
              <a:t>უშლიდეს მის უწყვეტად ჩატარებას. </a:t>
            </a:r>
            <a:endParaRPr lang="ka-GE" sz="1600" smtClean="0"/>
          </a:p>
          <a:p>
            <a:pPr algn="just"/>
            <a:endParaRPr lang="ka-GE" sz="1600" smtClean="0"/>
          </a:p>
          <a:p>
            <a:pPr algn="just"/>
            <a:r>
              <a:rPr lang="ka-GE" sz="1600" smtClean="0"/>
              <a:t>3) შემსყიდველმა ორგანიზაცია </a:t>
            </a:r>
            <a:r>
              <a:rPr lang="ka-GE" sz="1600"/>
              <a:t>მაქსიმალურად </a:t>
            </a:r>
            <a:r>
              <a:rPr lang="ka-GE" sz="1600" smtClean="0"/>
              <a:t>არიდებს თავს ისეთ </a:t>
            </a:r>
            <a:r>
              <a:rPr lang="ka-GE" sz="1600"/>
              <a:t>ქმედებას, რომელიც ხელოვნურად იწვევს ღონისძიების არსებითი </a:t>
            </a:r>
            <a:r>
              <a:rPr lang="ka-GE" sz="1600" smtClean="0"/>
              <a:t>შეფერხებით ჩატარებას</a:t>
            </a:r>
            <a:r>
              <a:rPr lang="ka-GE" sz="1600"/>
              <a:t>, ჩაშლას ან/და მისი უწყვეტად ჩატარების ხელშეშლას.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44952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812" y="299811"/>
            <a:ext cx="10515600" cy="875846"/>
          </a:xfrm>
        </p:spPr>
        <p:txBody>
          <a:bodyPr>
            <a:normAutofit/>
          </a:bodyPr>
          <a:lstStyle/>
          <a:p>
            <a:pPr algn="ctr"/>
            <a:r>
              <a:rPr lang="ka-GE" sz="2800" b="1" smtClean="0">
                <a:solidFill>
                  <a:schemeClr val="tx2"/>
                </a:solidFill>
                <a:latin typeface="Sylfaen" panose="010A0502050306030303" pitchFamily="18" charset="0"/>
              </a:rPr>
              <a:t>სააგენტოსთან გამარტივებული შესყიდვის შეთანხმების პროცესი</a:t>
            </a:r>
            <a:endParaRPr lang="en-US" sz="2800" b="1">
              <a:solidFill>
                <a:schemeClr val="tx2"/>
              </a:solidFill>
              <a:latin typeface="Sylfaen" panose="010A05020503060303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02" y="1517715"/>
            <a:ext cx="10461498" cy="4351338"/>
          </a:xfrm>
        </p:spPr>
      </p:pic>
    </p:spTree>
    <p:extLst>
      <p:ext uri="{BB962C8B-B14F-4D97-AF65-F5344CB8AC3E}">
        <p14:creationId xmlns:p14="http://schemas.microsoft.com/office/powerpoint/2010/main" val="334199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74320" y="27432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02336" y="27432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30352" y="27432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58368" y="27432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86384" y="27432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914400" y="27432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274320" y="40233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402336" y="40233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30352" y="40233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58368" y="40233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86384" y="40233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914400" y="40233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274320" y="53035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402336" y="53035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30352" y="53035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58368" y="53035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786384" y="53035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914400" y="53035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092708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11055096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1183111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1311128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11439144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11567159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1092708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1055096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11183111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11311128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1439144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11567159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1092708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11055096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11183111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11311128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11439144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11567159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196163" y="262345"/>
            <a:ext cx="401263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143A69"/>
                </a:solidFill>
                <a:latin typeface="Arial"/>
              </a:defRPr>
            </a:pPr>
            <a:r>
              <a:rPr sz="2800" err="1"/>
              <a:t>მომართვის</a:t>
            </a:r>
            <a:r>
              <a:rPr sz="2800"/>
              <a:t> </a:t>
            </a:r>
            <a:r>
              <a:rPr sz="2800" err="1"/>
              <a:t>სტატუსები</a:t>
            </a:r>
            <a:endParaRPr sz="2800"/>
          </a:p>
        </p:txBody>
      </p:sp>
      <p:sp>
        <p:nvSpPr>
          <p:cNvPr id="39" name="Rounded Rectangle 38"/>
          <p:cNvSpPr/>
          <p:nvPr/>
        </p:nvSpPr>
        <p:spPr>
          <a:xfrm>
            <a:off x="411480" y="1097280"/>
            <a:ext cx="3703320" cy="4855651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9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667512" y="1241903"/>
            <a:ext cx="3218687" cy="740663"/>
          </a:xfrm>
          <a:prstGeom prst="roundRect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rPr err="1"/>
              <a:t>სახელმწიფო</a:t>
            </a:r>
            <a:r>
              <a:rPr/>
              <a:t> </a:t>
            </a:r>
            <a:r>
              <a:rPr err="1"/>
              <a:t>შესყიდვების</a:t>
            </a:r>
            <a:r>
              <a:rPr/>
              <a:t> </a:t>
            </a:r>
            <a:r>
              <a:rPr err="1"/>
              <a:t>სააგენტო</a:t>
            </a:r>
            <a:endParaRPr/>
          </a:p>
        </p:txBody>
      </p:sp>
      <p:sp>
        <p:nvSpPr>
          <p:cNvPr id="41" name="Rounded Rectangle 40"/>
          <p:cNvSpPr/>
          <p:nvPr/>
        </p:nvSpPr>
        <p:spPr>
          <a:xfrm>
            <a:off x="667512" y="2221991"/>
            <a:ext cx="3191256" cy="749808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850392" y="2340863"/>
            <a:ext cx="512064" cy="512064"/>
          </a:xfrm>
          <a:prstGeom prst="ellipse">
            <a:avLst/>
          </a:prstGeom>
          <a:solidFill>
            <a:srgbClr val="EB8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!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490472" y="2340863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დასაზუსტებელია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67512" y="3172968"/>
            <a:ext cx="3191256" cy="749808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Oval 44"/>
          <p:cNvSpPr/>
          <p:nvPr/>
        </p:nvSpPr>
        <p:spPr>
          <a:xfrm>
            <a:off x="850392" y="3291839"/>
            <a:ext cx="512064" cy="512064"/>
          </a:xfrm>
          <a:prstGeom prst="ellipse">
            <a:avLst/>
          </a:prstGeom>
          <a:solidFill>
            <a:srgbClr val="5A6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!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490472" y="3291839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განუხილველი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67512" y="4123944"/>
            <a:ext cx="3191256" cy="749808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Oval 47"/>
          <p:cNvSpPr/>
          <p:nvPr/>
        </p:nvSpPr>
        <p:spPr>
          <a:xfrm>
            <a:off x="850392" y="4242816"/>
            <a:ext cx="512064" cy="512064"/>
          </a:xfrm>
          <a:prstGeom prst="ellipse">
            <a:avLst/>
          </a:prstGeom>
          <a:solidFill>
            <a:srgbClr val="D237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×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490472" y="4242816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უარყოფილია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67512" y="5074920"/>
            <a:ext cx="3191256" cy="749808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Oval 50"/>
          <p:cNvSpPr/>
          <p:nvPr/>
        </p:nvSpPr>
        <p:spPr>
          <a:xfrm>
            <a:off x="850392" y="5193792"/>
            <a:ext cx="512064" cy="512064"/>
          </a:xfrm>
          <a:prstGeom prst="ellipse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✓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490472" y="5193792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თანხმობა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242816" y="1097280"/>
            <a:ext cx="3703320" cy="4855651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704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ounded Rectangle 53"/>
          <p:cNvSpPr/>
          <p:nvPr/>
        </p:nvSpPr>
        <p:spPr>
          <a:xfrm>
            <a:off x="4498848" y="1197491"/>
            <a:ext cx="3191256" cy="759325"/>
          </a:xfrm>
          <a:prstGeom prst="roundRect">
            <a:avLst/>
          </a:prstGeom>
          <a:solidFill>
            <a:srgbClr val="704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rPr err="1"/>
              <a:t>სისტემა</a:t>
            </a:r>
            <a:r>
              <a:rPr/>
              <a:t> — </a:t>
            </a:r>
            <a:r>
              <a:rPr err="1"/>
              <a:t>ავტომატურად</a:t>
            </a:r>
            <a:endParaRPr/>
          </a:p>
        </p:txBody>
      </p:sp>
      <p:sp>
        <p:nvSpPr>
          <p:cNvPr id="55" name="Rounded Rectangle 54"/>
          <p:cNvSpPr/>
          <p:nvPr/>
        </p:nvSpPr>
        <p:spPr>
          <a:xfrm>
            <a:off x="4498848" y="3172968"/>
            <a:ext cx="3191256" cy="749808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Oval 55"/>
          <p:cNvSpPr/>
          <p:nvPr/>
        </p:nvSpPr>
        <p:spPr>
          <a:xfrm>
            <a:off x="4681727" y="3291839"/>
            <a:ext cx="512064" cy="512064"/>
          </a:xfrm>
          <a:prstGeom prst="ellipse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…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321807" y="3291839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განიხილება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498848" y="4123944"/>
            <a:ext cx="3191256" cy="749808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Oval 58"/>
          <p:cNvSpPr/>
          <p:nvPr/>
        </p:nvSpPr>
        <p:spPr>
          <a:xfrm>
            <a:off x="4681727" y="4242816"/>
            <a:ext cx="512064" cy="512064"/>
          </a:xfrm>
          <a:prstGeom prst="ellipse">
            <a:avLst/>
          </a:prstGeom>
          <a:solidFill>
            <a:srgbClr val="5A6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!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21807" y="4242816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განუხილველი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8074152" y="1097280"/>
            <a:ext cx="3703320" cy="4855651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ounded Rectangle 61"/>
          <p:cNvSpPr/>
          <p:nvPr/>
        </p:nvSpPr>
        <p:spPr>
          <a:xfrm>
            <a:off x="8366761" y="1231825"/>
            <a:ext cx="3154678" cy="749808"/>
          </a:xfrm>
          <a:prstGeom prst="roundRect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rPr err="1"/>
              <a:t>შემსყიდველი</a:t>
            </a:r>
            <a:r>
              <a:rPr/>
              <a:t> </a:t>
            </a:r>
            <a:r>
              <a:rPr err="1"/>
              <a:t>ორგანიზაცია</a:t>
            </a:r>
            <a:endParaRPr/>
          </a:p>
        </p:txBody>
      </p:sp>
      <p:sp>
        <p:nvSpPr>
          <p:cNvPr id="63" name="Rounded Rectangle 62"/>
          <p:cNvSpPr/>
          <p:nvPr/>
        </p:nvSpPr>
        <p:spPr>
          <a:xfrm>
            <a:off x="8330183" y="3172968"/>
            <a:ext cx="3191256" cy="749808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Oval 63"/>
          <p:cNvSpPr/>
          <p:nvPr/>
        </p:nvSpPr>
        <p:spPr>
          <a:xfrm>
            <a:off x="8513064" y="3291839"/>
            <a:ext cx="512064" cy="512064"/>
          </a:xfrm>
          <a:prstGeom prst="ellipse">
            <a:avLst/>
          </a:prstGeom>
          <a:solidFill>
            <a:srgbClr val="704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✓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153144" y="3291839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დაზუსტებულია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8330183" y="4123944"/>
            <a:ext cx="3191256" cy="749808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Oval 66"/>
          <p:cNvSpPr/>
          <p:nvPr/>
        </p:nvSpPr>
        <p:spPr>
          <a:xfrm>
            <a:off x="8513064" y="4242816"/>
            <a:ext cx="512064" cy="512064"/>
          </a:xfrm>
          <a:prstGeom prst="ellipse">
            <a:avLst/>
          </a:prstGeom>
          <a:solidFill>
            <a:srgbClr val="EB8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↩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9153144" y="4242816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გახმობილია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407407" y="2212848"/>
            <a:ext cx="3374136" cy="3520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ounded Rectangle 70"/>
          <p:cNvSpPr/>
          <p:nvPr/>
        </p:nvSpPr>
        <p:spPr>
          <a:xfrm>
            <a:off x="4498848" y="2761488"/>
            <a:ext cx="3191256" cy="749808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Oval 71"/>
          <p:cNvSpPr/>
          <p:nvPr/>
        </p:nvSpPr>
        <p:spPr>
          <a:xfrm>
            <a:off x="4681727" y="2880360"/>
            <a:ext cx="512064" cy="512064"/>
          </a:xfrm>
          <a:prstGeom prst="ellipse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↑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21807" y="2880360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გამოქვეყნებულია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4498848" y="3767328"/>
            <a:ext cx="3191256" cy="749808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Oval 74"/>
          <p:cNvSpPr/>
          <p:nvPr/>
        </p:nvSpPr>
        <p:spPr>
          <a:xfrm>
            <a:off x="4681727" y="3886200"/>
            <a:ext cx="512064" cy="512064"/>
          </a:xfrm>
          <a:prstGeom prst="ellipse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…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321807" y="3886200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განიხილება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4498848" y="4773168"/>
            <a:ext cx="3191256" cy="749808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Oval 77"/>
          <p:cNvSpPr/>
          <p:nvPr/>
        </p:nvSpPr>
        <p:spPr>
          <a:xfrm>
            <a:off x="4681727" y="4892040"/>
            <a:ext cx="512064" cy="512064"/>
          </a:xfrm>
          <a:prstGeom prst="ellipse">
            <a:avLst/>
          </a:prstGeom>
          <a:solidFill>
            <a:srgbClr val="5A6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rPr/>
              <a:t>!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321807" y="4892040"/>
            <a:ext cx="2194560" cy="51206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 sz="1700" b="1">
                <a:solidFill>
                  <a:srgbClr val="143A69"/>
                </a:solidFill>
                <a:latin typeface="Arial"/>
              </a:defRPr>
            </a:pPr>
            <a:r>
              <a:rPr/>
              <a:t>განუხილველი</a:t>
            </a:r>
          </a:p>
        </p:txBody>
      </p:sp>
    </p:spTree>
    <p:extLst>
      <p:ext uri="{BB962C8B-B14F-4D97-AF65-F5344CB8AC3E}">
        <p14:creationId xmlns:p14="http://schemas.microsoft.com/office/powerpoint/2010/main" val="91601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603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384048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12064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40080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68096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9611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25603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384048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12064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40080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68096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89611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25603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84048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12064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40080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768096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9611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097280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11100816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1228832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1356848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11484864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1161288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1097280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1100816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11228832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11356848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1484864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1161288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1097280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11100816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11228832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11356848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11484864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1161288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143A69"/>
                </a:solidFill>
                <a:latin typeface="Arial"/>
              </a:defRPr>
            </a:pPr>
            <a:r>
              <a:t>მოცდის პერიოდი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58368" y="1143000"/>
            <a:ext cx="10881360" cy="658368"/>
          </a:xfrm>
          <a:prstGeom prst="roundRect">
            <a:avLst/>
          </a:prstGeom>
          <a:solidFill>
            <a:srgbClr val="E8F4FF"/>
          </a:solidFill>
          <a:ln>
            <a:solidFill>
              <a:srgbClr val="C4D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50" b="1">
                <a:solidFill>
                  <a:srgbClr val="143A69"/>
                </a:solidFill>
                <a:latin typeface="Arial"/>
              </a:defRPr>
            </a:pPr>
            <a:r>
              <a:t>მოქმედებს, როდესაც გამარტივებული შესყიდვის ღირებულება ≥ ევროკავშირის დირექტივებით დადგენილ მონეტარულ ზღვრებს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38912" y="2148840"/>
            <a:ext cx="2331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19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1348739" y="1856232"/>
            <a:ext cx="512064" cy="512064"/>
          </a:xfrm>
          <a:prstGeom prst="ellipse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85216" y="2468880"/>
            <a:ext cx="2039112" cy="1417320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143A69"/>
                </a:solidFill>
                <a:latin typeface="Arial"/>
              </a:defRPr>
            </a:pPr>
            <a:r>
              <a:t>გადაწყვეტილების</a:t>
            </a:r>
            <a:br/>
            <a:r>
              <a:t>გამოქვეყნება</a:t>
            </a:r>
          </a:p>
          <a:p>
            <a:pPr algn="ctr">
              <a:defRPr sz="1050">
                <a:solidFill>
                  <a:srgbClr val="5C6978"/>
                </a:solidFill>
                <a:latin typeface="Arial"/>
              </a:defRPr>
            </a:pPr>
            <a:r>
              <a:t>გამოქვეყნების/შეთანხმების</a:t>
            </a:r>
            <a:br/>
            <a:r>
              <a:t>მოდულში</a:t>
            </a:r>
          </a:p>
        </p:txBody>
      </p:sp>
      <p:sp>
        <p:nvSpPr>
          <p:cNvPr id="44" name="Chevron 43"/>
          <p:cNvSpPr/>
          <p:nvPr/>
        </p:nvSpPr>
        <p:spPr>
          <a:xfrm>
            <a:off x="2816351" y="2999232"/>
            <a:ext cx="256032" cy="438912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ed Rectangle 44"/>
          <p:cNvSpPr/>
          <p:nvPr/>
        </p:nvSpPr>
        <p:spPr>
          <a:xfrm>
            <a:off x="2926080" y="2148840"/>
            <a:ext cx="2331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EB8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Oval 45"/>
          <p:cNvSpPr/>
          <p:nvPr/>
        </p:nvSpPr>
        <p:spPr>
          <a:xfrm>
            <a:off x="3835907" y="1856232"/>
            <a:ext cx="512064" cy="512064"/>
          </a:xfrm>
          <a:prstGeom prst="ellipse">
            <a:avLst/>
          </a:prstGeom>
          <a:solidFill>
            <a:srgbClr val="EB8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072384" y="2468880"/>
            <a:ext cx="2039112" cy="1417320"/>
          </a:xfrm>
          <a:prstGeom prst="roundRect">
            <a:avLst/>
          </a:prstGeom>
          <a:solidFill>
            <a:srgbClr val="FFF4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143A69"/>
                </a:solidFill>
                <a:latin typeface="Arial"/>
              </a:defRPr>
            </a:pPr>
            <a:r>
              <a:t>10 კალენდარული დღე</a:t>
            </a:r>
          </a:p>
          <a:p>
            <a:pPr algn="ctr">
              <a:defRPr sz="1050">
                <a:solidFill>
                  <a:srgbClr val="5C6978"/>
                </a:solidFill>
                <a:latin typeface="Arial"/>
              </a:defRPr>
            </a:pPr>
            <a:r>
              <a:t>ხელშეკრულება</a:t>
            </a:r>
            <a:br/>
            <a:r>
              <a:t>არ იდება</a:t>
            </a:r>
          </a:p>
        </p:txBody>
      </p:sp>
      <p:sp>
        <p:nvSpPr>
          <p:cNvPr id="48" name="Chevron 47"/>
          <p:cNvSpPr/>
          <p:nvPr/>
        </p:nvSpPr>
        <p:spPr>
          <a:xfrm>
            <a:off x="5303520" y="2999232"/>
            <a:ext cx="256032" cy="438912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48"/>
          <p:cNvSpPr/>
          <p:nvPr/>
        </p:nvSpPr>
        <p:spPr>
          <a:xfrm>
            <a:off x="5413248" y="2148840"/>
            <a:ext cx="2331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704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Oval 49"/>
          <p:cNvSpPr/>
          <p:nvPr/>
        </p:nvSpPr>
        <p:spPr>
          <a:xfrm>
            <a:off x="6323076" y="1856232"/>
            <a:ext cx="512064" cy="512064"/>
          </a:xfrm>
          <a:prstGeom prst="ellipse">
            <a:avLst/>
          </a:prstGeom>
          <a:solidFill>
            <a:srgbClr val="704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559552" y="2468880"/>
            <a:ext cx="2039112" cy="1417320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143A69"/>
                </a:solidFill>
                <a:latin typeface="Arial"/>
              </a:defRPr>
            </a:pPr>
            <a:r>
              <a:t>მოცდის პერიოდის</a:t>
            </a:r>
            <a:br/>
            <a:r>
              <a:t>დასრულება</a:t>
            </a:r>
          </a:p>
          <a:p>
            <a:pPr algn="ctr">
              <a:defRPr sz="1050">
                <a:solidFill>
                  <a:srgbClr val="5C6978"/>
                </a:solidFill>
                <a:latin typeface="Arial"/>
              </a:defRPr>
            </a:pPr>
            <a:r>
              <a:t>სააგენტოსთან შეთანხმების</a:t>
            </a:r>
            <a:br/>
            <a:r>
              <a:t>ვადა ამ პერიოდში არ აითვლება</a:t>
            </a:r>
          </a:p>
        </p:txBody>
      </p:sp>
      <p:sp>
        <p:nvSpPr>
          <p:cNvPr id="52" name="Chevron 51"/>
          <p:cNvSpPr/>
          <p:nvPr/>
        </p:nvSpPr>
        <p:spPr>
          <a:xfrm>
            <a:off x="7790688" y="2999232"/>
            <a:ext cx="256032" cy="438912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52"/>
          <p:cNvSpPr/>
          <p:nvPr/>
        </p:nvSpPr>
        <p:spPr>
          <a:xfrm>
            <a:off x="7900416" y="2148840"/>
            <a:ext cx="2331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0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Oval 53"/>
          <p:cNvSpPr/>
          <p:nvPr/>
        </p:nvSpPr>
        <p:spPr>
          <a:xfrm>
            <a:off x="8810244" y="1856232"/>
            <a:ext cx="512064" cy="512064"/>
          </a:xfrm>
          <a:prstGeom prst="ellipse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8046720" y="2468880"/>
            <a:ext cx="2039112" cy="1417320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143A69"/>
                </a:solidFill>
                <a:latin typeface="Arial"/>
              </a:defRPr>
            </a:pPr>
            <a:r>
              <a:t>შემდგომი მოქმედება</a:t>
            </a:r>
          </a:p>
          <a:p>
            <a:pPr algn="ctr">
              <a:defRPr sz="1050">
                <a:solidFill>
                  <a:srgbClr val="5C6978"/>
                </a:solidFill>
                <a:latin typeface="Arial"/>
              </a:defRPr>
            </a:pPr>
            <a:r>
              <a:t>თუ არ გასაჩივრდა —</a:t>
            </a:r>
            <a:br/>
            <a:r>
              <a:t>იწყება სააგენტოსთან შეთანხმება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818120" y="4410674"/>
            <a:ext cx="3611880" cy="932688"/>
          </a:xfrm>
          <a:prstGeom prst="roundRect">
            <a:avLst/>
          </a:prstGeom>
          <a:solidFill>
            <a:srgbClr val="F2EDFF"/>
          </a:solidFill>
          <a:ln>
            <a:solidFill>
              <a:srgbClr val="704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50" b="1">
                <a:solidFill>
                  <a:srgbClr val="143A69"/>
                </a:solidFill>
                <a:latin typeface="Arial"/>
              </a:defRPr>
            </a:pPr>
            <a:r>
              <a:t>თუ გადაწყვეტილება გასაჩივრდა საბჭოში</a:t>
            </a:r>
          </a:p>
          <a:p>
            <a:pPr algn="ctr">
              <a:defRPr sz="1050">
                <a:solidFill>
                  <a:srgbClr val="5C6978"/>
                </a:solidFill>
                <a:latin typeface="Arial"/>
              </a:defRPr>
            </a:pPr>
            <a:r>
              <a:t>სააგენტოსთან შეთანხმება იწყება საბჭოს შესაბამისი გადაწყვეტილების შემდეგ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777240" y="4526280"/>
            <a:ext cx="6446520" cy="786384"/>
          </a:xfrm>
          <a:prstGeom prst="roundRect">
            <a:avLst/>
          </a:prstGeom>
          <a:solidFill>
            <a:srgbClr val="FFF4E2"/>
          </a:solidFill>
          <a:ln>
            <a:solidFill>
              <a:srgbClr val="F5D6A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50" b="1">
                <a:solidFill>
                  <a:srgbClr val="143A69"/>
                </a:solidFill>
                <a:latin typeface="Arial"/>
              </a:defRPr>
            </a:pPr>
            <a:r>
              <a:t>გამონაკლისი: გადაუდებელი აუცილებლობა — მუხლი 3(1)(ბ)</a:t>
            </a:r>
          </a:p>
          <a:p>
            <a:pPr algn="ctr">
              <a:defRPr sz="1050">
                <a:solidFill>
                  <a:srgbClr val="5C6978"/>
                </a:solidFill>
                <a:latin typeface="Arial"/>
              </a:defRPr>
            </a:pPr>
            <a:r>
              <a:t>მოცდის პერიოდის ზოგადი 10-დღიანი აკრძალვა ამ შემთხვევაში არ მოქმედებს.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95528" y="5454396"/>
            <a:ext cx="10652760" cy="576072"/>
          </a:xfrm>
          <a:prstGeom prst="roundRect">
            <a:avLst/>
          </a:prstGeom>
          <a:solidFill>
            <a:srgbClr val="EFF4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50" b="1">
                <a:solidFill>
                  <a:srgbClr val="143A69"/>
                </a:solidFill>
                <a:latin typeface="Arial"/>
              </a:defRPr>
            </a:pPr>
            <a:r>
              <a:t>მოცდის პერიოდში გადაწყვეტილების ცვლილებისას ვადა გრძელდება ცვლილებამდე </a:t>
            </a:r>
            <a:r>
              <a:rPr/>
              <a:t>გასული </a:t>
            </a:r>
            <a:r>
              <a:rPr smtClean="0"/>
              <a:t>დროით. </a:t>
            </a:r>
            <a:r>
              <a:t>შესაბამისი ცვლილების გადაწყვეტილება იტვირთება სისტემაში.</a:t>
            </a:r>
          </a:p>
        </p:txBody>
      </p:sp>
    </p:spTree>
    <p:extLst>
      <p:ext uri="{BB962C8B-B14F-4D97-AF65-F5344CB8AC3E}">
        <p14:creationId xmlns:p14="http://schemas.microsoft.com/office/powerpoint/2010/main" val="87476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137160"/>
            <a:ext cx="11567160" cy="566928"/>
          </a:xfrm>
          <a:prstGeom prst="roundRect">
            <a:avLst/>
          </a:prstGeom>
          <a:solidFill>
            <a:srgbClr val="1F3F60"/>
          </a:solidFill>
          <a:ln w="12700">
            <a:solidFill>
              <a:srgbClr val="1F3F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82880"/>
            <a:ext cx="112014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FFFFFF"/>
                </a:solidFill>
                <a:latin typeface="Arial"/>
              </a:rPr>
              <a:t>გამარტივებული შესყიდვის საფუძვლების შეთანხმების წესი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20040" y="868680"/>
            <a:ext cx="4983480" cy="438912"/>
          </a:xfrm>
          <a:prstGeom prst="roundRect">
            <a:avLst/>
          </a:prstGeom>
          <a:solidFill>
            <a:srgbClr val="EBF0F6"/>
          </a:solidFill>
          <a:ln w="12700">
            <a:solidFill>
              <a:srgbClr val="EBF0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623560" y="868680"/>
            <a:ext cx="6263640" cy="438912"/>
          </a:xfrm>
          <a:prstGeom prst="roundRect">
            <a:avLst/>
          </a:prstGeom>
          <a:solidFill>
            <a:srgbClr val="EBF0F6"/>
          </a:solidFill>
          <a:ln w="12700">
            <a:solidFill>
              <a:srgbClr val="EBF0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11480" y="896112"/>
            <a:ext cx="4800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1B3752"/>
                </a:solidFill>
                <a:latin typeface="Arial"/>
              </a:rPr>
              <a:t>სააგენტოსთან შესათანხმებელი საფუძველი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0" y="896112"/>
            <a:ext cx="6080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1B3752"/>
                </a:solidFill>
                <a:latin typeface="Arial"/>
              </a:rPr>
              <a:t>თანხმობის საჭიროება</a:t>
            </a:r>
          </a:p>
        </p:txBody>
      </p:sp>
      <p:sp>
        <p:nvSpPr>
          <p:cNvPr id="8" name="Oval 7"/>
          <p:cNvSpPr/>
          <p:nvPr/>
        </p:nvSpPr>
        <p:spPr>
          <a:xfrm>
            <a:off x="329184" y="1554480"/>
            <a:ext cx="438912" cy="438912"/>
          </a:xfrm>
          <a:prstGeom prst="ellipse">
            <a:avLst/>
          </a:prstGeom>
          <a:solidFill>
            <a:srgbClr val="4C81B7"/>
          </a:solidFill>
          <a:ln>
            <a:solidFill>
              <a:srgbClr val="4C81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29184" y="1554480"/>
            <a:ext cx="438912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481328"/>
            <a:ext cx="4617720" cy="59436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4C81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32688" y="1517904"/>
            <a:ext cx="4114800" cy="521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 err="1">
                <a:solidFill>
                  <a:srgbClr val="1B3752"/>
                </a:solidFill>
                <a:latin typeface="Arial"/>
              </a:rPr>
              <a:t>ექსკლუზიური</a:t>
            </a:r>
            <a:r>
              <a:rPr sz="1800" b="1">
                <a:solidFill>
                  <a:srgbClr val="1B3752"/>
                </a:solidFill>
                <a:latin typeface="Arial"/>
              </a:rPr>
              <a:t> </a:t>
            </a:r>
            <a:r>
              <a:rPr sz="1800" b="1" err="1">
                <a:solidFill>
                  <a:srgbClr val="1B3752"/>
                </a:solidFill>
                <a:latin typeface="Arial"/>
              </a:rPr>
              <a:t>უფლებამოსილება</a:t>
            </a:r>
            <a:endParaRPr sz="1800" b="1">
              <a:solidFill>
                <a:srgbClr val="1B3752"/>
              </a:solidFill>
              <a:latin typeface="Arial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29184" y="2331720"/>
            <a:ext cx="438912" cy="438912"/>
          </a:xfrm>
          <a:prstGeom prst="ellipse">
            <a:avLst/>
          </a:prstGeom>
          <a:solidFill>
            <a:srgbClr val="5C9B5B"/>
          </a:solidFill>
          <a:ln>
            <a:solidFill>
              <a:srgbClr val="5C9B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29184" y="2331720"/>
            <a:ext cx="438912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2258568"/>
            <a:ext cx="4617720" cy="59436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5C9B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32688" y="2295144"/>
            <a:ext cx="4114800" cy="521207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1B3752"/>
                </a:solidFill>
                <a:latin typeface="Arial"/>
              </a:rPr>
              <a:t>გადაუდებელი აუცილებლობა</a:t>
            </a:r>
          </a:p>
        </p:txBody>
      </p:sp>
      <p:sp>
        <p:nvSpPr>
          <p:cNvPr id="16" name="Oval 15"/>
          <p:cNvSpPr/>
          <p:nvPr/>
        </p:nvSpPr>
        <p:spPr>
          <a:xfrm>
            <a:off x="329184" y="3108960"/>
            <a:ext cx="438912" cy="438912"/>
          </a:xfrm>
          <a:prstGeom prst="ellipse">
            <a:avLst/>
          </a:prstGeom>
          <a:solidFill>
            <a:srgbClr val="E19131"/>
          </a:solidFill>
          <a:ln>
            <a:solidFill>
              <a:srgbClr val="E191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29184" y="3108960"/>
            <a:ext cx="438912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3035808"/>
            <a:ext cx="4617720" cy="59436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E191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2688" y="3072384"/>
            <a:ext cx="4114800" cy="521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 err="1">
                <a:solidFill>
                  <a:srgbClr val="1B3752"/>
                </a:solidFill>
                <a:latin typeface="Arial"/>
              </a:rPr>
              <a:t>ხარისხის</a:t>
            </a:r>
            <a:r>
              <a:rPr sz="1800" b="1">
                <a:solidFill>
                  <a:srgbClr val="1B3752"/>
                </a:solidFill>
                <a:latin typeface="Arial"/>
              </a:rPr>
              <a:t> </a:t>
            </a:r>
            <a:r>
              <a:rPr sz="1800" b="1" err="1">
                <a:solidFill>
                  <a:srgbClr val="1B3752"/>
                </a:solidFill>
                <a:latin typeface="Arial"/>
              </a:rPr>
              <a:t>გაუარესება</a:t>
            </a:r>
            <a:endParaRPr sz="1800" b="1">
              <a:solidFill>
                <a:srgbClr val="1B3752"/>
              </a:solidFill>
              <a:latin typeface="Arial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29184" y="3886200"/>
            <a:ext cx="438912" cy="438912"/>
          </a:xfrm>
          <a:prstGeom prst="ellipse">
            <a:avLst/>
          </a:prstGeom>
          <a:solidFill>
            <a:srgbClr val="C75854"/>
          </a:solidFill>
          <a:ln>
            <a:solidFill>
              <a:srgbClr val="C758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29184" y="3886200"/>
            <a:ext cx="438912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85800" y="3813048"/>
            <a:ext cx="4617720" cy="594360"/>
          </a:xfrm>
          <a:prstGeom prst="roundRect">
            <a:avLst/>
          </a:prstGeom>
          <a:solidFill>
            <a:srgbClr val="FF0000"/>
          </a:solidFill>
          <a:ln w="12700">
            <a:solidFill>
              <a:srgbClr val="C758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32688" y="3849624"/>
            <a:ext cx="4114800" cy="521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1B3752"/>
                </a:solidFill>
                <a:latin typeface="Arial"/>
              </a:rPr>
              <a:t>სახელმწიფოებრივი ღონისძიება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303520" y="1778508"/>
            <a:ext cx="868680" cy="0"/>
          </a:xfrm>
          <a:prstGeom prst="line">
            <a:avLst/>
          </a:prstGeom>
          <a:ln w="31750">
            <a:solidFill>
              <a:srgbClr val="4C8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6263640" y="1481328"/>
            <a:ext cx="5623560" cy="594360"/>
          </a:xfrm>
          <a:prstGeom prst="roundRect">
            <a:avLst/>
          </a:prstGeom>
          <a:solidFill>
            <a:srgbClr val="E5F3E4"/>
          </a:solidFill>
          <a:ln w="12700">
            <a:solidFill>
              <a:srgbClr val="AAD2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537960" y="1517904"/>
            <a:ext cx="5074920" cy="521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1B3752"/>
                </a:solidFill>
                <a:latin typeface="Arial"/>
              </a:rPr>
              <a:t>თანხმდება მხოლოდ სააგენტოსთან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303520" y="2555748"/>
            <a:ext cx="868680" cy="0"/>
          </a:xfrm>
          <a:prstGeom prst="line">
            <a:avLst/>
          </a:prstGeom>
          <a:ln w="31750">
            <a:solidFill>
              <a:srgbClr val="5C9B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6263640" y="2258568"/>
            <a:ext cx="5623560" cy="594360"/>
          </a:xfrm>
          <a:prstGeom prst="roundRect">
            <a:avLst/>
          </a:prstGeom>
          <a:solidFill>
            <a:srgbClr val="E5F3E4"/>
          </a:solidFill>
          <a:ln w="12700">
            <a:solidFill>
              <a:srgbClr val="AAD2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537960" y="2295144"/>
            <a:ext cx="5074920" cy="521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1B3752"/>
                </a:solidFill>
                <a:latin typeface="Arial"/>
              </a:rPr>
              <a:t>თანხმდება მხოლოდ სააგენტოსთან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303520" y="3332988"/>
            <a:ext cx="868680" cy="0"/>
          </a:xfrm>
          <a:prstGeom prst="line">
            <a:avLst/>
          </a:prstGeom>
          <a:ln w="31750">
            <a:solidFill>
              <a:srgbClr val="E191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6263640" y="3035808"/>
            <a:ext cx="5623560" cy="594360"/>
          </a:xfrm>
          <a:prstGeom prst="roundRect">
            <a:avLst/>
          </a:prstGeom>
          <a:solidFill>
            <a:srgbClr val="E5F3E4"/>
          </a:solidFill>
          <a:ln w="12700">
            <a:solidFill>
              <a:srgbClr val="AAD2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537960" y="3072384"/>
            <a:ext cx="5074920" cy="521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1B3752"/>
                </a:solidFill>
                <a:latin typeface="Arial"/>
              </a:rPr>
              <a:t>თანხმდება მხოლოდ სააგენტოსთან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303520" y="4110228"/>
            <a:ext cx="868680" cy="0"/>
          </a:xfrm>
          <a:prstGeom prst="line">
            <a:avLst/>
          </a:prstGeom>
          <a:ln w="31750">
            <a:solidFill>
              <a:srgbClr val="C758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263640" y="3813048"/>
            <a:ext cx="5623560" cy="594360"/>
          </a:xfrm>
          <a:prstGeom prst="roundRect">
            <a:avLst/>
          </a:prstGeom>
          <a:solidFill>
            <a:srgbClr val="E5F3E4"/>
          </a:solidFill>
          <a:ln w="12700">
            <a:solidFill>
              <a:srgbClr val="AAD2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537960" y="3831335"/>
            <a:ext cx="507492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1B3752"/>
                </a:solidFill>
                <a:latin typeface="Arial"/>
              </a:rPr>
              <a:t>პირველი დონე: თანხმდება სააგენტოსთან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9070848" y="4407408"/>
            <a:ext cx="0" cy="274320"/>
          </a:xfrm>
          <a:prstGeom prst="line">
            <a:avLst/>
          </a:prstGeom>
          <a:ln w="31750">
            <a:solidFill>
              <a:srgbClr val="C758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5440680" y="4709160"/>
            <a:ext cx="6446520" cy="548640"/>
          </a:xfrm>
          <a:prstGeom prst="roundRect">
            <a:avLst/>
          </a:prstGeom>
          <a:solidFill>
            <a:srgbClr val="F9E2E2"/>
          </a:solidFill>
          <a:ln w="12700">
            <a:solidFill>
              <a:srgbClr val="E6AF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623560" y="4736592"/>
            <a:ext cx="608076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 err="1">
                <a:solidFill>
                  <a:srgbClr val="1B3752"/>
                </a:solidFill>
                <a:latin typeface="Arial"/>
              </a:rPr>
              <a:t>მეორე</a:t>
            </a:r>
            <a:r>
              <a:rPr sz="1700" b="1">
                <a:solidFill>
                  <a:srgbClr val="1B3752"/>
                </a:solidFill>
                <a:latin typeface="Arial"/>
              </a:rPr>
              <a:t> </a:t>
            </a:r>
            <a:r>
              <a:rPr sz="1700" b="1" err="1">
                <a:solidFill>
                  <a:srgbClr val="1B3752"/>
                </a:solidFill>
                <a:latin typeface="Arial"/>
              </a:rPr>
              <a:t>დონე</a:t>
            </a:r>
            <a:r>
              <a:rPr sz="1700" b="1">
                <a:solidFill>
                  <a:srgbClr val="1B3752"/>
                </a:solidFill>
                <a:latin typeface="Arial"/>
              </a:rPr>
              <a:t>: </a:t>
            </a:r>
            <a:r>
              <a:rPr sz="1700" b="1" err="1">
                <a:solidFill>
                  <a:srgbClr val="1B3752"/>
                </a:solidFill>
                <a:latin typeface="Arial"/>
              </a:rPr>
              <a:t>დამატებით</a:t>
            </a:r>
            <a:r>
              <a:rPr sz="1700" b="1">
                <a:solidFill>
                  <a:srgbClr val="1B3752"/>
                </a:solidFill>
                <a:latin typeface="Arial"/>
              </a:rPr>
              <a:t> </a:t>
            </a:r>
            <a:r>
              <a:rPr sz="1700" b="1" err="1">
                <a:solidFill>
                  <a:srgbClr val="1B3752"/>
                </a:solidFill>
                <a:latin typeface="Arial"/>
              </a:rPr>
              <a:t>საჭიროებს</a:t>
            </a:r>
            <a:r>
              <a:rPr sz="1700" b="1">
                <a:solidFill>
                  <a:srgbClr val="1B3752"/>
                </a:solidFill>
                <a:latin typeface="Arial"/>
              </a:rPr>
              <a:t> </a:t>
            </a:r>
            <a:r>
              <a:rPr sz="1700" b="1" err="1">
                <a:solidFill>
                  <a:srgbClr val="1B3752"/>
                </a:solidFill>
                <a:latin typeface="Arial"/>
              </a:rPr>
              <a:t>შეთანხმებას</a:t>
            </a:r>
            <a:endParaRPr sz="1700" b="1">
              <a:solidFill>
                <a:srgbClr val="1B3752"/>
              </a:solidFill>
              <a:latin typeface="Arial"/>
            </a:endParaRPr>
          </a:p>
        </p:txBody>
      </p:sp>
      <p:cxnSp>
        <p:nvCxnSpPr>
          <p:cNvPr id="39" name="Connector 38"/>
          <p:cNvCxnSpPr/>
          <p:nvPr/>
        </p:nvCxnSpPr>
        <p:spPr>
          <a:xfrm>
            <a:off x="6355080" y="5413248"/>
            <a:ext cx="4489704" cy="0"/>
          </a:xfrm>
          <a:prstGeom prst="line">
            <a:avLst/>
          </a:prstGeom>
          <a:ln w="25400">
            <a:solidFill>
              <a:srgbClr val="C758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8613648" y="5257800"/>
            <a:ext cx="0" cy="155448"/>
          </a:xfrm>
          <a:prstGeom prst="line">
            <a:avLst/>
          </a:prstGeom>
          <a:ln w="31750">
            <a:solidFill>
              <a:srgbClr val="C758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6355080" y="5413248"/>
            <a:ext cx="0" cy="237744"/>
          </a:xfrm>
          <a:prstGeom prst="line">
            <a:avLst/>
          </a:prstGeom>
          <a:ln w="31750">
            <a:solidFill>
              <a:srgbClr val="C758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8613648" y="5413248"/>
            <a:ext cx="0" cy="237744"/>
          </a:xfrm>
          <a:prstGeom prst="line">
            <a:avLst/>
          </a:prstGeom>
          <a:ln w="31750">
            <a:solidFill>
              <a:srgbClr val="C758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10844784" y="5413248"/>
            <a:ext cx="0" cy="237744"/>
          </a:xfrm>
          <a:prstGeom prst="line">
            <a:avLst/>
          </a:prstGeom>
          <a:ln w="31750">
            <a:solidFill>
              <a:srgbClr val="C758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5715000" y="5650992"/>
            <a:ext cx="1691640" cy="429768"/>
          </a:xfrm>
          <a:prstGeom prst="roundRect">
            <a:avLst/>
          </a:prstGeom>
          <a:solidFill>
            <a:srgbClr val="F9E2E2"/>
          </a:solidFill>
          <a:ln w="12700">
            <a:solidFill>
              <a:srgbClr val="E6AF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5518405" y="5657902"/>
            <a:ext cx="1956815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 err="1">
                <a:solidFill>
                  <a:srgbClr val="1B3752"/>
                </a:solidFill>
                <a:latin typeface="Arial"/>
              </a:rPr>
              <a:t>საქართველოს</a:t>
            </a:r>
            <a:r>
              <a:rPr sz="1200" b="1">
                <a:solidFill>
                  <a:srgbClr val="1B3752"/>
                </a:solidFill>
                <a:latin typeface="Arial"/>
              </a:rPr>
              <a:t>
</a:t>
            </a:r>
            <a:r>
              <a:rPr sz="1200" b="1" err="1">
                <a:solidFill>
                  <a:srgbClr val="1B3752"/>
                </a:solidFill>
                <a:latin typeface="Arial"/>
              </a:rPr>
              <a:t>მთავრობასთან</a:t>
            </a:r>
            <a:endParaRPr sz="1200" b="1">
              <a:solidFill>
                <a:srgbClr val="1B3752"/>
              </a:solidFill>
              <a:latin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717115" y="5622443"/>
            <a:ext cx="1772118" cy="468575"/>
          </a:xfrm>
          <a:prstGeom prst="roundRect">
            <a:avLst/>
          </a:prstGeom>
          <a:solidFill>
            <a:srgbClr val="F9E2E2"/>
          </a:solidFill>
          <a:ln w="12700">
            <a:solidFill>
              <a:srgbClr val="E6AF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7785695" y="5538654"/>
            <a:ext cx="1703538" cy="57708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50" b="1" err="1">
                <a:solidFill>
                  <a:srgbClr val="1B3752"/>
                </a:solidFill>
                <a:latin typeface="Arial"/>
              </a:rPr>
              <a:t>ავტონომიური</a:t>
            </a:r>
            <a:r>
              <a:rPr sz="1050" b="1">
                <a:solidFill>
                  <a:srgbClr val="1B3752"/>
                </a:solidFill>
                <a:latin typeface="Arial"/>
              </a:rPr>
              <a:t> </a:t>
            </a:r>
            <a:r>
              <a:rPr sz="1050" b="1" err="1">
                <a:solidFill>
                  <a:srgbClr val="1B3752"/>
                </a:solidFill>
                <a:latin typeface="Arial"/>
              </a:rPr>
              <a:t>რესპუბლიკების</a:t>
            </a:r>
            <a:r>
              <a:rPr sz="1050" b="1">
                <a:solidFill>
                  <a:srgbClr val="1B3752"/>
                </a:solidFill>
                <a:latin typeface="Arial"/>
              </a:rPr>
              <a:t>
</a:t>
            </a:r>
            <a:r>
              <a:rPr sz="1050" b="1" err="1">
                <a:solidFill>
                  <a:srgbClr val="1B3752"/>
                </a:solidFill>
                <a:latin typeface="Arial"/>
              </a:rPr>
              <a:t>მთავრობასთან</a:t>
            </a:r>
            <a:endParaRPr sz="1050" b="1">
              <a:solidFill>
                <a:srgbClr val="1B3752"/>
              </a:solidFill>
              <a:latin typeface="Arial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0126978" y="5650992"/>
            <a:ext cx="1760221" cy="504366"/>
          </a:xfrm>
          <a:prstGeom prst="roundRect">
            <a:avLst/>
          </a:prstGeom>
          <a:solidFill>
            <a:srgbClr val="F9E2E2"/>
          </a:solidFill>
          <a:ln w="12700">
            <a:solidFill>
              <a:srgbClr val="E6AF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10264139" y="5595289"/>
            <a:ext cx="1531621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 err="1">
                <a:solidFill>
                  <a:srgbClr val="1B3752"/>
                </a:solidFill>
                <a:latin typeface="Arial"/>
              </a:rPr>
              <a:t>საქართველოს</a:t>
            </a:r>
            <a:r>
              <a:rPr sz="1200" b="1">
                <a:solidFill>
                  <a:srgbClr val="1B3752"/>
                </a:solidFill>
                <a:latin typeface="Arial"/>
              </a:rPr>
              <a:t> </a:t>
            </a:r>
            <a:r>
              <a:rPr sz="1200" b="1" err="1">
                <a:solidFill>
                  <a:srgbClr val="1B3752"/>
                </a:solidFill>
                <a:latin typeface="Arial"/>
              </a:rPr>
              <a:t>ეროვნული</a:t>
            </a:r>
            <a:r>
              <a:rPr sz="1200" b="1">
                <a:solidFill>
                  <a:srgbClr val="1B3752"/>
                </a:solidFill>
                <a:latin typeface="Arial"/>
              </a:rPr>
              <a:t> </a:t>
            </a:r>
            <a:r>
              <a:rPr sz="1200" b="1" err="1">
                <a:solidFill>
                  <a:srgbClr val="1B3752"/>
                </a:solidFill>
                <a:latin typeface="Arial"/>
              </a:rPr>
              <a:t>ბანკის</a:t>
            </a:r>
            <a:r>
              <a:rPr sz="1200" b="1">
                <a:solidFill>
                  <a:srgbClr val="1B3752"/>
                </a:solidFill>
                <a:latin typeface="Arial"/>
              </a:rPr>
              <a:t>
</a:t>
            </a:r>
            <a:r>
              <a:rPr sz="1200" b="1" err="1">
                <a:solidFill>
                  <a:srgbClr val="1B3752"/>
                </a:solidFill>
                <a:latin typeface="Arial"/>
              </a:rPr>
              <a:t>საბჭოსთან</a:t>
            </a:r>
            <a:endParaRPr sz="1200" b="1">
              <a:solidFill>
                <a:srgbClr val="1B3752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897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603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384048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12064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40080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68096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9611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25603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384048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12064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40080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68096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89611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25603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84048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12064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40080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768096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9611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097280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11100816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1228832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1356848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11484864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1161288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1097280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1100816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11228832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11356848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1484864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1161288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1097280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11100816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11228832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11356848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11484864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1161288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11480" y="228600"/>
            <a:ext cx="113842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143A69"/>
                </a:solidFill>
                <a:latin typeface="Arial"/>
              </a:defRPr>
            </a:pPr>
            <a:r>
              <a:t>სახელმწიფო შესყიდვის ერთობლივად განხორციელება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58368" y="1143000"/>
            <a:ext cx="10881360" cy="658368"/>
          </a:xfrm>
          <a:prstGeom prst="roundRect">
            <a:avLst/>
          </a:prstGeom>
          <a:solidFill>
            <a:srgbClr val="E8F4FF"/>
          </a:solidFill>
          <a:ln>
            <a:solidFill>
              <a:srgbClr val="C4D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50" b="1">
                <a:solidFill>
                  <a:srgbClr val="143A69"/>
                </a:solidFill>
                <a:latin typeface="Arial"/>
              </a:defRPr>
            </a:pPr>
            <a:r>
              <a:t>შემსყიდველ ორგანიზაციათა შეთანხმებით გამარტივებული შესყიდვა შესაძლებელია განხორციელდეს ერთობლივად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84048" y="2212848"/>
            <a:ext cx="2487168" cy="2148840"/>
          </a:xfrm>
          <a:prstGeom prst="roundRect">
            <a:avLst/>
          </a:prstGeom>
          <a:solidFill>
            <a:srgbClr val="FFFFFF"/>
          </a:solidFill>
          <a:ln>
            <a:solidFill>
              <a:srgbClr val="19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1371600" y="1920240"/>
            <a:ext cx="512064" cy="512064"/>
          </a:xfrm>
          <a:prstGeom prst="ellipse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21207" y="2505456"/>
            <a:ext cx="2212848" cy="1572768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143A69"/>
                </a:solidFill>
                <a:latin typeface="Arial"/>
              </a:defRPr>
            </a:pPr>
            <a:r>
              <a:t>შეთანხმება</a:t>
            </a:r>
          </a:p>
          <a:p>
            <a:pPr algn="ctr">
              <a:defRPr sz="950">
                <a:solidFill>
                  <a:srgbClr val="5C6978"/>
                </a:solidFill>
                <a:latin typeface="Arial"/>
              </a:defRPr>
            </a:pPr>
            <a:r>
              <a:t>წერილობითი ფორმა</a:t>
            </a:r>
            <a:br/>
            <a:r>
              <a:t>ხელმძღვანელების ან უფლებამოსილი პირების ხელმოწერით</a:t>
            </a:r>
          </a:p>
        </p:txBody>
      </p:sp>
      <p:sp>
        <p:nvSpPr>
          <p:cNvPr id="44" name="Chevron 43"/>
          <p:cNvSpPr/>
          <p:nvPr/>
        </p:nvSpPr>
        <p:spPr>
          <a:xfrm>
            <a:off x="2926080" y="3072384"/>
            <a:ext cx="228600" cy="411480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ed Rectangle 44"/>
          <p:cNvSpPr/>
          <p:nvPr/>
        </p:nvSpPr>
        <p:spPr>
          <a:xfrm>
            <a:off x="3246120" y="2212848"/>
            <a:ext cx="2487168" cy="2148840"/>
          </a:xfrm>
          <a:prstGeom prst="roundRect">
            <a:avLst/>
          </a:prstGeom>
          <a:solidFill>
            <a:srgbClr val="FFFFFF"/>
          </a:solidFill>
          <a:ln>
            <a:solidFill>
              <a:srgbClr val="704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Oval 45"/>
          <p:cNvSpPr/>
          <p:nvPr/>
        </p:nvSpPr>
        <p:spPr>
          <a:xfrm>
            <a:off x="4233672" y="1920240"/>
            <a:ext cx="512064" cy="512064"/>
          </a:xfrm>
          <a:prstGeom prst="ellipse">
            <a:avLst/>
          </a:prstGeom>
          <a:solidFill>
            <a:srgbClr val="704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383279" y="2505456"/>
            <a:ext cx="2212848" cy="1572768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143A69"/>
                </a:solidFill>
                <a:latin typeface="Arial"/>
              </a:defRPr>
            </a:pPr>
            <a:r>
              <a:t>ერთ სისტემაში შემავალი</a:t>
            </a:r>
            <a:br/>
            <a:r>
              <a:t>ორგანიზაციები</a:t>
            </a:r>
          </a:p>
          <a:p>
            <a:pPr algn="ctr">
              <a:defRPr sz="950">
                <a:solidFill>
                  <a:srgbClr val="5C6978"/>
                </a:solidFill>
                <a:latin typeface="Arial"/>
              </a:defRPr>
            </a:pPr>
            <a:r>
              <a:t>ზემდგომი თანამდებობის პირის ან უფლებამოსილი პირის</a:t>
            </a:r>
            <a:br/>
            <a:r>
              <a:t>ინდივიდუალური ადმინისტრაციულ-სამართლებრივი აქტი</a:t>
            </a:r>
          </a:p>
        </p:txBody>
      </p:sp>
      <p:sp>
        <p:nvSpPr>
          <p:cNvPr id="48" name="Chevron 47"/>
          <p:cNvSpPr/>
          <p:nvPr/>
        </p:nvSpPr>
        <p:spPr>
          <a:xfrm>
            <a:off x="5788151" y="3072384"/>
            <a:ext cx="228600" cy="411480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48"/>
          <p:cNvSpPr/>
          <p:nvPr/>
        </p:nvSpPr>
        <p:spPr>
          <a:xfrm>
            <a:off x="6108192" y="2212848"/>
            <a:ext cx="2487168" cy="2148840"/>
          </a:xfrm>
          <a:prstGeom prst="roundRect">
            <a:avLst/>
          </a:prstGeom>
          <a:solidFill>
            <a:srgbClr val="FFFFFF"/>
          </a:solidFill>
          <a:ln>
            <a:solidFill>
              <a:srgbClr val="EB8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Oval 49"/>
          <p:cNvSpPr/>
          <p:nvPr/>
        </p:nvSpPr>
        <p:spPr>
          <a:xfrm>
            <a:off x="7095743" y="1920240"/>
            <a:ext cx="512064" cy="512064"/>
          </a:xfrm>
          <a:prstGeom prst="ellipse">
            <a:avLst/>
          </a:prstGeom>
          <a:solidFill>
            <a:srgbClr val="EB8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245352" y="2505456"/>
            <a:ext cx="2212848" cy="1572768"/>
          </a:xfrm>
          <a:prstGeom prst="roundRect">
            <a:avLst/>
          </a:prstGeom>
          <a:solidFill>
            <a:srgbClr val="FFF4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143A69"/>
                </a:solidFill>
                <a:latin typeface="Arial"/>
              </a:defRPr>
            </a:pPr>
            <a:r>
              <a:t>SMP / CMR მოდული</a:t>
            </a:r>
          </a:p>
          <a:p>
            <a:pPr algn="ctr">
              <a:defRPr sz="950">
                <a:solidFill>
                  <a:srgbClr val="5C6978"/>
                </a:solidFill>
                <a:latin typeface="Arial"/>
              </a:defRPr>
            </a:pPr>
            <a:r>
              <a:t>„ა“–„დ“ საფუძვლები → SMP</a:t>
            </a:r>
            <a:br/>
            <a:r>
              <a:t>სხვა საფუძვლები → CMR</a:t>
            </a:r>
          </a:p>
        </p:txBody>
      </p:sp>
      <p:sp>
        <p:nvSpPr>
          <p:cNvPr id="52" name="Chevron 51"/>
          <p:cNvSpPr/>
          <p:nvPr/>
        </p:nvSpPr>
        <p:spPr>
          <a:xfrm>
            <a:off x="8650224" y="3072384"/>
            <a:ext cx="228600" cy="411480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52"/>
          <p:cNvSpPr/>
          <p:nvPr/>
        </p:nvSpPr>
        <p:spPr>
          <a:xfrm>
            <a:off x="8970264" y="2212848"/>
            <a:ext cx="2487168" cy="2148840"/>
          </a:xfrm>
          <a:prstGeom prst="roundRect">
            <a:avLst/>
          </a:prstGeom>
          <a:solidFill>
            <a:srgbClr val="FFFFFF"/>
          </a:solidFill>
          <a:ln>
            <a:solidFill>
              <a:srgbClr val="0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Oval 53"/>
          <p:cNvSpPr/>
          <p:nvPr/>
        </p:nvSpPr>
        <p:spPr>
          <a:xfrm>
            <a:off x="9957816" y="1920240"/>
            <a:ext cx="512064" cy="512064"/>
          </a:xfrm>
          <a:prstGeom prst="ellipse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107424" y="2505456"/>
            <a:ext cx="2212848" cy="1572768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143A69"/>
                </a:solidFill>
                <a:latin typeface="Arial"/>
              </a:defRPr>
            </a:pPr>
            <a:r>
              <a:t>ხელშეკრულება</a:t>
            </a:r>
          </a:p>
          <a:p>
            <a:pPr algn="ctr">
              <a:defRPr sz="950">
                <a:solidFill>
                  <a:srgbClr val="5C6978"/>
                </a:solidFill>
                <a:latin typeface="Arial"/>
              </a:defRPr>
            </a:pPr>
            <a:r>
              <a:t>უფლება-მოვალეობები მკაფიოდ ნაწილდება</a:t>
            </a:r>
            <a:br/>
            <a:r>
              <a:t>თითოეულ შემსყიდველ ორგანიზაციაზე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40080" y="4544941"/>
            <a:ext cx="6876288" cy="804299"/>
          </a:xfrm>
          <a:prstGeom prst="roundRect">
            <a:avLst/>
          </a:prstGeom>
          <a:solidFill>
            <a:srgbClr val="EAF8EF"/>
          </a:solidFill>
          <a:ln>
            <a:solidFill>
              <a:srgbClr val="BCE2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350" b="1">
                <a:solidFill>
                  <a:srgbClr val="143A69"/>
                </a:solidFill>
                <a:latin typeface="Arial"/>
              </a:defRPr>
            </a:pPr>
            <a:r>
              <a:t>შეთანხმება / აქტი უნდა შეიცავდეს:</a:t>
            </a:r>
          </a:p>
          <a:p>
            <a:pPr>
              <a:defRPr sz="1050">
                <a:solidFill>
                  <a:srgbClr val="5C6978"/>
                </a:solidFill>
                <a:latin typeface="Arial"/>
              </a:defRPr>
            </a:pPr>
            <a:r>
              <a:t>საფუძველი და პირობები  •  ანგარიშსწორების პირობები  •  მიწოდების წესი  •  SMP-ში მომართვის წარმდგენი ორგანიზაცია (თუ საჭიროა სააგენტოს თანხმობა)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7744968" y="4516763"/>
            <a:ext cx="3767328" cy="804299"/>
          </a:xfrm>
          <a:prstGeom prst="roundRect">
            <a:avLst/>
          </a:prstGeom>
          <a:solidFill>
            <a:srgbClr val="FFF4E2"/>
          </a:solidFill>
          <a:ln>
            <a:solidFill>
              <a:srgbClr val="F5D6A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300" b="1">
                <a:solidFill>
                  <a:srgbClr val="143A69"/>
                </a:solidFill>
                <a:latin typeface="Arial"/>
              </a:defRPr>
            </a:pPr>
            <a:r>
              <a:t>თუ საჭიროა სააგენტოს თანხმობა</a:t>
            </a:r>
          </a:p>
          <a:p>
            <a:pPr algn="ctr">
              <a:defRPr sz="950">
                <a:solidFill>
                  <a:srgbClr val="5C6978"/>
                </a:solidFill>
                <a:latin typeface="Arial"/>
              </a:defRPr>
            </a:pPr>
            <a:r>
              <a:t>SMP-ში მომართვას წარადგენს შეთანხმებით/აქტით განსაზღვრული </a:t>
            </a:r>
            <a:r>
              <a:rPr/>
              <a:t>ერთი </a:t>
            </a:r>
            <a:r>
              <a:rPr smtClean="0"/>
              <a:t>ორგანიზაცია, თუმცა </a:t>
            </a:r>
            <a:r>
              <a:t>მიეთითება სხვა მონაწილეთა რეკვიზიტებიც.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81812" y="5511593"/>
            <a:ext cx="10561320" cy="502920"/>
          </a:xfrm>
          <a:prstGeom prst="roundRect">
            <a:avLst/>
          </a:prstGeom>
          <a:solidFill>
            <a:srgbClr val="EFF4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20" b="1">
                <a:solidFill>
                  <a:srgbClr val="143A69"/>
                </a:solidFill>
                <a:latin typeface="Arial"/>
              </a:defRPr>
            </a:pPr>
            <a:r>
              <a:t>მნიშვნელოვანი: შესაბამისი საფუძველი და კრიტერიუმებთან შესაბამისობა უნდა დასტურდებოდეს ერთობლივი შესყიდვის მონაწილე ყველა შემსყიდველ ორგანიზაციასთან მიმართებით.</a:t>
            </a:r>
          </a:p>
        </p:txBody>
      </p:sp>
    </p:spTree>
    <p:extLst>
      <p:ext uri="{BB962C8B-B14F-4D97-AF65-F5344CB8AC3E}">
        <p14:creationId xmlns:p14="http://schemas.microsoft.com/office/powerpoint/2010/main" val="4052432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2800" b="1" smtClean="0">
                <a:solidFill>
                  <a:schemeClr val="tx2"/>
                </a:solidFill>
                <a:latin typeface="Sylfaen" panose="010A0502050306030303" pitchFamily="18" charset="0"/>
              </a:rPr>
              <a:t>სახელმწიფო შესყიდვის საშუალებები</a:t>
            </a:r>
            <a:endParaRPr lang="en-US" sz="2800" b="1">
              <a:solidFill>
                <a:schemeClr val="tx2"/>
              </a:solidFill>
              <a:latin typeface="Sylfaen" panose="010A0502050306030303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86846" y="2225351"/>
            <a:ext cx="2827176" cy="12223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ელექტრონული ტენდერი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025105" y="2225351"/>
            <a:ext cx="2780521" cy="12223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კონკურსი</a:t>
            </a: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715069" y="2225351"/>
            <a:ext cx="2761862" cy="12223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კონსოლიდირებული ტენდერი</a:t>
            </a: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845310" y="4273419"/>
            <a:ext cx="2631621" cy="1129005"/>
          </a:xfrm>
          <a:prstGeom prst="round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გამარტივებული შესყიდვა</a:t>
            </a:r>
            <a:endParaRPr lang="en-US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86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603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384048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12064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40080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68096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9611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25603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384048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12064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40080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68096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89611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25603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84048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12064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40080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768096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9611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097280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11100816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1228832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1356848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11484864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1161288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1097280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1100816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11228832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11356848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1484864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1161288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1097280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11100816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11228832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11356848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11484864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1161288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11480" y="201168"/>
            <a:ext cx="113842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43A69"/>
                </a:solidFill>
                <a:latin typeface="Arial"/>
              </a:defRPr>
            </a:pPr>
            <a:r>
              <a:t>გამარტივებული შესყიდვისას გადაწყვეტილების მიღებისა და გამოქვეყნების/შეთანხმების განსხვავებული წესი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40080" y="1234440"/>
            <a:ext cx="10908792" cy="868680"/>
          </a:xfrm>
          <a:prstGeom prst="roundRect">
            <a:avLst/>
          </a:prstGeom>
          <a:solidFill>
            <a:srgbClr val="E8F4FF"/>
          </a:solidFill>
          <a:ln>
            <a:solidFill>
              <a:srgbClr val="C4D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143A69"/>
                </a:solidFill>
                <a:latin typeface="Arial"/>
              </a:defRPr>
            </a:pPr>
            <a:r>
              <a:t>თუ გამარტივებული შესყიდვა მოიცავს რამდენიმე შესყიდვის ობიექტს და საქონელთან ან/და მომსახურებასთან ერთად ითვალისწინებს სამშენებლო სამუშაოს შესყიდვას</a:t>
            </a:r>
          </a:p>
        </p:txBody>
      </p:sp>
      <p:sp>
        <p:nvSpPr>
          <p:cNvPr id="41" name="Diamond 40"/>
          <p:cNvSpPr/>
          <p:nvPr/>
        </p:nvSpPr>
        <p:spPr>
          <a:xfrm>
            <a:off x="4919472" y="2359152"/>
            <a:ext cx="2359152" cy="1417320"/>
          </a:xfrm>
          <a:prstGeom prst="diamond">
            <a:avLst/>
          </a:prstGeom>
          <a:solidFill>
            <a:srgbClr val="F2EDFF"/>
          </a:solidFill>
          <a:ln w="16510">
            <a:solidFill>
              <a:srgbClr val="704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143A69"/>
                </a:solidFill>
                <a:latin typeface="Arial"/>
              </a:defRPr>
            </a:pPr>
            <a:r>
              <a:rPr sz="1200"/>
              <a:t>სამშენებლო სამუშაოს</a:t>
            </a:r>
            <a:br>
              <a:rPr sz="1200"/>
            </a:br>
            <a:r>
              <a:rPr sz="1200"/>
              <a:t>ღირებულება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94360" y="2423160"/>
            <a:ext cx="3657600" cy="2606040"/>
          </a:xfrm>
          <a:prstGeom prst="roundRect">
            <a:avLst/>
          </a:prstGeom>
          <a:solidFill>
            <a:srgbClr val="FFFFFF"/>
          </a:solidFill>
          <a:ln>
            <a:solidFill>
              <a:srgbClr val="19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ounded Rectangle 42"/>
          <p:cNvSpPr/>
          <p:nvPr/>
        </p:nvSpPr>
        <p:spPr>
          <a:xfrm>
            <a:off x="749808" y="2587752"/>
            <a:ext cx="3346704" cy="658368"/>
          </a:xfrm>
          <a:prstGeom prst="roundRect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≥ ევროკავშირის მონეტარული ზღვარი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50392" y="3456432"/>
            <a:ext cx="3145536" cy="1261872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43A69"/>
                </a:solidFill>
                <a:latin typeface="Arial"/>
              </a:defRPr>
            </a:pPr>
            <a:r>
              <a:t>ცალკე გადაწყვეტილება</a:t>
            </a:r>
          </a:p>
          <a:p>
            <a:pPr algn="ctr">
              <a:defRPr sz="1050">
                <a:solidFill>
                  <a:srgbClr val="5C6978"/>
                </a:solidFill>
                <a:latin typeface="Arial"/>
              </a:defRPr>
            </a:pPr>
            <a:r>
              <a:t>სამშენებლო სამუშაოს შესყიდვის მიზნით</a:t>
            </a:r>
          </a:p>
          <a:p>
            <a:pPr algn="ctr">
              <a:defRPr sz="1400" b="1">
                <a:solidFill>
                  <a:srgbClr val="1969BE"/>
                </a:solidFill>
                <a:latin typeface="Arial"/>
              </a:defRPr>
            </a:pPr>
            <a:r>
              <a:t>→ ცალკე გამოქვეყნება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7936992" y="2423160"/>
            <a:ext cx="3657600" cy="2606040"/>
          </a:xfrm>
          <a:prstGeom prst="roundRect">
            <a:avLst/>
          </a:prstGeom>
          <a:solidFill>
            <a:srgbClr val="FFFFFF"/>
          </a:solidFill>
          <a:ln>
            <a:solidFill>
              <a:srgbClr val="0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ounded Rectangle 45"/>
          <p:cNvSpPr/>
          <p:nvPr/>
        </p:nvSpPr>
        <p:spPr>
          <a:xfrm>
            <a:off x="8092440" y="2587752"/>
            <a:ext cx="3346704" cy="658368"/>
          </a:xfrm>
          <a:prstGeom prst="roundRect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&lt; ევროკავშირის მონეტარული ზღვარი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193024" y="3456432"/>
            <a:ext cx="3145536" cy="1261872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43A69"/>
                </a:solidFill>
                <a:latin typeface="Arial"/>
              </a:defRPr>
            </a:pPr>
            <a:r>
              <a:t>ცალკე გადაწყვეტილება</a:t>
            </a:r>
          </a:p>
          <a:p>
            <a:pPr algn="ctr">
              <a:defRPr sz="1050">
                <a:solidFill>
                  <a:srgbClr val="5C6978"/>
                </a:solidFill>
                <a:latin typeface="Arial"/>
              </a:defRPr>
            </a:pPr>
            <a:r>
              <a:t>სამშენებლო სამუშაოს შესყიდვის მიზნით</a:t>
            </a:r>
          </a:p>
          <a:p>
            <a:pPr algn="ctr">
              <a:defRPr sz="1400" b="1">
                <a:solidFill>
                  <a:srgbClr val="0E8449"/>
                </a:solidFill>
                <a:latin typeface="Arial"/>
              </a:defRPr>
            </a:pPr>
            <a:r>
              <a:t>→ ცალკე მომართვა სააგენტოში</a:t>
            </a:r>
          </a:p>
        </p:txBody>
      </p:sp>
      <p:sp>
        <p:nvSpPr>
          <p:cNvPr id="48" name="Chevron 47"/>
          <p:cNvSpPr/>
          <p:nvPr/>
        </p:nvSpPr>
        <p:spPr>
          <a:xfrm rot="10800000">
            <a:off x="4279392" y="2788920"/>
            <a:ext cx="502920" cy="438912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Chevron 48"/>
          <p:cNvSpPr/>
          <p:nvPr/>
        </p:nvSpPr>
        <p:spPr>
          <a:xfrm>
            <a:off x="7278624" y="2788920"/>
            <a:ext cx="502920" cy="438912"/>
          </a:xfrm>
          <a:prstGeom prst="chevron">
            <a:avLst/>
          </a:prstGeom>
          <a:solidFill>
            <a:srgbClr val="5C69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49"/>
          <p:cNvSpPr/>
          <p:nvPr/>
        </p:nvSpPr>
        <p:spPr>
          <a:xfrm>
            <a:off x="685800" y="5139395"/>
            <a:ext cx="10698480" cy="914400"/>
          </a:xfrm>
          <a:prstGeom prst="roundRect">
            <a:avLst/>
          </a:prstGeom>
          <a:solidFill>
            <a:srgbClr val="FFF4E2"/>
          </a:solidFill>
          <a:ln>
            <a:solidFill>
              <a:srgbClr val="F5D6A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300" b="1">
                <a:solidFill>
                  <a:srgbClr val="EB8919"/>
                </a:solidFill>
                <a:latin typeface="Arial"/>
              </a:defRPr>
            </a:pPr>
            <a:r>
              <a:t>ძირითადი პრინციპი</a:t>
            </a:r>
          </a:p>
          <a:p>
            <a:pPr algn="ctr">
              <a:defRPr sz="1120" b="1">
                <a:solidFill>
                  <a:srgbClr val="143A69"/>
                </a:solidFill>
                <a:latin typeface="Arial"/>
              </a:defRPr>
            </a:pPr>
            <a:r>
              <a:t>შერეული შესყიდვისას სამშენებლო სამუშაოს ნაწილი გამოიყოფა ცალკე: ზღვრის მიღწევის/გადაჭარბებისას — ცალკე გადაწყვეტილება და გამოქვეყნება; ზღვარზე ნაკლებისას — ცალკე გადაწყვეტილება და სააგენტოში ცალკე მომართვა.</a:t>
            </a:r>
          </a:p>
        </p:txBody>
      </p:sp>
    </p:spTree>
    <p:extLst>
      <p:ext uri="{BB962C8B-B14F-4D97-AF65-F5344CB8AC3E}">
        <p14:creationId xmlns:p14="http://schemas.microsoft.com/office/powerpoint/2010/main" val="1648698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603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384048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12064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40080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68096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9611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25603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384048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12064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40080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68096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89611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25603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84048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12064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40080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768096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9611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097280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11100816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1228832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1356848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11484864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1161288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1097280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1100816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11228832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11356848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1484864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1161288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1097280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11100816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11228832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11356848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11484864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1161288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00470" y="572898"/>
            <a:ext cx="1138428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43A69"/>
                </a:solidFill>
                <a:latin typeface="Arial"/>
              </a:defRPr>
            </a:pPr>
            <a:r>
              <a:t>ცვლილება სახელმწიფო შესყიდვის გამარტივებული შესყიდვით განხორციელების შესახებ მიღებულ გადაწყვეტილებაში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11480" y="2148840"/>
            <a:ext cx="3611880" cy="361188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9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41"/>
          <p:cNvSpPr/>
          <p:nvPr/>
        </p:nvSpPr>
        <p:spPr>
          <a:xfrm>
            <a:off x="758765" y="2314367"/>
            <a:ext cx="3017520" cy="596599"/>
          </a:xfrm>
          <a:prstGeom prst="roundRect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Arial"/>
              </a:defRPr>
            </a:pPr>
            <a:r>
              <a:t>სააგენტოსთან შეთანხმებას</a:t>
            </a:r>
            <a:br/>
            <a:r>
              <a:t>ექვემდებარება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12648" y="3273552"/>
            <a:ext cx="3209544" cy="804672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Oval 43"/>
          <p:cNvSpPr/>
          <p:nvPr/>
        </p:nvSpPr>
        <p:spPr>
          <a:xfrm>
            <a:off x="758952" y="3374136"/>
            <a:ext cx="457200" cy="457200"/>
          </a:xfrm>
          <a:prstGeom prst="ellipse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rial"/>
              </a:defRPr>
            </a:pPr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1325880" y="3366394"/>
            <a:ext cx="2377440" cy="6555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1220" b="1">
                <a:solidFill>
                  <a:srgbClr val="143A69"/>
                </a:solidFill>
                <a:latin typeface="Arial"/>
              </a:defRPr>
            </a:pPr>
            <a:r>
              <a:t>ხელშეკრულების შესრულების</a:t>
            </a:r>
            <a:br/>
            <a:r>
              <a:rPr/>
              <a:t>ვადის </a:t>
            </a:r>
            <a:r>
              <a:rPr smtClean="0"/>
              <a:t>გაზრდა (უწყვეტობის დაცვით)</a:t>
            </a:r>
            <a:endParaRPr/>
          </a:p>
        </p:txBody>
      </p:sp>
      <p:sp>
        <p:nvSpPr>
          <p:cNvPr id="46" name="Rounded Rectangle 45"/>
          <p:cNvSpPr/>
          <p:nvPr/>
        </p:nvSpPr>
        <p:spPr>
          <a:xfrm>
            <a:off x="612648" y="4233672"/>
            <a:ext cx="3209544" cy="804672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Oval 46"/>
          <p:cNvSpPr/>
          <p:nvPr/>
        </p:nvSpPr>
        <p:spPr>
          <a:xfrm>
            <a:off x="758952" y="4334256"/>
            <a:ext cx="457200" cy="457200"/>
          </a:xfrm>
          <a:prstGeom prst="ellipse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rial"/>
              </a:defRPr>
            </a:pPr>
            <a:r>
              <a:t>+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325880" y="4306824"/>
            <a:ext cx="2377440" cy="6949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1220" b="1">
                <a:solidFill>
                  <a:srgbClr val="143A69"/>
                </a:solidFill>
                <a:latin typeface="Arial"/>
              </a:defRPr>
            </a:pPr>
            <a:r>
              <a:t>შესყიდვის ობიექტის</a:t>
            </a:r>
            <a:br/>
            <a:r>
              <a:t>(კლასიფიკატორის) დამატება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288536" y="2148840"/>
            <a:ext cx="3611880" cy="361188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49"/>
          <p:cNvSpPr/>
          <p:nvPr/>
        </p:nvSpPr>
        <p:spPr>
          <a:xfrm>
            <a:off x="4515270" y="2351690"/>
            <a:ext cx="3154680" cy="540616"/>
          </a:xfrm>
          <a:prstGeom prst="roundRect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Arial"/>
              </a:defRPr>
            </a:pPr>
            <a:r>
              <a:t>სააგენტოსთან შეთანხმებას</a:t>
            </a:r>
            <a:br/>
            <a:r>
              <a:t>არ ექვემდებარება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4489704" y="3273552"/>
            <a:ext cx="3209544" cy="658368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Oval 51"/>
          <p:cNvSpPr/>
          <p:nvPr/>
        </p:nvSpPr>
        <p:spPr>
          <a:xfrm>
            <a:off x="4636008" y="3374136"/>
            <a:ext cx="457200" cy="457200"/>
          </a:xfrm>
          <a:prstGeom prst="ellipse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5202936" y="3316325"/>
            <a:ext cx="2377440" cy="6093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1120" b="1">
                <a:solidFill>
                  <a:srgbClr val="143A69"/>
                </a:solidFill>
                <a:latin typeface="Arial"/>
              </a:defRPr>
            </a:pPr>
            <a:r>
              <a:t>ერთჯერადად, არაუმეტეს </a:t>
            </a:r>
            <a:r>
              <a:rPr/>
              <a:t>14 </a:t>
            </a:r>
            <a:r>
              <a:rPr smtClean="0"/>
              <a:t>კალენდარული დღით </a:t>
            </a:r>
            <a:r>
              <a:rPr smtClean="0"/>
              <a:t>მიწოდების ვადის </a:t>
            </a:r>
            <a:r>
              <a:t>გაზრდა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489704" y="4087368"/>
            <a:ext cx="3209544" cy="658368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Oval 54"/>
          <p:cNvSpPr/>
          <p:nvPr/>
        </p:nvSpPr>
        <p:spPr>
          <a:xfrm>
            <a:off x="4636008" y="4187952"/>
            <a:ext cx="457200" cy="457200"/>
          </a:xfrm>
          <a:prstGeom prst="ellipse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rial"/>
              </a:defRPr>
            </a:pPr>
            <a:r>
              <a:t>₾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202936" y="4216318"/>
            <a:ext cx="2377440" cy="43704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1120" b="1">
                <a:solidFill>
                  <a:srgbClr val="143A69"/>
                </a:solidFill>
                <a:latin typeface="Arial"/>
              </a:defRPr>
            </a:pPr>
            <a:r>
              <a:t>CPV-ის </a:t>
            </a:r>
            <a:r>
              <a:rPr/>
              <a:t>შეუცვლელად </a:t>
            </a:r>
            <a:r>
              <a:rPr smtClean="0"/>
              <a:t>ღირებულების გაზრდა</a:t>
            </a:r>
            <a:endParaRPr/>
          </a:p>
        </p:txBody>
      </p:sp>
      <p:sp>
        <p:nvSpPr>
          <p:cNvPr id="57" name="Rounded Rectangle 56"/>
          <p:cNvSpPr/>
          <p:nvPr/>
        </p:nvSpPr>
        <p:spPr>
          <a:xfrm>
            <a:off x="4489704" y="4901184"/>
            <a:ext cx="3209544" cy="658368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Oval 57"/>
          <p:cNvSpPr/>
          <p:nvPr/>
        </p:nvSpPr>
        <p:spPr>
          <a:xfrm>
            <a:off x="4636008" y="5001768"/>
            <a:ext cx="457200" cy="457200"/>
          </a:xfrm>
          <a:prstGeom prst="ellipse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rial"/>
              </a:defRPr>
            </a:pPr>
            <a:r>
              <a:t>↓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202936" y="4974336"/>
            <a:ext cx="2377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1120" b="1">
                <a:solidFill>
                  <a:srgbClr val="143A69"/>
                </a:solidFill>
                <a:latin typeface="Arial"/>
              </a:defRPr>
            </a:pPr>
            <a:r>
              <a:t>შესყიდვის ობიექტის</a:t>
            </a:r>
            <a:br/>
            <a:r>
              <a:t>რაოდენობის/მოცულობის შემცირება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8165592" y="2148840"/>
            <a:ext cx="3611880" cy="361188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704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ounded Rectangle 60"/>
          <p:cNvSpPr/>
          <p:nvPr/>
        </p:nvSpPr>
        <p:spPr>
          <a:xfrm>
            <a:off x="8417518" y="2322576"/>
            <a:ext cx="3108027" cy="566928"/>
          </a:xfrm>
          <a:prstGeom prst="roundRect">
            <a:avLst/>
          </a:prstGeom>
          <a:solidFill>
            <a:srgbClr val="704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Arial"/>
              </a:defRPr>
            </a:pPr>
            <a:r>
              <a:t>დამატებითი წესი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8366760" y="3273552"/>
            <a:ext cx="3209544" cy="804672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Oval 62"/>
          <p:cNvSpPr/>
          <p:nvPr/>
        </p:nvSpPr>
        <p:spPr>
          <a:xfrm>
            <a:off x="8513064" y="3374136"/>
            <a:ext cx="457200" cy="457200"/>
          </a:xfrm>
          <a:prstGeom prst="ellipse">
            <a:avLst/>
          </a:prstGeom>
          <a:solidFill>
            <a:srgbClr val="704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9079992" y="3272522"/>
            <a:ext cx="2377440" cy="8433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1220" b="1">
                <a:solidFill>
                  <a:srgbClr val="143A69"/>
                </a:solidFill>
                <a:latin typeface="Arial"/>
              </a:defRPr>
            </a:pPr>
            <a:r>
              <a:t>შესყიდვის </a:t>
            </a:r>
            <a:r>
              <a:rPr/>
              <a:t>ღირებულების </a:t>
            </a:r>
            <a:r>
              <a:rPr smtClean="0"/>
              <a:t>ზრდა არაუმეტეს </a:t>
            </a:r>
            <a:r>
              <a:t>თავდაპირველი ღირებულების </a:t>
            </a:r>
            <a:r>
              <a:rPr/>
              <a:t>10</a:t>
            </a:r>
            <a:r>
              <a:rPr smtClean="0"/>
              <a:t>%-სა</a:t>
            </a:r>
            <a:endParaRPr/>
          </a:p>
        </p:txBody>
      </p:sp>
      <p:sp>
        <p:nvSpPr>
          <p:cNvPr id="65" name="Rounded Rectangle 64"/>
          <p:cNvSpPr/>
          <p:nvPr/>
        </p:nvSpPr>
        <p:spPr>
          <a:xfrm>
            <a:off x="8366760" y="4233672"/>
            <a:ext cx="3209544" cy="804672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Oval 65"/>
          <p:cNvSpPr/>
          <p:nvPr/>
        </p:nvSpPr>
        <p:spPr>
          <a:xfrm>
            <a:off x="8513064" y="4334256"/>
            <a:ext cx="457200" cy="457200"/>
          </a:xfrm>
          <a:prstGeom prst="ellipse">
            <a:avLst/>
          </a:prstGeom>
          <a:solidFill>
            <a:srgbClr val="704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9079992" y="4269576"/>
            <a:ext cx="2377440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1220" b="1">
                <a:solidFill>
                  <a:srgbClr val="143A69"/>
                </a:solidFill>
                <a:latin typeface="Arial"/>
              </a:defRPr>
            </a:pPr>
            <a:r>
              <a:rPr sz="1100" smtClean="0"/>
              <a:t>ღონისძიების საფუძველში ცვლილება: სააგენტოს </a:t>
            </a:r>
            <a:r>
              <a:rPr sz="1100"/>
              <a:t>თანხმობის შემდეგ დამატებითი </a:t>
            </a:r>
            <a:r>
              <a:rPr sz="1100" smtClean="0"/>
              <a:t>შეთანხმება მეორე დონეზე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648398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2800" b="1" smtClean="0"/>
              <a:t>მადლობა ყურადღებისთვის!</a:t>
            </a:r>
            <a:endParaRPr lang="en-US" sz="2800" b="1"/>
          </a:p>
        </p:txBody>
      </p:sp>
      <p:pic>
        <p:nvPicPr>
          <p:cNvPr id="3074" name="Picture 2" descr="https://tse4.mm.bing.net/th/id/OIP.Rv6aZZBCBYEvlNFCvyUlAQHaHa?r=0&amp;pid=Api&amp;h=220&amp;P=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185" y="2095127"/>
            <a:ext cx="2915411" cy="291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205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tse1.mm.bing.net/th/id/OIP.SZ3lM0YRDjTFjTLLD7zJLQHaHa?r=0&amp;pid=Api&amp;h=220&amp;P=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554" y="323925"/>
            <a:ext cx="3224892" cy="322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7"/>
          <p:cNvSpPr txBox="1"/>
          <p:nvPr/>
        </p:nvSpPr>
        <p:spPr>
          <a:xfrm>
            <a:off x="0" y="4355784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a-GE" sz="1400" dirty="0" smtClean="0">
                <a:latin typeface="+mj-lt"/>
              </a:rPr>
              <a:t>სახელმწიფო შესყიდვების სააგენტო</a:t>
            </a:r>
          </a:p>
          <a:p>
            <a:pPr algn="ctr"/>
            <a:r>
              <a:rPr lang="ka-GE" sz="1400" dirty="0" smtClean="0">
                <a:latin typeface="+mj-lt"/>
              </a:rPr>
              <a:t>მის.: ქ. თბილისი 0113, რიჩარდ </a:t>
            </a:r>
            <a:r>
              <a:rPr lang="ka-GE" sz="1400" dirty="0" err="1" smtClean="0">
                <a:latin typeface="+mj-lt"/>
              </a:rPr>
              <a:t>ჰოლბრუკის</a:t>
            </a:r>
            <a:r>
              <a:rPr lang="ka-GE" sz="1400" dirty="0" smtClean="0">
                <a:latin typeface="+mj-lt"/>
              </a:rPr>
              <a:t> ქ. №8</a:t>
            </a:r>
          </a:p>
          <a:p>
            <a:pPr algn="ctr"/>
            <a:r>
              <a:rPr lang="ka-GE" sz="1400" dirty="0">
                <a:latin typeface="+mj-lt"/>
              </a:rPr>
              <a:t>ცხელი ხაზი: 2 48 </a:t>
            </a:r>
            <a:r>
              <a:rPr lang="ka-GE" sz="1400">
                <a:latin typeface="+mj-lt"/>
              </a:rPr>
              <a:t>48 </a:t>
            </a:r>
            <a:r>
              <a:rPr lang="ka-GE" sz="1400" smtClean="0">
                <a:latin typeface="+mj-lt"/>
              </a:rPr>
              <a:t>22</a:t>
            </a:r>
            <a:r>
              <a:rPr lang="en-US" sz="1400" smtClean="0">
                <a:latin typeface="+mj-lt"/>
              </a:rPr>
              <a:t> </a:t>
            </a:r>
            <a:r>
              <a:rPr lang="en-US" sz="1400" b="1" u="sng" smtClean="0">
                <a:latin typeface="+mj-lt"/>
              </a:rPr>
              <a:t>(36)</a:t>
            </a:r>
            <a:endParaRPr lang="ka-GE" sz="1400" b="1" u="sng" dirty="0" smtClean="0">
              <a:latin typeface="+mj-lt"/>
            </a:endParaRPr>
          </a:p>
          <a:p>
            <a:pPr algn="ctr"/>
            <a:r>
              <a:rPr lang="ka-GE" sz="1400" dirty="0" smtClean="0">
                <a:latin typeface="+mj-lt"/>
              </a:rPr>
              <a:t>ელ. ფოსტა</a:t>
            </a:r>
            <a:r>
              <a:rPr lang="ka-GE" sz="1400" smtClean="0">
                <a:latin typeface="+mj-lt"/>
              </a:rPr>
              <a:t>: </a:t>
            </a:r>
            <a:r>
              <a:rPr lang="en-US" sz="1400" smtClean="0">
                <a:solidFill>
                  <a:srgbClr val="FF0000"/>
                </a:solidFill>
                <a:latin typeface="+mj-lt"/>
                <a:hlinkClick r:id="rId3"/>
              </a:rPr>
              <a:t>info@procurement.gov.ge</a:t>
            </a:r>
            <a:r>
              <a:rPr lang="en-US" sz="1400" smtClean="0">
                <a:solidFill>
                  <a:srgbClr val="FF0000"/>
                </a:solidFill>
                <a:latin typeface="+mj-lt"/>
              </a:rPr>
              <a:t>     </a:t>
            </a:r>
            <a:r>
              <a:rPr lang="en-US" sz="1400" u="sng" smtClean="0">
                <a:solidFill>
                  <a:srgbClr val="FF0000"/>
                </a:solidFill>
                <a:latin typeface="+mj-lt"/>
                <a:hlinkClick r:id="rId4"/>
              </a:rPr>
              <a:t>vnogaideli@spa.ge</a:t>
            </a:r>
            <a:r>
              <a:rPr lang="en-US" sz="1400" u="sng" smtClean="0">
                <a:solidFill>
                  <a:srgbClr val="FF0000"/>
                </a:solidFill>
                <a:latin typeface="+mj-lt"/>
              </a:rPr>
              <a:t> </a:t>
            </a:r>
            <a:endParaRPr lang="en-US" sz="1400" u="sng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ka-GE" sz="1400" dirty="0" smtClean="0">
                <a:latin typeface="+mj-lt"/>
              </a:rPr>
              <a:t>ვებგვერდი: </a:t>
            </a:r>
            <a:r>
              <a:rPr lang="en-US" sz="1400" dirty="0" smtClean="0">
                <a:latin typeface="+mj-lt"/>
                <a:hlinkClick r:id="rId5"/>
              </a:rPr>
              <a:t>www.procurement.gov.ge</a:t>
            </a:r>
            <a:endParaRPr lang="ka-GE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1935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2800" b="1" smtClean="0">
                <a:solidFill>
                  <a:schemeClr val="tx2"/>
                </a:solidFill>
              </a:rPr>
              <a:t>გამარტივებული შესყიდვის მარეგულირებელი ძირითადი სამართლებრივი აქტები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514" y="2357470"/>
            <a:ext cx="10515600" cy="3530146"/>
          </a:xfrm>
        </p:spPr>
        <p:txBody>
          <a:bodyPr>
            <a:normAutofit/>
          </a:bodyPr>
          <a:lstStyle/>
          <a:p>
            <a:r>
              <a:rPr lang="ka-GE" sz="2400" smtClean="0"/>
              <a:t>„სახელმწიფო შესყიდვების შესახებ“ საქართველოს კანონი;</a:t>
            </a:r>
          </a:p>
          <a:p>
            <a:endParaRPr lang="ka-GE" sz="2400"/>
          </a:p>
          <a:p>
            <a:pPr algn="just"/>
            <a:r>
              <a:rPr lang="ka-GE" sz="2400" smtClean="0"/>
              <a:t> სახელმწიფო შესყიდვების სააგენტოს თავმჯდომარის 2015 წლის 17 აგვისტოს №13 </a:t>
            </a:r>
            <a:r>
              <a:rPr lang="ka-GE" sz="2400"/>
              <a:t>ბრძანებით დამტკიცებული „გამარტივებული შესყიდვის კრიტერიუმები და გამარტივებული შესყიდვის ჩატარების </a:t>
            </a:r>
            <a:r>
              <a:rPr lang="ka-GE" sz="2400" smtClean="0"/>
              <a:t>წესი“ 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22174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659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2800" b="1" smtClean="0">
                <a:solidFill>
                  <a:schemeClr val="tx2"/>
                </a:solidFill>
                <a:latin typeface="Sylfaen" panose="010A0502050306030303" pitchFamily="18" charset="0"/>
              </a:rPr>
              <a:t>გამარტივებული შესყიდვის საფუძვლები</a:t>
            </a:r>
            <a:endParaRPr lang="en-US" sz="2800" b="1">
              <a:solidFill>
                <a:schemeClr val="tx2"/>
              </a:solidFill>
              <a:latin typeface="Sylfaen" panose="010A0502050306030303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248678" y="1928734"/>
            <a:ext cx="2985795" cy="1203649"/>
          </a:xfrm>
          <a:prstGeom prst="ellipse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მონეტარული ზღვრების ფარგლებში</a:t>
            </a: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270103" y="1928734"/>
            <a:ext cx="2984239" cy="1203649"/>
          </a:xfrm>
          <a:prstGeom prst="ellipse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სხვა საფუძვლები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186974" y="4161432"/>
            <a:ext cx="2575248" cy="1574495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სხვა საფუძვლები, რომლებიც ექვემდებარება სააგენტოსთან შეთანხმებას</a:t>
            </a:r>
            <a:endParaRPr lang="en-US"/>
          </a:p>
        </p:txBody>
      </p:sp>
      <p:sp>
        <p:nvSpPr>
          <p:cNvPr id="8" name="Down Arrow 7"/>
          <p:cNvSpPr/>
          <p:nvPr/>
        </p:nvSpPr>
        <p:spPr>
          <a:xfrm rot="1421324">
            <a:off x="7716095" y="3350175"/>
            <a:ext cx="484632" cy="7575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20439303">
            <a:off x="9582262" y="3359334"/>
            <a:ext cx="484632" cy="7548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9298550" y="4173161"/>
            <a:ext cx="2618906" cy="1562766"/>
          </a:xfrm>
          <a:prstGeom prst="roundRect">
            <a:avLst/>
          </a:prstGeom>
          <a:solidFill>
            <a:srgbClr val="00B050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სხვა საფუძვლები, რომლებიც არ ექვემდებარება სააგენტოსთან შეთანხმებას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603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384048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12064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40080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68096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96112" y="25603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25603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384048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12064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40080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68096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896112" y="384048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25603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84048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12064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40080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768096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96112" y="512064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1097280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11100816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1228832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1356848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11484864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11612880" y="6080760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1097280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1100816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11228832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11356848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1484864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11612880" y="6208776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1097280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11100816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11228832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11356848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11484864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11612880" y="6336792"/>
            <a:ext cx="27432" cy="27432"/>
          </a:xfrm>
          <a:prstGeom prst="ellipse">
            <a:avLst/>
          </a:prstGeom>
          <a:solidFill>
            <a:srgbClr val="DAE5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3097829" y="228600"/>
            <a:ext cx="601158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143A69"/>
                </a:solidFill>
                <a:latin typeface="Arial"/>
              </a:defRPr>
            </a:pPr>
            <a:r>
              <a:rPr>
                <a:solidFill>
                  <a:schemeClr val="tx2"/>
                </a:solidFill>
              </a:rPr>
              <a:t>გამარტივებული შესყიდვის საფუძვლები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788920" y="795528"/>
            <a:ext cx="6629400" cy="512064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E8449"/>
                </a:solidFill>
                <a:latin typeface="Arial"/>
              </a:defRPr>
            </a:pPr>
            <a:r>
              <a:t>სააგენტოსთან შეთანხმებას არ ექვემდებარება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47472" y="1691640"/>
            <a:ext cx="2743200" cy="16002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19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Oval 40"/>
          <p:cNvSpPr/>
          <p:nvPr/>
        </p:nvSpPr>
        <p:spPr>
          <a:xfrm>
            <a:off x="1481328" y="1426464"/>
            <a:ext cx="475488" cy="475488"/>
          </a:xfrm>
          <a:prstGeom prst="ellipse">
            <a:avLst/>
          </a:prstGeom>
          <a:solidFill>
            <a:srgbClr val="19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75488" y="1965960"/>
            <a:ext cx="2487168" cy="1161288"/>
          </a:xfrm>
          <a:prstGeom prst="roundRect">
            <a:avLst/>
          </a:prstGeom>
          <a:solidFill>
            <a:srgbClr val="E8F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30" b="1">
                <a:solidFill>
                  <a:srgbClr val="143A69"/>
                </a:solidFill>
                <a:latin typeface="Arial"/>
              </a:defRPr>
            </a:pPr>
            <a:r>
              <a:t>მონეტარული ზღვრების</a:t>
            </a:r>
            <a:br/>
            <a:r>
              <a:t>ფარგლებში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264408" y="1691640"/>
            <a:ext cx="2743200" cy="16002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0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Oval 43"/>
          <p:cNvSpPr/>
          <p:nvPr/>
        </p:nvSpPr>
        <p:spPr>
          <a:xfrm>
            <a:off x="4398264" y="1426464"/>
            <a:ext cx="475488" cy="475488"/>
          </a:xfrm>
          <a:prstGeom prst="ellipse">
            <a:avLst/>
          </a:prstGeom>
          <a:solidFill>
            <a:srgbClr val="0E84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392424" y="1965960"/>
            <a:ext cx="2487168" cy="1161288"/>
          </a:xfrm>
          <a:prstGeom prst="roundRect">
            <a:avLst/>
          </a:prstGeom>
          <a:solidFill>
            <a:srgbClr val="EAF8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30" b="1">
                <a:solidFill>
                  <a:srgbClr val="143A69"/>
                </a:solidFill>
                <a:latin typeface="Arial"/>
              </a:defRPr>
            </a:pPr>
            <a:r>
              <a:t>წარმომადგენლობით ხარჯებთან</a:t>
            </a:r>
            <a:br/>
            <a:r>
              <a:t>დაკავშირებული სახელმწიფო შესყიდვა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181344" y="1691640"/>
            <a:ext cx="2743200" cy="16002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EB8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Oval 46"/>
          <p:cNvSpPr/>
          <p:nvPr/>
        </p:nvSpPr>
        <p:spPr>
          <a:xfrm>
            <a:off x="7315200" y="1426464"/>
            <a:ext cx="475488" cy="475488"/>
          </a:xfrm>
          <a:prstGeom prst="ellipse">
            <a:avLst/>
          </a:prstGeom>
          <a:solidFill>
            <a:srgbClr val="EB89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309359" y="1965960"/>
            <a:ext cx="2487168" cy="1161288"/>
          </a:xfrm>
          <a:prstGeom prst="roundRect">
            <a:avLst/>
          </a:prstGeom>
          <a:solidFill>
            <a:srgbClr val="FFF4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30" b="1">
                <a:solidFill>
                  <a:srgbClr val="143A69"/>
                </a:solidFill>
                <a:latin typeface="Arial"/>
              </a:defRPr>
            </a:pPr>
            <a:r>
              <a:t>ნორმატიული აქტით დადგენილი</a:t>
            </a:r>
            <a:br/>
            <a:r>
              <a:t>გადასახდელების გადახდის გზით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9098280" y="1691640"/>
            <a:ext cx="2743200" cy="16002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704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Oval 49"/>
          <p:cNvSpPr/>
          <p:nvPr/>
        </p:nvSpPr>
        <p:spPr>
          <a:xfrm>
            <a:off x="10232136" y="1426464"/>
            <a:ext cx="475488" cy="475488"/>
          </a:xfrm>
          <a:prstGeom prst="ellipse">
            <a:avLst/>
          </a:prstGeom>
          <a:solidFill>
            <a:srgbClr val="704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9226296" y="1965960"/>
            <a:ext cx="2487168" cy="1161288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20" b="1">
                <a:solidFill>
                  <a:srgbClr val="143A69"/>
                </a:solidFill>
                <a:latin typeface="Arial"/>
              </a:defRPr>
            </a:pPr>
            <a:r>
              <a:t>გარანტიის მქონე ავტოსატრანსპორტო</a:t>
            </a:r>
            <a:br/>
            <a:r>
              <a:t>საშუალების მომსახურება / ნაწილები /</a:t>
            </a:r>
            <a:br/>
            <a:r>
              <a:t>საცხებ-საპოხი მასალები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325880" y="3584448"/>
            <a:ext cx="3063240" cy="1755648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0091A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Oval 52"/>
          <p:cNvSpPr/>
          <p:nvPr/>
        </p:nvSpPr>
        <p:spPr>
          <a:xfrm>
            <a:off x="2619756" y="3319272"/>
            <a:ext cx="475488" cy="475488"/>
          </a:xfrm>
          <a:prstGeom prst="ellipse">
            <a:avLst/>
          </a:prstGeom>
          <a:solidFill>
            <a:srgbClr val="0091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453895" y="3858768"/>
            <a:ext cx="2807208" cy="1316736"/>
          </a:xfrm>
          <a:prstGeom prst="roundRect">
            <a:avLst/>
          </a:prstGeom>
          <a:solidFill>
            <a:srgbClr val="E8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20" b="1">
                <a:solidFill>
                  <a:srgbClr val="143A69"/>
                </a:solidFill>
                <a:latin typeface="Arial"/>
              </a:defRPr>
            </a:pPr>
            <a:r>
              <a:t>საზღვარგარეთ გარდაცვლილი</a:t>
            </a:r>
            <a:br/>
            <a:r>
              <a:t>საქართველოს მოქალაქის საქართველოში</a:t>
            </a:r>
            <a:br/>
            <a:r>
              <a:t>გადმოსვენებასთან დაკავშირებული შესყიდვა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562856" y="3584448"/>
            <a:ext cx="3063240" cy="1755648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506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Oval 55"/>
          <p:cNvSpPr/>
          <p:nvPr/>
        </p:nvSpPr>
        <p:spPr>
          <a:xfrm>
            <a:off x="5856732" y="3319272"/>
            <a:ext cx="475488" cy="475488"/>
          </a:xfrm>
          <a:prstGeom prst="ellipse">
            <a:avLst/>
          </a:prstGeom>
          <a:solidFill>
            <a:srgbClr val="506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690872" y="3858768"/>
            <a:ext cx="2807208" cy="1316736"/>
          </a:xfrm>
          <a:prstGeom prst="roundRect">
            <a:avLst/>
          </a:prstGeom>
          <a:solidFill>
            <a:srgbClr val="EFF4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20" b="1">
                <a:solidFill>
                  <a:srgbClr val="143A69"/>
                </a:solidFill>
                <a:latin typeface="Arial"/>
              </a:defRPr>
            </a:pPr>
            <a:r>
              <a:t>სსიპ უმაღლესი საგანმანათლებლო დაწესებულების</a:t>
            </a:r>
            <a:r>
              <a:rPr/>
              <a:t/>
            </a:r>
            <a:br>
              <a:rPr/>
            </a:br>
            <a:r>
              <a:rPr lang="ka-GE" smtClean="0"/>
              <a:t>გარკვეული</a:t>
            </a:r>
            <a:r>
              <a:rPr smtClean="0"/>
              <a:t> </a:t>
            </a:r>
            <a:r>
              <a:t>შესყიდვები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799831" y="3584448"/>
            <a:ext cx="3063240" cy="1755648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4E91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Oval 58"/>
          <p:cNvSpPr/>
          <p:nvPr/>
        </p:nvSpPr>
        <p:spPr>
          <a:xfrm>
            <a:off x="9093708" y="3319272"/>
            <a:ext cx="475488" cy="475488"/>
          </a:xfrm>
          <a:prstGeom prst="ellipse">
            <a:avLst/>
          </a:prstGeom>
          <a:solidFill>
            <a:srgbClr val="4E91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7927848" y="3858768"/>
            <a:ext cx="2807208" cy="1316736"/>
          </a:xfrm>
          <a:prstGeom prst="roundRect">
            <a:avLst/>
          </a:prstGeom>
          <a:solidFill>
            <a:srgbClr val="E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20" b="1">
                <a:solidFill>
                  <a:srgbClr val="143A69"/>
                </a:solidFill>
                <a:latin typeface="Arial"/>
              </a:defRPr>
            </a:pPr>
            <a:r>
              <a:t>სახელმწიფოს მიერ დაფუძნებული უმაღლესი</a:t>
            </a:r>
            <a:br/>
            <a:r>
              <a:t>საგანმანათლებლო დაწესებულება (ა(ა)იპ)</a:t>
            </a:r>
            <a:br/>
            <a:r>
              <a:t>— რეგენტთა საბჭოს თანხმობით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726948" y="5404104"/>
            <a:ext cx="10771632" cy="658368"/>
          </a:xfrm>
          <a:prstGeom prst="roundRect">
            <a:avLst/>
          </a:prstGeom>
          <a:solidFill>
            <a:srgbClr val="F2E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080" b="1">
                <a:solidFill>
                  <a:srgbClr val="143A69"/>
                </a:solidFill>
                <a:latin typeface="Arial"/>
              </a:defRPr>
            </a:pPr>
            <a:r>
              <a:t>სსიპ უმაღლესი საგანმანათლებლო დაწესებულება: ლიტერატურა • რეაქტივი • კომპიუტერული პროგრამა • ფარმაცევტული პროდუქტი • ლაბორატორიული აღჭურვილობა • მონაცემთა ბაზა</a:t>
            </a:r>
          </a:p>
        </p:txBody>
      </p:sp>
    </p:spTree>
    <p:extLst>
      <p:ext uri="{BB962C8B-B14F-4D97-AF65-F5344CB8AC3E}">
        <p14:creationId xmlns:p14="http://schemas.microsoft.com/office/powerpoint/2010/main" val="7227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167" y="3464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2800" b="1" smtClean="0">
                <a:solidFill>
                  <a:schemeClr val="tx2"/>
                </a:solidFill>
                <a:latin typeface="Sylfaen" panose="010A0502050306030303" pitchFamily="18" charset="0"/>
              </a:rPr>
              <a:t>გამარტივებული შესყიდვის განხორციელების საფუძვლები, რომლებიც ექვემდებარება სააგენტოსთან შეთანხმებას</a:t>
            </a:r>
            <a:endParaRPr lang="en-US" sz="2800" b="1">
              <a:solidFill>
                <a:schemeClr val="tx2"/>
              </a:solidFill>
              <a:latin typeface="Sylfaen" panose="010A0502050306030303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3223" y="2338762"/>
            <a:ext cx="2491274" cy="13156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ექსკლუზიური უფლებამოსილება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341911" y="2338762"/>
            <a:ext cx="2499052" cy="131561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გადაუდებელი აუცილებლობა</a:t>
            </a: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318377" y="2338762"/>
            <a:ext cx="2544147" cy="131561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ხარისხის გაუარესება</a:t>
            </a: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9339938" y="2338762"/>
            <a:ext cx="2474171" cy="130730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mtClean="0"/>
              <a:t>სახელმწიფოებრივი ღონისძიება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0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2800" b="1" smtClean="0">
                <a:solidFill>
                  <a:schemeClr val="tx2"/>
                </a:solidFill>
              </a:rPr>
              <a:t>ექსკლუზიური უფლებამოსილება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2687" y="1690688"/>
            <a:ext cx="8526625" cy="37820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a-GE" b="1" u="sng">
              <a:solidFill>
                <a:schemeClr val="tx1"/>
              </a:solidFill>
            </a:endParaRPr>
          </a:p>
          <a:p>
            <a:pPr algn="just"/>
            <a:r>
              <a:rPr lang="ka-GE" b="1" u="sng" smtClean="0">
                <a:solidFill>
                  <a:schemeClr val="tx1"/>
                </a:solidFill>
              </a:rPr>
              <a:t>დეფინიცია:</a:t>
            </a:r>
          </a:p>
          <a:p>
            <a:pPr algn="just"/>
            <a:endParaRPr lang="ka-GE"/>
          </a:p>
          <a:p>
            <a:pPr algn="just"/>
            <a:r>
              <a:rPr lang="ka-GE" smtClean="0"/>
              <a:t>საქონლის </a:t>
            </a:r>
            <a:r>
              <a:rPr lang="ka-GE"/>
              <a:t>მიწოდება, მომსახურების გაწევა ან სამშენებლო სამუშაოს შესრულება მხოლოდ </a:t>
            </a:r>
            <a:r>
              <a:rPr lang="ka-GE" smtClean="0"/>
              <a:t>ერთი პირის </a:t>
            </a:r>
            <a:r>
              <a:rPr lang="ka-GE"/>
              <a:t>ექსკლუზიური </a:t>
            </a:r>
            <a:r>
              <a:rPr lang="ka-GE" smtClean="0"/>
              <a:t>უფლებაა.</a:t>
            </a:r>
          </a:p>
          <a:p>
            <a:pPr algn="just"/>
            <a:endParaRPr lang="ka-GE"/>
          </a:p>
          <a:p>
            <a:pPr algn="just"/>
            <a:r>
              <a:rPr lang="ka-GE" b="1" u="sng" smtClean="0"/>
              <a:t>კრიტერიუმები:</a:t>
            </a:r>
          </a:p>
          <a:p>
            <a:pPr algn="just"/>
            <a:endParaRPr lang="ka-GE"/>
          </a:p>
          <a:p>
            <a:pPr marL="342900" indent="-342900" algn="just">
              <a:buAutoNum type="arabicParenR"/>
            </a:pPr>
            <a:r>
              <a:rPr lang="ka-GE" smtClean="0"/>
              <a:t>საქონლის </a:t>
            </a:r>
            <a:r>
              <a:rPr lang="ka-GE"/>
              <a:t>მიწოდება, მომსახურების გაწევა ან სამშენებლო სამუშაოს შესრულება უნდა იყოს </a:t>
            </a:r>
            <a:r>
              <a:rPr lang="ka-GE" smtClean="0"/>
              <a:t>მხოლოდ ერთი </a:t>
            </a:r>
            <a:r>
              <a:rPr lang="ka-GE"/>
              <a:t>პირის ექსკლუზიური </a:t>
            </a:r>
            <a:r>
              <a:rPr lang="ka-GE" smtClean="0"/>
              <a:t>უფლება;</a:t>
            </a:r>
          </a:p>
          <a:p>
            <a:pPr algn="just"/>
            <a:endParaRPr lang="ka-GE" smtClean="0"/>
          </a:p>
          <a:p>
            <a:pPr algn="just"/>
            <a:r>
              <a:rPr lang="ka-GE" smtClean="0"/>
              <a:t>2) არ </a:t>
            </a:r>
            <a:r>
              <a:rPr lang="ka-GE"/>
              <a:t>უნდა არსებობდეს მიზანშეწონილი </a:t>
            </a:r>
            <a:r>
              <a:rPr lang="ka-GE" smtClean="0"/>
              <a:t>ალტერნატივა შესყიდვის </a:t>
            </a:r>
            <a:r>
              <a:rPr lang="ka-GE"/>
              <a:t>ობიექტის </a:t>
            </a:r>
            <a:r>
              <a:rPr lang="ka-GE" smtClean="0"/>
              <a:t>  </a:t>
            </a:r>
            <a:r>
              <a:rPr lang="ka-GE" err="1" smtClean="0"/>
              <a:t>ჩასანაცვლებლად</a:t>
            </a:r>
            <a:r>
              <a:rPr lang="ka-GE" smtClean="0"/>
              <a:t>. </a:t>
            </a:r>
          </a:p>
          <a:p>
            <a:pPr algn="just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3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ka-GE" sz="2800" b="1">
                <a:solidFill>
                  <a:schemeClr val="tx2"/>
                </a:solidFill>
              </a:rPr>
              <a:t>ექსკლუზიური უფლებამოსილება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76992" cy="4351338"/>
          </a:xfrm>
        </p:spPr>
        <p:txBody>
          <a:bodyPr/>
          <a:lstStyle/>
          <a:p>
            <a:pPr marL="0" indent="0" algn="ctr">
              <a:buNone/>
            </a:pPr>
            <a:r>
              <a:rPr lang="ka-GE" sz="2400" u="sng" smtClean="0"/>
              <a:t>როგორ განიმარტება პირველი კრიტერიუმი - „უნდა </a:t>
            </a:r>
            <a:r>
              <a:rPr lang="ka-GE" sz="2400" u="sng"/>
              <a:t>იყოს </a:t>
            </a:r>
            <a:r>
              <a:rPr lang="ka-GE" sz="2400" u="sng" smtClean="0"/>
              <a:t>მხოლოდ </a:t>
            </a:r>
            <a:r>
              <a:rPr lang="ka-GE" sz="2400" u="sng"/>
              <a:t>ერთი პირის ექსკლუზიური </a:t>
            </a:r>
            <a:r>
              <a:rPr lang="ka-GE" sz="2400" u="sng" smtClean="0"/>
              <a:t>უფლება“?</a:t>
            </a:r>
          </a:p>
          <a:p>
            <a:pPr algn="ctr"/>
            <a:endParaRPr lang="ka-GE" u="sng"/>
          </a:p>
          <a:p>
            <a:pPr algn="just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3061" y="3247053"/>
            <a:ext cx="4786604" cy="22206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/>
              <a:t>საქონლის ან მომსახურების ღირებულება </a:t>
            </a:r>
            <a:r>
              <a:rPr lang="ka-GE" b="1" u="sng"/>
              <a:t>არ აღემატება </a:t>
            </a:r>
            <a:r>
              <a:rPr lang="ka-GE"/>
              <a:t>2 000 000 ლარს, </a:t>
            </a:r>
            <a:r>
              <a:rPr lang="ka-GE" smtClean="0"/>
              <a:t>ხოლო სამშენებლო </a:t>
            </a:r>
            <a:r>
              <a:rPr lang="ka-GE"/>
              <a:t>სამუშაოს - 4 000 000 ლარს და ქვეყნის შიგნით </a:t>
            </a:r>
            <a:r>
              <a:rPr lang="ka-GE" smtClean="0"/>
              <a:t>არ არსებობს </a:t>
            </a:r>
            <a:r>
              <a:rPr lang="ka-GE"/>
              <a:t>სხვა პირი, რომელსაც შეუძლია განახორციელოს იმავე საქონლის მიწოდება, მომსახურების გაწევა ან სამშენებლო სამუშაოს შესრულება</a:t>
            </a:r>
            <a:r>
              <a:rPr lang="ka-GE" sz="1600"/>
              <a:t>.</a:t>
            </a:r>
            <a:endParaRPr lang="en-US" sz="1600"/>
          </a:p>
        </p:txBody>
      </p:sp>
      <p:sp>
        <p:nvSpPr>
          <p:cNvPr id="6" name="Rectangle 5"/>
          <p:cNvSpPr/>
          <p:nvPr/>
        </p:nvSpPr>
        <p:spPr>
          <a:xfrm>
            <a:off x="7007290" y="3247053"/>
            <a:ext cx="4907902" cy="22206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/>
              <a:t>საქონლის ან მომსახურების </a:t>
            </a:r>
            <a:r>
              <a:rPr lang="ka-GE" smtClean="0"/>
              <a:t>ღირებულება</a:t>
            </a:r>
            <a:r>
              <a:rPr lang="ka-GE" b="1" u="sng" smtClean="0"/>
              <a:t> </a:t>
            </a:r>
            <a:r>
              <a:rPr lang="ka-GE" b="1" u="sng"/>
              <a:t>აღემატება </a:t>
            </a:r>
            <a:r>
              <a:rPr lang="ka-GE"/>
              <a:t>2 000 000 ლარს, </a:t>
            </a:r>
            <a:r>
              <a:rPr lang="ka-GE" smtClean="0"/>
              <a:t>ხოლო სამშენებლო </a:t>
            </a:r>
            <a:r>
              <a:rPr lang="ka-GE"/>
              <a:t>სამუშაოს - 4 000 000 ლარს და ქვეყნის გარეთ, გონივრულ ტერიტორიულ ფარგლებში, </a:t>
            </a:r>
            <a:r>
              <a:rPr lang="ka-GE" smtClean="0"/>
              <a:t>არ არსებობს </a:t>
            </a:r>
            <a:r>
              <a:rPr lang="ka-GE"/>
              <a:t>სხვა პირი, რომელსაც შეუძლია განახორციელოს იმავე საქონლის მიწოდება, მომსახურების გაწევა ან სამშენებლო სამუშაოს შესრულება</a:t>
            </a:r>
            <a:r>
              <a:rPr lang="ka-GE" sz="1600" smtClean="0"/>
              <a:t>.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98922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sz="2800" b="1">
                <a:solidFill>
                  <a:schemeClr val="tx2"/>
                </a:solidFill>
              </a:rPr>
              <a:t>ექსკლუზიური უფლებამოსილება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ka-GE" sz="2400" u="sng" smtClean="0"/>
              <a:t>რა არის საჭირო ექსკლუზიური უფლებამოსილების დასადასტურებლად?</a:t>
            </a:r>
            <a:endParaRPr lang="en-US" sz="2400" u="sng"/>
          </a:p>
        </p:txBody>
      </p:sp>
      <p:sp>
        <p:nvSpPr>
          <p:cNvPr id="4" name="Rounded Rectangle 3"/>
          <p:cNvSpPr/>
          <p:nvPr/>
        </p:nvSpPr>
        <p:spPr>
          <a:xfrm>
            <a:off x="2799184" y="2611032"/>
            <a:ext cx="6382138" cy="27805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b="1"/>
              <a:t>ექსკლუზიური უფლებამოსილების დამადასტურებელი </a:t>
            </a:r>
            <a:r>
              <a:rPr lang="ka-GE" b="1" smtClean="0"/>
              <a:t>დოკუმენტი, რომელიც:</a:t>
            </a:r>
          </a:p>
          <a:p>
            <a:pPr algn="just"/>
            <a:endParaRPr lang="ka-GE" b="1" smtClean="0"/>
          </a:p>
          <a:p>
            <a:pPr marL="342900" indent="-342900" algn="just">
              <a:buAutoNum type="arabicParenR"/>
            </a:pPr>
            <a:r>
              <a:rPr lang="ka-GE" smtClean="0"/>
              <a:t>გაცემული იქნება მომართვის </a:t>
            </a:r>
            <a:r>
              <a:rPr lang="ka-GE"/>
              <a:t>წარდგენამდე/გადაწყვეტილების გამოქვეყნებამდე არაუგვიანეს 30 დღით </a:t>
            </a:r>
            <a:r>
              <a:rPr lang="ka-GE" smtClean="0"/>
              <a:t>ადრე ანდა</a:t>
            </a:r>
          </a:p>
          <a:p>
            <a:pPr algn="just"/>
            <a:endParaRPr lang="ka-GE" smtClean="0"/>
          </a:p>
          <a:p>
            <a:pPr algn="just"/>
            <a:r>
              <a:rPr lang="ka-GE" smtClean="0"/>
              <a:t>2) გაცემული იქნება კონკრეტული </a:t>
            </a:r>
            <a:r>
              <a:rPr lang="ka-GE"/>
              <a:t>ვადით და აღნიშნული ვადა არ არის ამოწურული.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35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</TotalTime>
  <Words>1360</Words>
  <Application>Microsoft Office PowerPoint</Application>
  <PresentationFormat>Widescreen</PresentationFormat>
  <Paragraphs>238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Sylfaen</vt:lpstr>
      <vt:lpstr>Office Theme</vt:lpstr>
      <vt:lpstr> სახელმწიფო შესყიდვების კურსი      გამარტივებული შესყიდვის განხორციელების შეთანხმება სახელმწიფო შესყიდვების სააგენტოსთან </vt:lpstr>
      <vt:lpstr>სახელმწიფო შესყიდვის საშუალებები</vt:lpstr>
      <vt:lpstr>გამარტივებული შესყიდვის მარეგულირებელი ძირითადი სამართლებრივი აქტები</vt:lpstr>
      <vt:lpstr>გამარტივებული შესყიდვის საფუძვლები</vt:lpstr>
      <vt:lpstr>PowerPoint Presentation</vt:lpstr>
      <vt:lpstr>გამარტივებული შესყიდვის განხორციელების საფუძვლები, რომლებიც ექვემდებარება სააგენტოსთან შეთანხმებას</vt:lpstr>
      <vt:lpstr>ექსკლუზიური უფლებამოსილება</vt:lpstr>
      <vt:lpstr>ექსკლუზიური უფლებამოსილება</vt:lpstr>
      <vt:lpstr>ექსკლუზიური უფლებამოსილება</vt:lpstr>
      <vt:lpstr>გადაუდებელი აუცილებლობა</vt:lpstr>
      <vt:lpstr>გადაუდებელი აუცილებლობა</vt:lpstr>
      <vt:lpstr>PowerPoint Presentation</vt:lpstr>
      <vt:lpstr>ხარისხის გაუარესება</vt:lpstr>
      <vt:lpstr>სახელმწიფოებრივი ღონისძიება</vt:lpstr>
      <vt:lpstr>სააგენტოსთან გამარტივებული შესყიდვის შეთანხმების პროცესი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მადლობა ყურადღებისთვის!</vt:lpstr>
      <vt:lpstr>PowerPoint Presentation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User</cp:lastModifiedBy>
  <cp:revision>169</cp:revision>
  <dcterms:created xsi:type="dcterms:W3CDTF">2015-09-14T11:09:32Z</dcterms:created>
  <dcterms:modified xsi:type="dcterms:W3CDTF">2026-09-06T08:44:29Z</dcterms:modified>
</cp:coreProperties>
</file>