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sldIdLst>
    <p:sldId id="256" r:id="rId2"/>
    <p:sldId id="257" r:id="rId3"/>
    <p:sldId id="258" r:id="rId4"/>
    <p:sldId id="259" r:id="rId5"/>
    <p:sldId id="27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9" d="100"/>
          <a:sy n="109" d="100"/>
        </p:scale>
        <p:origin x="672"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5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4">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1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10">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54378E-4F83-4D43-AECD-E1F4D93DBF7E}" type="doc">
      <dgm:prSet loTypeId="urn:microsoft.com/office/officeart/2005/8/layout/vProcess5" loCatId="process" qsTypeId="urn:microsoft.com/office/officeart/2005/8/quickstyle/simple1#69" qsCatId="simple" csTypeId="urn:microsoft.com/office/officeart/2005/8/colors/accent1_2#53" csCatId="accent1" phldr="1"/>
      <dgm:spPr/>
      <dgm:t>
        <a:bodyPr/>
        <a:lstStyle/>
        <a:p>
          <a:endParaRPr lang="en-US"/>
        </a:p>
      </dgm:t>
    </dgm:pt>
    <dgm:pt modelId="{354CA575-44F8-4167-8868-8871E5E28B08}">
      <dgm:prSet custT="1"/>
      <dgm:spPr/>
      <dgm:t>
        <a:bodyPr/>
        <a:lstStyle/>
        <a:p>
          <a:pPr algn="ctr"/>
          <a:r>
            <a:rPr lang="ka-GE" sz="1600" b="1" dirty="0"/>
            <a:t>კანონითა და შესაბამისი ნორმატიული აქტებით დადგენილი წესების დაცვით შეარჩიოს მიმწოდებელი და დადოს მასთან სახელმწიფო შესყიდვის შესახებ ხელშეკრულება;</a:t>
          </a:r>
          <a:endParaRPr lang="en-US" sz="1600" b="1" dirty="0"/>
        </a:p>
      </dgm:t>
    </dgm:pt>
    <dgm:pt modelId="{84043786-68B6-4CDF-A505-7C93A5CFC9B5}" type="parTrans" cxnId="{407C3992-C8B2-4088-8F52-A6C3678FAA46}">
      <dgm:prSet/>
      <dgm:spPr/>
      <dgm:t>
        <a:bodyPr/>
        <a:lstStyle/>
        <a:p>
          <a:endParaRPr lang="en-US"/>
        </a:p>
      </dgm:t>
    </dgm:pt>
    <dgm:pt modelId="{8DDE4748-F939-4DC7-84E9-AA1AB186294F}" type="sibTrans" cxnId="{407C3992-C8B2-4088-8F52-A6C3678FAA46}">
      <dgm:prSet/>
      <dgm:spPr/>
      <dgm:t>
        <a:bodyPr/>
        <a:lstStyle/>
        <a:p>
          <a:endParaRPr lang="en-US"/>
        </a:p>
      </dgm:t>
    </dgm:pt>
    <dgm:pt modelId="{F6D9496B-75EA-4CEF-9C87-6EEF9DF11312}">
      <dgm:prSet custT="1"/>
      <dgm:spPr/>
      <dgm:t>
        <a:bodyPr/>
        <a:lstStyle/>
        <a:p>
          <a:r>
            <a:rPr lang="ka-GE" sz="1800" b="1" dirty="0"/>
            <a:t>განახორციელოს კონტროლი და ზედამხედველობა მიმწოდებლის მიერ ხელშეკრულების პირობების შესრულებაზე; </a:t>
          </a:r>
          <a:endParaRPr lang="en-US" sz="1800" b="1" dirty="0"/>
        </a:p>
      </dgm:t>
    </dgm:pt>
    <dgm:pt modelId="{361603A7-2B26-455D-A508-71349BECBC91}" type="parTrans" cxnId="{D1EEB675-7534-448E-91ED-42EBCDA1FC99}">
      <dgm:prSet/>
      <dgm:spPr/>
      <dgm:t>
        <a:bodyPr/>
        <a:lstStyle/>
        <a:p>
          <a:endParaRPr lang="en-US"/>
        </a:p>
      </dgm:t>
    </dgm:pt>
    <dgm:pt modelId="{BD647CE1-E7BD-4F8C-AF52-3A82ADF27C46}" type="sibTrans" cxnId="{D1EEB675-7534-448E-91ED-42EBCDA1FC99}">
      <dgm:prSet/>
      <dgm:spPr/>
      <dgm:t>
        <a:bodyPr/>
        <a:lstStyle/>
        <a:p>
          <a:endParaRPr lang="en-US"/>
        </a:p>
      </dgm:t>
    </dgm:pt>
    <dgm:pt modelId="{AA66A3DB-96C9-4828-9B97-C87000A9CCC3}">
      <dgm:prSet custT="1"/>
      <dgm:spPr/>
      <dgm:t>
        <a:bodyPr/>
        <a:lstStyle/>
        <a:p>
          <a:pPr algn="just"/>
          <a:r>
            <a:rPr lang="ka-GE" sz="1600" b="1" dirty="0"/>
            <a:t>რაციონალურად და საქართველოს სახელმწიფო ინტერესების გათვალისწინებით განახორციელოს შესყიდვები მისთვის გამოყოფილ ასიგნებათა ფარგლებში, კანონითა და შესაბამისი ნორმატიული აქტებით დადგენილი წესების დაცვით;</a:t>
          </a:r>
          <a:endParaRPr lang="en-US" sz="1600" b="1" dirty="0"/>
        </a:p>
      </dgm:t>
    </dgm:pt>
    <dgm:pt modelId="{8A20035F-C06C-4441-A10B-2962918D8408}" type="parTrans" cxnId="{C90718B8-D85F-43CA-836F-90B631CB6730}">
      <dgm:prSet/>
      <dgm:spPr/>
      <dgm:t>
        <a:bodyPr/>
        <a:lstStyle/>
        <a:p>
          <a:endParaRPr lang="en-US"/>
        </a:p>
      </dgm:t>
    </dgm:pt>
    <dgm:pt modelId="{DEC5AADD-912A-4EBB-A2B3-3F6F715ED280}" type="sibTrans" cxnId="{C90718B8-D85F-43CA-836F-90B631CB6730}">
      <dgm:prSet/>
      <dgm:spPr/>
      <dgm:t>
        <a:bodyPr/>
        <a:lstStyle/>
        <a:p>
          <a:endParaRPr lang="en-US"/>
        </a:p>
      </dgm:t>
    </dgm:pt>
    <dgm:pt modelId="{431222AA-497E-42BA-86C7-B27A31720431}">
      <dgm:prSet/>
      <dgm:spPr/>
      <dgm:t>
        <a:bodyPr/>
        <a:lstStyle/>
        <a:p>
          <a:r>
            <a:rPr lang="ka-GE" b="1" dirty="0"/>
            <a:t>სააგენტოს წარუდგინოს განხორციელებული შესყიდვების შესახებ ანგარიშები; </a:t>
          </a:r>
          <a:endParaRPr lang="en-US" b="1" dirty="0"/>
        </a:p>
      </dgm:t>
    </dgm:pt>
    <dgm:pt modelId="{B0D67DA0-F8C1-41BD-9F0B-860CC0EDDBCC}" type="parTrans" cxnId="{8CBEBA8B-39EB-4458-8B75-C64968C66D15}">
      <dgm:prSet/>
      <dgm:spPr/>
      <dgm:t>
        <a:bodyPr/>
        <a:lstStyle/>
        <a:p>
          <a:endParaRPr lang="en-US"/>
        </a:p>
      </dgm:t>
    </dgm:pt>
    <dgm:pt modelId="{F893BCCA-A78F-4126-9492-682B13B30272}" type="sibTrans" cxnId="{8CBEBA8B-39EB-4458-8B75-C64968C66D15}">
      <dgm:prSet/>
      <dgm:spPr/>
      <dgm:t>
        <a:bodyPr/>
        <a:lstStyle/>
        <a:p>
          <a:endParaRPr lang="en-US"/>
        </a:p>
      </dgm:t>
    </dgm:pt>
    <dgm:pt modelId="{EB6D3090-60EE-43E3-9A11-69158C7EF6E2}">
      <dgm:prSet/>
      <dgm:spPr/>
      <dgm:t>
        <a:bodyPr/>
        <a:lstStyle/>
        <a:p>
          <a:r>
            <a:rPr lang="ka-GE" b="1" dirty="0"/>
            <a:t>სახელმწიფო შესყიდვის მოსამზადებლად განახორციელოს ბაზრის კვლევა. </a:t>
          </a:r>
          <a:endParaRPr lang="en-US" b="1" dirty="0"/>
        </a:p>
      </dgm:t>
    </dgm:pt>
    <dgm:pt modelId="{2F2EB903-BC1D-4664-AC84-126E45141F3B}" type="parTrans" cxnId="{E27396FC-7834-4A9F-BABB-EA75C35A43CA}">
      <dgm:prSet/>
      <dgm:spPr/>
      <dgm:t>
        <a:bodyPr/>
        <a:lstStyle/>
        <a:p>
          <a:endParaRPr lang="en-US"/>
        </a:p>
      </dgm:t>
    </dgm:pt>
    <dgm:pt modelId="{BC1145F1-B6AE-41C3-B515-BC88673EA10D}" type="sibTrans" cxnId="{E27396FC-7834-4A9F-BABB-EA75C35A43CA}">
      <dgm:prSet/>
      <dgm:spPr/>
      <dgm:t>
        <a:bodyPr/>
        <a:lstStyle/>
        <a:p>
          <a:endParaRPr lang="en-US"/>
        </a:p>
      </dgm:t>
    </dgm:pt>
    <dgm:pt modelId="{469812A1-0951-426E-B8AD-29B9A25934B7}" type="pres">
      <dgm:prSet presAssocID="{9454378E-4F83-4D43-AECD-E1F4D93DBF7E}" presName="outerComposite" presStyleCnt="0">
        <dgm:presLayoutVars>
          <dgm:chMax val="5"/>
          <dgm:dir/>
          <dgm:resizeHandles val="exact"/>
        </dgm:presLayoutVars>
      </dgm:prSet>
      <dgm:spPr/>
      <dgm:t>
        <a:bodyPr/>
        <a:lstStyle/>
        <a:p>
          <a:endParaRPr lang="en-US"/>
        </a:p>
      </dgm:t>
    </dgm:pt>
    <dgm:pt modelId="{F6B1A18B-B779-4BBE-8ACC-EA3E342F8D0B}" type="pres">
      <dgm:prSet presAssocID="{9454378E-4F83-4D43-AECD-E1F4D93DBF7E}" presName="dummyMaxCanvas" presStyleCnt="0">
        <dgm:presLayoutVars/>
      </dgm:prSet>
      <dgm:spPr/>
    </dgm:pt>
    <dgm:pt modelId="{A3E7947B-A046-49A6-97BC-5AD2EED642A2}" type="pres">
      <dgm:prSet presAssocID="{9454378E-4F83-4D43-AECD-E1F4D93DBF7E}" presName="FiveNodes_1" presStyleLbl="node1" presStyleIdx="0" presStyleCnt="5">
        <dgm:presLayoutVars>
          <dgm:bulletEnabled val="1"/>
        </dgm:presLayoutVars>
      </dgm:prSet>
      <dgm:spPr/>
      <dgm:t>
        <a:bodyPr/>
        <a:lstStyle/>
        <a:p>
          <a:endParaRPr lang="en-US"/>
        </a:p>
      </dgm:t>
    </dgm:pt>
    <dgm:pt modelId="{6A7BA1EC-D867-48B2-8167-EFED75874D5F}" type="pres">
      <dgm:prSet presAssocID="{9454378E-4F83-4D43-AECD-E1F4D93DBF7E}" presName="FiveNodes_2" presStyleLbl="node1" presStyleIdx="1" presStyleCnt="5">
        <dgm:presLayoutVars>
          <dgm:bulletEnabled val="1"/>
        </dgm:presLayoutVars>
      </dgm:prSet>
      <dgm:spPr/>
      <dgm:t>
        <a:bodyPr/>
        <a:lstStyle/>
        <a:p>
          <a:endParaRPr lang="en-US"/>
        </a:p>
      </dgm:t>
    </dgm:pt>
    <dgm:pt modelId="{597158D3-12F2-43C5-AE7B-6E5DBF29AAF5}" type="pres">
      <dgm:prSet presAssocID="{9454378E-4F83-4D43-AECD-E1F4D93DBF7E}" presName="FiveNodes_3" presStyleLbl="node1" presStyleIdx="2" presStyleCnt="5">
        <dgm:presLayoutVars>
          <dgm:bulletEnabled val="1"/>
        </dgm:presLayoutVars>
      </dgm:prSet>
      <dgm:spPr/>
      <dgm:t>
        <a:bodyPr/>
        <a:lstStyle/>
        <a:p>
          <a:endParaRPr lang="en-US"/>
        </a:p>
      </dgm:t>
    </dgm:pt>
    <dgm:pt modelId="{D5E792ED-B29D-4DEB-9B8C-FEF7A0466515}" type="pres">
      <dgm:prSet presAssocID="{9454378E-4F83-4D43-AECD-E1F4D93DBF7E}" presName="FiveNodes_4" presStyleLbl="node1" presStyleIdx="3" presStyleCnt="5">
        <dgm:presLayoutVars>
          <dgm:bulletEnabled val="1"/>
        </dgm:presLayoutVars>
      </dgm:prSet>
      <dgm:spPr/>
      <dgm:t>
        <a:bodyPr/>
        <a:lstStyle/>
        <a:p>
          <a:endParaRPr lang="en-US"/>
        </a:p>
      </dgm:t>
    </dgm:pt>
    <dgm:pt modelId="{DA2FBFA6-2AEE-4B62-84A2-CAFBDDC084FE}" type="pres">
      <dgm:prSet presAssocID="{9454378E-4F83-4D43-AECD-E1F4D93DBF7E}" presName="FiveNodes_5" presStyleLbl="node1" presStyleIdx="4" presStyleCnt="5">
        <dgm:presLayoutVars>
          <dgm:bulletEnabled val="1"/>
        </dgm:presLayoutVars>
      </dgm:prSet>
      <dgm:spPr/>
      <dgm:t>
        <a:bodyPr/>
        <a:lstStyle/>
        <a:p>
          <a:endParaRPr lang="en-US"/>
        </a:p>
      </dgm:t>
    </dgm:pt>
    <dgm:pt modelId="{B1614A11-582B-4A0E-A7AB-EE2C9364A6D5}" type="pres">
      <dgm:prSet presAssocID="{9454378E-4F83-4D43-AECD-E1F4D93DBF7E}" presName="FiveConn_1-2" presStyleLbl="fgAccFollowNode1" presStyleIdx="0" presStyleCnt="4">
        <dgm:presLayoutVars>
          <dgm:bulletEnabled val="1"/>
        </dgm:presLayoutVars>
      </dgm:prSet>
      <dgm:spPr/>
      <dgm:t>
        <a:bodyPr/>
        <a:lstStyle/>
        <a:p>
          <a:endParaRPr lang="en-US"/>
        </a:p>
      </dgm:t>
    </dgm:pt>
    <dgm:pt modelId="{6FD5309D-5157-493D-951F-428B395CD0D9}" type="pres">
      <dgm:prSet presAssocID="{9454378E-4F83-4D43-AECD-E1F4D93DBF7E}" presName="FiveConn_2-3" presStyleLbl="fgAccFollowNode1" presStyleIdx="1" presStyleCnt="4">
        <dgm:presLayoutVars>
          <dgm:bulletEnabled val="1"/>
        </dgm:presLayoutVars>
      </dgm:prSet>
      <dgm:spPr/>
      <dgm:t>
        <a:bodyPr/>
        <a:lstStyle/>
        <a:p>
          <a:endParaRPr lang="en-US"/>
        </a:p>
      </dgm:t>
    </dgm:pt>
    <dgm:pt modelId="{EECDBCD0-22E3-47CE-B2B0-A2A40DEC77B0}" type="pres">
      <dgm:prSet presAssocID="{9454378E-4F83-4D43-AECD-E1F4D93DBF7E}" presName="FiveConn_3-4" presStyleLbl="fgAccFollowNode1" presStyleIdx="2" presStyleCnt="4">
        <dgm:presLayoutVars>
          <dgm:bulletEnabled val="1"/>
        </dgm:presLayoutVars>
      </dgm:prSet>
      <dgm:spPr/>
      <dgm:t>
        <a:bodyPr/>
        <a:lstStyle/>
        <a:p>
          <a:endParaRPr lang="en-US"/>
        </a:p>
      </dgm:t>
    </dgm:pt>
    <dgm:pt modelId="{1ECB9B91-E6EC-46A8-9B2C-F5781DE833D7}" type="pres">
      <dgm:prSet presAssocID="{9454378E-4F83-4D43-AECD-E1F4D93DBF7E}" presName="FiveConn_4-5" presStyleLbl="fgAccFollowNode1" presStyleIdx="3" presStyleCnt="4">
        <dgm:presLayoutVars>
          <dgm:bulletEnabled val="1"/>
        </dgm:presLayoutVars>
      </dgm:prSet>
      <dgm:spPr/>
      <dgm:t>
        <a:bodyPr/>
        <a:lstStyle/>
        <a:p>
          <a:endParaRPr lang="en-US"/>
        </a:p>
      </dgm:t>
    </dgm:pt>
    <dgm:pt modelId="{110DA802-A24C-4CB7-A1D9-C3C96DAAB0BB}" type="pres">
      <dgm:prSet presAssocID="{9454378E-4F83-4D43-AECD-E1F4D93DBF7E}" presName="FiveNodes_1_text" presStyleLbl="node1" presStyleIdx="4" presStyleCnt="5">
        <dgm:presLayoutVars>
          <dgm:bulletEnabled val="1"/>
        </dgm:presLayoutVars>
      </dgm:prSet>
      <dgm:spPr/>
      <dgm:t>
        <a:bodyPr/>
        <a:lstStyle/>
        <a:p>
          <a:endParaRPr lang="en-US"/>
        </a:p>
      </dgm:t>
    </dgm:pt>
    <dgm:pt modelId="{40A70842-1884-4BFB-B288-FD57673A4931}" type="pres">
      <dgm:prSet presAssocID="{9454378E-4F83-4D43-AECD-E1F4D93DBF7E}" presName="FiveNodes_2_text" presStyleLbl="node1" presStyleIdx="4" presStyleCnt="5">
        <dgm:presLayoutVars>
          <dgm:bulletEnabled val="1"/>
        </dgm:presLayoutVars>
      </dgm:prSet>
      <dgm:spPr/>
      <dgm:t>
        <a:bodyPr/>
        <a:lstStyle/>
        <a:p>
          <a:endParaRPr lang="en-US"/>
        </a:p>
      </dgm:t>
    </dgm:pt>
    <dgm:pt modelId="{019FC3BF-B52B-41B1-894C-B94495846B3E}" type="pres">
      <dgm:prSet presAssocID="{9454378E-4F83-4D43-AECD-E1F4D93DBF7E}" presName="FiveNodes_3_text" presStyleLbl="node1" presStyleIdx="4" presStyleCnt="5">
        <dgm:presLayoutVars>
          <dgm:bulletEnabled val="1"/>
        </dgm:presLayoutVars>
      </dgm:prSet>
      <dgm:spPr/>
      <dgm:t>
        <a:bodyPr/>
        <a:lstStyle/>
        <a:p>
          <a:endParaRPr lang="en-US"/>
        </a:p>
      </dgm:t>
    </dgm:pt>
    <dgm:pt modelId="{53392577-661F-4A4A-9AF1-1198828FAAD2}" type="pres">
      <dgm:prSet presAssocID="{9454378E-4F83-4D43-AECD-E1F4D93DBF7E}" presName="FiveNodes_4_text" presStyleLbl="node1" presStyleIdx="4" presStyleCnt="5">
        <dgm:presLayoutVars>
          <dgm:bulletEnabled val="1"/>
        </dgm:presLayoutVars>
      </dgm:prSet>
      <dgm:spPr/>
      <dgm:t>
        <a:bodyPr/>
        <a:lstStyle/>
        <a:p>
          <a:endParaRPr lang="en-US"/>
        </a:p>
      </dgm:t>
    </dgm:pt>
    <dgm:pt modelId="{C8D8E810-69A6-4EC2-9B43-BDDC3D8F2F17}" type="pres">
      <dgm:prSet presAssocID="{9454378E-4F83-4D43-AECD-E1F4D93DBF7E}" presName="FiveNodes_5_text" presStyleLbl="node1" presStyleIdx="4" presStyleCnt="5">
        <dgm:presLayoutVars>
          <dgm:bulletEnabled val="1"/>
        </dgm:presLayoutVars>
      </dgm:prSet>
      <dgm:spPr/>
      <dgm:t>
        <a:bodyPr/>
        <a:lstStyle/>
        <a:p>
          <a:endParaRPr lang="en-US"/>
        </a:p>
      </dgm:t>
    </dgm:pt>
  </dgm:ptLst>
  <dgm:cxnLst>
    <dgm:cxn modelId="{5D5D2B74-D793-49DA-94A8-60D3C38F096E}" type="presOf" srcId="{F893BCCA-A78F-4126-9492-682B13B30272}" destId="{1ECB9B91-E6EC-46A8-9B2C-F5781DE833D7}" srcOrd="0" destOrd="0" presId="urn:microsoft.com/office/officeart/2005/8/layout/vProcess5"/>
    <dgm:cxn modelId="{AC52D73F-6436-45FA-BDDC-95200A447642}" type="presOf" srcId="{EB6D3090-60EE-43E3-9A11-69158C7EF6E2}" destId="{DA2FBFA6-2AEE-4B62-84A2-CAFBDDC084FE}" srcOrd="0" destOrd="0" presId="urn:microsoft.com/office/officeart/2005/8/layout/vProcess5"/>
    <dgm:cxn modelId="{A98872B5-6229-40BA-9FBA-A83AD557B06E}" type="presOf" srcId="{431222AA-497E-42BA-86C7-B27A31720431}" destId="{D5E792ED-B29D-4DEB-9B8C-FEF7A0466515}" srcOrd="0" destOrd="0" presId="urn:microsoft.com/office/officeart/2005/8/layout/vProcess5"/>
    <dgm:cxn modelId="{C8505C88-D6F2-4625-ACE4-DCAFB492EA1F}" type="presOf" srcId="{354CA575-44F8-4167-8868-8871E5E28B08}" destId="{110DA802-A24C-4CB7-A1D9-C3C96DAAB0BB}" srcOrd="1" destOrd="0" presId="urn:microsoft.com/office/officeart/2005/8/layout/vProcess5"/>
    <dgm:cxn modelId="{E6D107FB-B0BC-4416-9954-6ADB0984BADF}" type="presOf" srcId="{8DDE4748-F939-4DC7-84E9-AA1AB186294F}" destId="{B1614A11-582B-4A0E-A7AB-EE2C9364A6D5}" srcOrd="0" destOrd="0" presId="urn:microsoft.com/office/officeart/2005/8/layout/vProcess5"/>
    <dgm:cxn modelId="{8CBEBA8B-39EB-4458-8B75-C64968C66D15}" srcId="{9454378E-4F83-4D43-AECD-E1F4D93DBF7E}" destId="{431222AA-497E-42BA-86C7-B27A31720431}" srcOrd="3" destOrd="0" parTransId="{B0D67DA0-F8C1-41BD-9F0B-860CC0EDDBCC}" sibTransId="{F893BCCA-A78F-4126-9492-682B13B30272}"/>
    <dgm:cxn modelId="{CCD7E800-0628-44E5-8229-D36B0724F263}" type="presOf" srcId="{AA66A3DB-96C9-4828-9B97-C87000A9CCC3}" destId="{597158D3-12F2-43C5-AE7B-6E5DBF29AAF5}" srcOrd="0" destOrd="0" presId="urn:microsoft.com/office/officeart/2005/8/layout/vProcess5"/>
    <dgm:cxn modelId="{407C3992-C8B2-4088-8F52-A6C3678FAA46}" srcId="{9454378E-4F83-4D43-AECD-E1F4D93DBF7E}" destId="{354CA575-44F8-4167-8868-8871E5E28B08}" srcOrd="0" destOrd="0" parTransId="{84043786-68B6-4CDF-A505-7C93A5CFC9B5}" sibTransId="{8DDE4748-F939-4DC7-84E9-AA1AB186294F}"/>
    <dgm:cxn modelId="{175A6021-E6D2-4C81-919D-332732D63C60}" type="presOf" srcId="{EB6D3090-60EE-43E3-9A11-69158C7EF6E2}" destId="{C8D8E810-69A6-4EC2-9B43-BDDC3D8F2F17}" srcOrd="1" destOrd="0" presId="urn:microsoft.com/office/officeart/2005/8/layout/vProcess5"/>
    <dgm:cxn modelId="{84F69A8B-651C-4481-BB46-1FBDD51C7546}" type="presOf" srcId="{F6D9496B-75EA-4CEF-9C87-6EEF9DF11312}" destId="{6A7BA1EC-D867-48B2-8167-EFED75874D5F}" srcOrd="0" destOrd="0" presId="urn:microsoft.com/office/officeart/2005/8/layout/vProcess5"/>
    <dgm:cxn modelId="{C90718B8-D85F-43CA-836F-90B631CB6730}" srcId="{9454378E-4F83-4D43-AECD-E1F4D93DBF7E}" destId="{AA66A3DB-96C9-4828-9B97-C87000A9CCC3}" srcOrd="2" destOrd="0" parTransId="{8A20035F-C06C-4441-A10B-2962918D8408}" sibTransId="{DEC5AADD-912A-4EBB-A2B3-3F6F715ED280}"/>
    <dgm:cxn modelId="{933B2EBF-7476-42C5-BDC3-08A403D24ED8}" type="presOf" srcId="{431222AA-497E-42BA-86C7-B27A31720431}" destId="{53392577-661F-4A4A-9AF1-1198828FAAD2}" srcOrd="1" destOrd="0" presId="urn:microsoft.com/office/officeart/2005/8/layout/vProcess5"/>
    <dgm:cxn modelId="{FB538A26-52D5-4924-88EA-69DBCFB89EBE}" type="presOf" srcId="{AA66A3DB-96C9-4828-9B97-C87000A9CCC3}" destId="{019FC3BF-B52B-41B1-894C-B94495846B3E}" srcOrd="1" destOrd="0" presId="urn:microsoft.com/office/officeart/2005/8/layout/vProcess5"/>
    <dgm:cxn modelId="{D1EEB675-7534-448E-91ED-42EBCDA1FC99}" srcId="{9454378E-4F83-4D43-AECD-E1F4D93DBF7E}" destId="{F6D9496B-75EA-4CEF-9C87-6EEF9DF11312}" srcOrd="1" destOrd="0" parTransId="{361603A7-2B26-455D-A508-71349BECBC91}" sibTransId="{BD647CE1-E7BD-4F8C-AF52-3A82ADF27C46}"/>
    <dgm:cxn modelId="{9F11E60A-5823-401C-A0AB-779D39D6A54B}" type="presOf" srcId="{9454378E-4F83-4D43-AECD-E1F4D93DBF7E}" destId="{469812A1-0951-426E-B8AD-29B9A25934B7}" srcOrd="0" destOrd="0" presId="urn:microsoft.com/office/officeart/2005/8/layout/vProcess5"/>
    <dgm:cxn modelId="{E27396FC-7834-4A9F-BABB-EA75C35A43CA}" srcId="{9454378E-4F83-4D43-AECD-E1F4D93DBF7E}" destId="{EB6D3090-60EE-43E3-9A11-69158C7EF6E2}" srcOrd="4" destOrd="0" parTransId="{2F2EB903-BC1D-4664-AC84-126E45141F3B}" sibTransId="{BC1145F1-B6AE-41C3-B515-BC88673EA10D}"/>
    <dgm:cxn modelId="{B5E5B0DD-23C8-4EF9-AE7B-5EF42786FD56}" type="presOf" srcId="{F6D9496B-75EA-4CEF-9C87-6EEF9DF11312}" destId="{40A70842-1884-4BFB-B288-FD57673A4931}" srcOrd="1" destOrd="0" presId="urn:microsoft.com/office/officeart/2005/8/layout/vProcess5"/>
    <dgm:cxn modelId="{748E0283-0BB5-411A-A4BF-6A70A5A68ED9}" type="presOf" srcId="{354CA575-44F8-4167-8868-8871E5E28B08}" destId="{A3E7947B-A046-49A6-97BC-5AD2EED642A2}" srcOrd="0" destOrd="0" presId="urn:microsoft.com/office/officeart/2005/8/layout/vProcess5"/>
    <dgm:cxn modelId="{25C7DAE1-4628-4BC3-9022-05EEC776DE1D}" type="presOf" srcId="{DEC5AADD-912A-4EBB-A2B3-3F6F715ED280}" destId="{EECDBCD0-22E3-47CE-B2B0-A2A40DEC77B0}" srcOrd="0" destOrd="0" presId="urn:microsoft.com/office/officeart/2005/8/layout/vProcess5"/>
    <dgm:cxn modelId="{E5558A2B-E176-4624-9933-005453A9FAB6}" type="presOf" srcId="{BD647CE1-E7BD-4F8C-AF52-3A82ADF27C46}" destId="{6FD5309D-5157-493D-951F-428B395CD0D9}" srcOrd="0" destOrd="0" presId="urn:microsoft.com/office/officeart/2005/8/layout/vProcess5"/>
    <dgm:cxn modelId="{6785DE5A-2EAE-40B8-98E4-11BA9ED26F7C}" type="presParOf" srcId="{469812A1-0951-426E-B8AD-29B9A25934B7}" destId="{F6B1A18B-B779-4BBE-8ACC-EA3E342F8D0B}" srcOrd="0" destOrd="0" presId="urn:microsoft.com/office/officeart/2005/8/layout/vProcess5"/>
    <dgm:cxn modelId="{D5C68705-293F-4905-9093-FBB2AEAEAA6D}" type="presParOf" srcId="{469812A1-0951-426E-B8AD-29B9A25934B7}" destId="{A3E7947B-A046-49A6-97BC-5AD2EED642A2}" srcOrd="1" destOrd="0" presId="urn:microsoft.com/office/officeart/2005/8/layout/vProcess5"/>
    <dgm:cxn modelId="{4811B170-1AC2-40AC-94ED-C11AC4D63E16}" type="presParOf" srcId="{469812A1-0951-426E-B8AD-29B9A25934B7}" destId="{6A7BA1EC-D867-48B2-8167-EFED75874D5F}" srcOrd="2" destOrd="0" presId="urn:microsoft.com/office/officeart/2005/8/layout/vProcess5"/>
    <dgm:cxn modelId="{A8C36600-2423-44BA-97AC-9A69623152C9}" type="presParOf" srcId="{469812A1-0951-426E-B8AD-29B9A25934B7}" destId="{597158D3-12F2-43C5-AE7B-6E5DBF29AAF5}" srcOrd="3" destOrd="0" presId="urn:microsoft.com/office/officeart/2005/8/layout/vProcess5"/>
    <dgm:cxn modelId="{6E5AC6D2-CAB9-4F5E-86AC-96588ACC01E3}" type="presParOf" srcId="{469812A1-0951-426E-B8AD-29B9A25934B7}" destId="{D5E792ED-B29D-4DEB-9B8C-FEF7A0466515}" srcOrd="4" destOrd="0" presId="urn:microsoft.com/office/officeart/2005/8/layout/vProcess5"/>
    <dgm:cxn modelId="{40010C90-DB4F-4F0D-9BFD-7918CC2296BC}" type="presParOf" srcId="{469812A1-0951-426E-B8AD-29B9A25934B7}" destId="{DA2FBFA6-2AEE-4B62-84A2-CAFBDDC084FE}" srcOrd="5" destOrd="0" presId="urn:microsoft.com/office/officeart/2005/8/layout/vProcess5"/>
    <dgm:cxn modelId="{3EDBD9AB-786F-42E7-84AF-585FCCD5451B}" type="presParOf" srcId="{469812A1-0951-426E-B8AD-29B9A25934B7}" destId="{B1614A11-582B-4A0E-A7AB-EE2C9364A6D5}" srcOrd="6" destOrd="0" presId="urn:microsoft.com/office/officeart/2005/8/layout/vProcess5"/>
    <dgm:cxn modelId="{782A47B1-3722-488C-AE89-ADF2DBD03E8C}" type="presParOf" srcId="{469812A1-0951-426E-B8AD-29B9A25934B7}" destId="{6FD5309D-5157-493D-951F-428B395CD0D9}" srcOrd="7" destOrd="0" presId="urn:microsoft.com/office/officeart/2005/8/layout/vProcess5"/>
    <dgm:cxn modelId="{F4EE0D5A-B7E4-47C1-9305-A1BDA3D89417}" type="presParOf" srcId="{469812A1-0951-426E-B8AD-29B9A25934B7}" destId="{EECDBCD0-22E3-47CE-B2B0-A2A40DEC77B0}" srcOrd="8" destOrd="0" presId="urn:microsoft.com/office/officeart/2005/8/layout/vProcess5"/>
    <dgm:cxn modelId="{CE66C4D3-AD6C-43C5-9C82-D430DC72C0D3}" type="presParOf" srcId="{469812A1-0951-426E-B8AD-29B9A25934B7}" destId="{1ECB9B91-E6EC-46A8-9B2C-F5781DE833D7}" srcOrd="9" destOrd="0" presId="urn:microsoft.com/office/officeart/2005/8/layout/vProcess5"/>
    <dgm:cxn modelId="{20410F93-DADD-45EE-9D6A-12ABC23F7949}" type="presParOf" srcId="{469812A1-0951-426E-B8AD-29B9A25934B7}" destId="{110DA802-A24C-4CB7-A1D9-C3C96DAAB0BB}" srcOrd="10" destOrd="0" presId="urn:microsoft.com/office/officeart/2005/8/layout/vProcess5"/>
    <dgm:cxn modelId="{8B8BF27E-2DE7-40AC-8FA6-92801A6DC026}" type="presParOf" srcId="{469812A1-0951-426E-B8AD-29B9A25934B7}" destId="{40A70842-1884-4BFB-B288-FD57673A4931}" srcOrd="11" destOrd="0" presId="urn:microsoft.com/office/officeart/2005/8/layout/vProcess5"/>
    <dgm:cxn modelId="{852CBFC8-F5C6-4173-B978-E21F897C857E}" type="presParOf" srcId="{469812A1-0951-426E-B8AD-29B9A25934B7}" destId="{019FC3BF-B52B-41B1-894C-B94495846B3E}" srcOrd="12" destOrd="0" presId="urn:microsoft.com/office/officeart/2005/8/layout/vProcess5"/>
    <dgm:cxn modelId="{715F8D19-CAF0-40CC-892D-143FEC850474}" type="presParOf" srcId="{469812A1-0951-426E-B8AD-29B9A25934B7}" destId="{53392577-661F-4A4A-9AF1-1198828FAAD2}" srcOrd="13" destOrd="0" presId="urn:microsoft.com/office/officeart/2005/8/layout/vProcess5"/>
    <dgm:cxn modelId="{48895FAB-231B-4911-83AF-1486033E7BA3}" type="presParOf" srcId="{469812A1-0951-426E-B8AD-29B9A25934B7}" destId="{C8D8E810-69A6-4EC2-9B43-BDDC3D8F2F17}"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A511E6-990B-4173-9844-93A45252A52A}" type="doc">
      <dgm:prSet loTypeId="urn:microsoft.com/office/officeart/2005/8/layout/vProcess5" loCatId="process" qsTypeId="urn:microsoft.com/office/officeart/2005/8/quickstyle/simple1#5" qsCatId="simple" csTypeId="urn:microsoft.com/office/officeart/2005/8/colors/accent1_2#4" csCatId="accent1"/>
      <dgm:spPr/>
      <dgm:t>
        <a:bodyPr/>
        <a:lstStyle/>
        <a:p>
          <a:endParaRPr lang="en-US"/>
        </a:p>
      </dgm:t>
    </dgm:pt>
    <dgm:pt modelId="{851387AA-F7BD-4167-BDB8-1F0EFCF81D15}">
      <dgm:prSet/>
      <dgm:spPr/>
      <dgm:t>
        <a:bodyPr/>
        <a:lstStyle/>
        <a:p>
          <a:r>
            <a:rPr lang="ka-GE" dirty="0"/>
            <a:t>ბაზრის კვლევის განცხადებისათვის სტატუსის </a:t>
          </a:r>
          <a:r>
            <a:rPr lang="ka-GE" b="1" dirty="0"/>
            <a:t>„გამოცხადებულია</a:t>
          </a:r>
          <a:r>
            <a:rPr lang="ka-GE" dirty="0"/>
            <a:t>“ მინიჭებიდან, სტატუსის </a:t>
          </a:r>
          <a:r>
            <a:rPr lang="ka-GE" b="1" dirty="0"/>
            <a:t>„წინადადების მიღება დასრულებულია</a:t>
          </a:r>
          <a:r>
            <a:rPr lang="ka-GE" dirty="0"/>
            <a:t>“ მინიჭებამდე, სისტემაში რეგისტრირებული ნებისმიერი პირი უფლებამოსილია, </a:t>
          </a:r>
          <a:r>
            <a:rPr lang="en-US" dirty="0"/>
            <a:t>MRS </a:t>
          </a:r>
          <a:r>
            <a:rPr lang="ka-GE" dirty="0"/>
            <a:t>მოდულში არსებული „კითხვა-პასუხის“ მოდულის მეშვეობით შემსყიდველ ორგანიზაციას მოსთხოვოს ბაზრის კვლევის განცხადების კონკრეტული ჩანაწერის განმარტება.</a:t>
          </a:r>
          <a:endParaRPr lang="en-US" dirty="0"/>
        </a:p>
      </dgm:t>
    </dgm:pt>
    <dgm:pt modelId="{359B735B-D107-499B-BA78-FB92469CCE5E}" type="parTrans" cxnId="{41A357AF-7BBE-4FFA-BBC6-D39C64C9C559}">
      <dgm:prSet/>
      <dgm:spPr/>
      <dgm:t>
        <a:bodyPr/>
        <a:lstStyle/>
        <a:p>
          <a:endParaRPr lang="en-US"/>
        </a:p>
      </dgm:t>
    </dgm:pt>
    <dgm:pt modelId="{3B4470CF-9260-4A2C-B9DE-FAF6E5D94679}" type="sibTrans" cxnId="{41A357AF-7BBE-4FFA-BBC6-D39C64C9C559}">
      <dgm:prSet/>
      <dgm:spPr/>
      <dgm:t>
        <a:bodyPr/>
        <a:lstStyle/>
        <a:p>
          <a:endParaRPr lang="en-US"/>
        </a:p>
      </dgm:t>
    </dgm:pt>
    <dgm:pt modelId="{4D7B3D92-C12C-40CC-8077-FB831C40CA64}">
      <dgm:prSet/>
      <dgm:spPr/>
      <dgm:t>
        <a:bodyPr/>
        <a:lstStyle/>
        <a:p>
          <a:r>
            <a:rPr lang="ka-GE"/>
            <a:t>შემსყიდველი ორგანიზაცია ვალდებულია, </a:t>
          </a:r>
          <a:r>
            <a:rPr lang="ka-GE" b="1" u="sng"/>
            <a:t>გონივრულ ვადაში, </a:t>
          </a:r>
          <a:r>
            <a:rPr lang="ka-GE"/>
            <a:t>თუმცა არაუგვიანეს ბაზრის კვლევის განცხადებისთვის სტატუსის </a:t>
          </a:r>
          <a:r>
            <a:rPr lang="ka-GE" b="1"/>
            <a:t>„წინადადების მიღება დასრულებულია</a:t>
          </a:r>
          <a:r>
            <a:rPr lang="ka-GE"/>
            <a:t>“ მინიჭებამდე გააკეთოს შესაბამისი განმარტება.</a:t>
          </a:r>
          <a:endParaRPr lang="en-US"/>
        </a:p>
      </dgm:t>
    </dgm:pt>
    <dgm:pt modelId="{C430208B-69BA-453D-95C3-D611222BD268}" type="parTrans" cxnId="{A74CD48A-D51F-4956-89E6-620CB7794BF5}">
      <dgm:prSet/>
      <dgm:spPr/>
      <dgm:t>
        <a:bodyPr/>
        <a:lstStyle/>
        <a:p>
          <a:endParaRPr lang="en-US"/>
        </a:p>
      </dgm:t>
    </dgm:pt>
    <dgm:pt modelId="{65028723-1967-4151-ADF1-5D26522F7A44}" type="sibTrans" cxnId="{A74CD48A-D51F-4956-89E6-620CB7794BF5}">
      <dgm:prSet/>
      <dgm:spPr/>
      <dgm:t>
        <a:bodyPr/>
        <a:lstStyle/>
        <a:p>
          <a:endParaRPr lang="en-US"/>
        </a:p>
      </dgm:t>
    </dgm:pt>
    <dgm:pt modelId="{E9EB431A-FE55-4AF3-8936-90A974064AC9}">
      <dgm:prSet/>
      <dgm:spPr/>
      <dgm:t>
        <a:bodyPr/>
        <a:lstStyle/>
        <a:p>
          <a:r>
            <a:rPr lang="ka-GE" b="1"/>
            <a:t>განმარტება არ უნდა იყოს ბუნდოვანი და კონკრეტულად უნდა პასუხობდეს დასმულ კითხვას.</a:t>
          </a:r>
          <a:endParaRPr lang="en-US"/>
        </a:p>
      </dgm:t>
    </dgm:pt>
    <dgm:pt modelId="{6B81B236-9890-4528-A866-A7E3DAC363BF}" type="parTrans" cxnId="{3505DBB4-74AB-4A8A-831E-894224ED5C28}">
      <dgm:prSet/>
      <dgm:spPr/>
      <dgm:t>
        <a:bodyPr/>
        <a:lstStyle/>
        <a:p>
          <a:endParaRPr lang="en-US"/>
        </a:p>
      </dgm:t>
    </dgm:pt>
    <dgm:pt modelId="{4FF60668-21E9-4FA1-80A8-31A6657C7EC3}" type="sibTrans" cxnId="{3505DBB4-74AB-4A8A-831E-894224ED5C28}">
      <dgm:prSet/>
      <dgm:spPr/>
      <dgm:t>
        <a:bodyPr/>
        <a:lstStyle/>
        <a:p>
          <a:endParaRPr lang="en-US"/>
        </a:p>
      </dgm:t>
    </dgm:pt>
    <dgm:pt modelId="{B28F0221-4DC9-4743-A7D4-DF880E613D53}">
      <dgm:prSet/>
      <dgm:spPr/>
      <dgm:t>
        <a:bodyPr/>
        <a:lstStyle/>
        <a:p>
          <a:r>
            <a:rPr lang="ka-GE"/>
            <a:t>სისტემა უზრუნველყოფს </a:t>
          </a:r>
          <a:r>
            <a:rPr lang="en-US"/>
            <a:t>MRS </a:t>
          </a:r>
          <a:r>
            <a:rPr lang="ka-GE"/>
            <a:t>მოდულში არსებული „კითხვა-პასუხის“ მოდულის, მათ შორის, პოტენციურ მიმწოდებელთა ანონიმურობას.</a:t>
          </a:r>
          <a:endParaRPr lang="en-US"/>
        </a:p>
      </dgm:t>
    </dgm:pt>
    <dgm:pt modelId="{10210646-86B4-4D7D-88FB-34621617EA08}" type="parTrans" cxnId="{DBE70C06-CDAE-4E5D-950E-EBA882F13D2E}">
      <dgm:prSet/>
      <dgm:spPr/>
      <dgm:t>
        <a:bodyPr/>
        <a:lstStyle/>
        <a:p>
          <a:endParaRPr lang="en-US"/>
        </a:p>
      </dgm:t>
    </dgm:pt>
    <dgm:pt modelId="{D1AE6D37-3593-44FC-A94D-0BE094372A6D}" type="sibTrans" cxnId="{DBE70C06-CDAE-4E5D-950E-EBA882F13D2E}">
      <dgm:prSet/>
      <dgm:spPr/>
      <dgm:t>
        <a:bodyPr/>
        <a:lstStyle/>
        <a:p>
          <a:endParaRPr lang="en-US"/>
        </a:p>
      </dgm:t>
    </dgm:pt>
    <dgm:pt modelId="{CBDAF07F-249F-4C6D-9B05-74992992AF89}" type="pres">
      <dgm:prSet presAssocID="{7BA511E6-990B-4173-9844-93A45252A52A}" presName="outerComposite" presStyleCnt="0">
        <dgm:presLayoutVars>
          <dgm:chMax val="5"/>
          <dgm:dir/>
          <dgm:resizeHandles val="exact"/>
        </dgm:presLayoutVars>
      </dgm:prSet>
      <dgm:spPr/>
      <dgm:t>
        <a:bodyPr/>
        <a:lstStyle/>
        <a:p>
          <a:endParaRPr lang="en-US"/>
        </a:p>
      </dgm:t>
    </dgm:pt>
    <dgm:pt modelId="{2B3736C8-DD89-40F6-A9BE-F9DF8CA0FABA}" type="pres">
      <dgm:prSet presAssocID="{7BA511E6-990B-4173-9844-93A45252A52A}" presName="dummyMaxCanvas" presStyleCnt="0">
        <dgm:presLayoutVars/>
      </dgm:prSet>
      <dgm:spPr/>
    </dgm:pt>
    <dgm:pt modelId="{2AB41F87-ED98-4448-B610-B165315058DD}" type="pres">
      <dgm:prSet presAssocID="{7BA511E6-990B-4173-9844-93A45252A52A}" presName="FourNodes_1" presStyleLbl="node1" presStyleIdx="0" presStyleCnt="4">
        <dgm:presLayoutVars>
          <dgm:bulletEnabled val="1"/>
        </dgm:presLayoutVars>
      </dgm:prSet>
      <dgm:spPr/>
      <dgm:t>
        <a:bodyPr/>
        <a:lstStyle/>
        <a:p>
          <a:endParaRPr lang="en-US"/>
        </a:p>
      </dgm:t>
    </dgm:pt>
    <dgm:pt modelId="{C426D7E0-3252-484B-927A-0727FD7E04FB}" type="pres">
      <dgm:prSet presAssocID="{7BA511E6-990B-4173-9844-93A45252A52A}" presName="FourNodes_2" presStyleLbl="node1" presStyleIdx="1" presStyleCnt="4">
        <dgm:presLayoutVars>
          <dgm:bulletEnabled val="1"/>
        </dgm:presLayoutVars>
      </dgm:prSet>
      <dgm:spPr/>
      <dgm:t>
        <a:bodyPr/>
        <a:lstStyle/>
        <a:p>
          <a:endParaRPr lang="en-US"/>
        </a:p>
      </dgm:t>
    </dgm:pt>
    <dgm:pt modelId="{6065DECF-AC19-48CE-9D66-10320821D867}" type="pres">
      <dgm:prSet presAssocID="{7BA511E6-990B-4173-9844-93A45252A52A}" presName="FourNodes_3" presStyleLbl="node1" presStyleIdx="2" presStyleCnt="4">
        <dgm:presLayoutVars>
          <dgm:bulletEnabled val="1"/>
        </dgm:presLayoutVars>
      </dgm:prSet>
      <dgm:spPr/>
      <dgm:t>
        <a:bodyPr/>
        <a:lstStyle/>
        <a:p>
          <a:endParaRPr lang="en-US"/>
        </a:p>
      </dgm:t>
    </dgm:pt>
    <dgm:pt modelId="{4B8C1127-9F5B-40C7-A635-84EAD3DD4CD6}" type="pres">
      <dgm:prSet presAssocID="{7BA511E6-990B-4173-9844-93A45252A52A}" presName="FourNodes_4" presStyleLbl="node1" presStyleIdx="3" presStyleCnt="4">
        <dgm:presLayoutVars>
          <dgm:bulletEnabled val="1"/>
        </dgm:presLayoutVars>
      </dgm:prSet>
      <dgm:spPr/>
      <dgm:t>
        <a:bodyPr/>
        <a:lstStyle/>
        <a:p>
          <a:endParaRPr lang="en-US"/>
        </a:p>
      </dgm:t>
    </dgm:pt>
    <dgm:pt modelId="{6EB6EE63-BAB8-4E4B-9DD4-0CC861BE3BA2}" type="pres">
      <dgm:prSet presAssocID="{7BA511E6-990B-4173-9844-93A45252A52A}" presName="FourConn_1-2" presStyleLbl="fgAccFollowNode1" presStyleIdx="0" presStyleCnt="3">
        <dgm:presLayoutVars>
          <dgm:bulletEnabled val="1"/>
        </dgm:presLayoutVars>
      </dgm:prSet>
      <dgm:spPr/>
      <dgm:t>
        <a:bodyPr/>
        <a:lstStyle/>
        <a:p>
          <a:endParaRPr lang="en-US"/>
        </a:p>
      </dgm:t>
    </dgm:pt>
    <dgm:pt modelId="{AB2FD0B9-8DEB-4753-8E83-8F309E76226B}" type="pres">
      <dgm:prSet presAssocID="{7BA511E6-990B-4173-9844-93A45252A52A}" presName="FourConn_2-3" presStyleLbl="fgAccFollowNode1" presStyleIdx="1" presStyleCnt="3">
        <dgm:presLayoutVars>
          <dgm:bulletEnabled val="1"/>
        </dgm:presLayoutVars>
      </dgm:prSet>
      <dgm:spPr/>
      <dgm:t>
        <a:bodyPr/>
        <a:lstStyle/>
        <a:p>
          <a:endParaRPr lang="en-US"/>
        </a:p>
      </dgm:t>
    </dgm:pt>
    <dgm:pt modelId="{43B208E2-F8C2-45FE-B753-6CE108A14E97}" type="pres">
      <dgm:prSet presAssocID="{7BA511E6-990B-4173-9844-93A45252A52A}" presName="FourConn_3-4" presStyleLbl="fgAccFollowNode1" presStyleIdx="2" presStyleCnt="3">
        <dgm:presLayoutVars>
          <dgm:bulletEnabled val="1"/>
        </dgm:presLayoutVars>
      </dgm:prSet>
      <dgm:spPr/>
      <dgm:t>
        <a:bodyPr/>
        <a:lstStyle/>
        <a:p>
          <a:endParaRPr lang="en-US"/>
        </a:p>
      </dgm:t>
    </dgm:pt>
    <dgm:pt modelId="{1C22F16B-2230-40D9-853A-C6CE4D87C8A4}" type="pres">
      <dgm:prSet presAssocID="{7BA511E6-990B-4173-9844-93A45252A52A}" presName="FourNodes_1_text" presStyleLbl="node1" presStyleIdx="3" presStyleCnt="4">
        <dgm:presLayoutVars>
          <dgm:bulletEnabled val="1"/>
        </dgm:presLayoutVars>
      </dgm:prSet>
      <dgm:spPr/>
      <dgm:t>
        <a:bodyPr/>
        <a:lstStyle/>
        <a:p>
          <a:endParaRPr lang="en-US"/>
        </a:p>
      </dgm:t>
    </dgm:pt>
    <dgm:pt modelId="{2060D61B-B2A7-4300-B5F6-52C66A33414C}" type="pres">
      <dgm:prSet presAssocID="{7BA511E6-990B-4173-9844-93A45252A52A}" presName="FourNodes_2_text" presStyleLbl="node1" presStyleIdx="3" presStyleCnt="4">
        <dgm:presLayoutVars>
          <dgm:bulletEnabled val="1"/>
        </dgm:presLayoutVars>
      </dgm:prSet>
      <dgm:spPr/>
      <dgm:t>
        <a:bodyPr/>
        <a:lstStyle/>
        <a:p>
          <a:endParaRPr lang="en-US"/>
        </a:p>
      </dgm:t>
    </dgm:pt>
    <dgm:pt modelId="{5B19533C-C5D4-4E00-9D7C-DF3C9EB09E4B}" type="pres">
      <dgm:prSet presAssocID="{7BA511E6-990B-4173-9844-93A45252A52A}" presName="FourNodes_3_text" presStyleLbl="node1" presStyleIdx="3" presStyleCnt="4">
        <dgm:presLayoutVars>
          <dgm:bulletEnabled val="1"/>
        </dgm:presLayoutVars>
      </dgm:prSet>
      <dgm:spPr/>
      <dgm:t>
        <a:bodyPr/>
        <a:lstStyle/>
        <a:p>
          <a:endParaRPr lang="en-US"/>
        </a:p>
      </dgm:t>
    </dgm:pt>
    <dgm:pt modelId="{2D42A861-F5B7-4867-B1DA-94AD1E0FEFCB}" type="pres">
      <dgm:prSet presAssocID="{7BA511E6-990B-4173-9844-93A45252A52A}" presName="FourNodes_4_text" presStyleLbl="node1" presStyleIdx="3" presStyleCnt="4">
        <dgm:presLayoutVars>
          <dgm:bulletEnabled val="1"/>
        </dgm:presLayoutVars>
      </dgm:prSet>
      <dgm:spPr/>
      <dgm:t>
        <a:bodyPr/>
        <a:lstStyle/>
        <a:p>
          <a:endParaRPr lang="en-US"/>
        </a:p>
      </dgm:t>
    </dgm:pt>
  </dgm:ptLst>
  <dgm:cxnLst>
    <dgm:cxn modelId="{5C8F47E0-B43B-47BA-9CDE-76488F0A0E6B}" type="presOf" srcId="{E9EB431A-FE55-4AF3-8936-90A974064AC9}" destId="{6065DECF-AC19-48CE-9D66-10320821D867}" srcOrd="0" destOrd="0" presId="urn:microsoft.com/office/officeart/2005/8/layout/vProcess5"/>
    <dgm:cxn modelId="{41A357AF-7BBE-4FFA-BBC6-D39C64C9C559}" srcId="{7BA511E6-990B-4173-9844-93A45252A52A}" destId="{851387AA-F7BD-4167-BDB8-1F0EFCF81D15}" srcOrd="0" destOrd="0" parTransId="{359B735B-D107-499B-BA78-FB92469CCE5E}" sibTransId="{3B4470CF-9260-4A2C-B9DE-FAF6E5D94679}"/>
    <dgm:cxn modelId="{F703A4C1-5687-42BB-868B-D1D2F226D90A}" type="presOf" srcId="{B28F0221-4DC9-4743-A7D4-DF880E613D53}" destId="{4B8C1127-9F5B-40C7-A635-84EAD3DD4CD6}" srcOrd="0" destOrd="0" presId="urn:microsoft.com/office/officeart/2005/8/layout/vProcess5"/>
    <dgm:cxn modelId="{96F0C85C-32CD-402B-B152-FEE593F1C486}" type="presOf" srcId="{4D7B3D92-C12C-40CC-8077-FB831C40CA64}" destId="{C426D7E0-3252-484B-927A-0727FD7E04FB}" srcOrd="0" destOrd="0" presId="urn:microsoft.com/office/officeart/2005/8/layout/vProcess5"/>
    <dgm:cxn modelId="{38B7BAE5-4CC1-4C3E-A45E-68F942ABFFD6}" type="presOf" srcId="{65028723-1967-4151-ADF1-5D26522F7A44}" destId="{AB2FD0B9-8DEB-4753-8E83-8F309E76226B}" srcOrd="0" destOrd="0" presId="urn:microsoft.com/office/officeart/2005/8/layout/vProcess5"/>
    <dgm:cxn modelId="{DBE70C06-CDAE-4E5D-950E-EBA882F13D2E}" srcId="{7BA511E6-990B-4173-9844-93A45252A52A}" destId="{B28F0221-4DC9-4743-A7D4-DF880E613D53}" srcOrd="3" destOrd="0" parTransId="{10210646-86B4-4D7D-88FB-34621617EA08}" sibTransId="{D1AE6D37-3593-44FC-A94D-0BE094372A6D}"/>
    <dgm:cxn modelId="{A74CD48A-D51F-4956-89E6-620CB7794BF5}" srcId="{7BA511E6-990B-4173-9844-93A45252A52A}" destId="{4D7B3D92-C12C-40CC-8077-FB831C40CA64}" srcOrd="1" destOrd="0" parTransId="{C430208B-69BA-453D-95C3-D611222BD268}" sibTransId="{65028723-1967-4151-ADF1-5D26522F7A44}"/>
    <dgm:cxn modelId="{5EFC16EC-AE13-4B6D-935A-14E9EA176394}" type="presOf" srcId="{4FF60668-21E9-4FA1-80A8-31A6657C7EC3}" destId="{43B208E2-F8C2-45FE-B753-6CE108A14E97}" srcOrd="0" destOrd="0" presId="urn:microsoft.com/office/officeart/2005/8/layout/vProcess5"/>
    <dgm:cxn modelId="{37643074-A2B7-4AA7-81CB-02359D80B35C}" type="presOf" srcId="{E9EB431A-FE55-4AF3-8936-90A974064AC9}" destId="{5B19533C-C5D4-4E00-9D7C-DF3C9EB09E4B}" srcOrd="1" destOrd="0" presId="urn:microsoft.com/office/officeart/2005/8/layout/vProcess5"/>
    <dgm:cxn modelId="{DB118149-AD6B-404D-BB3A-1E8228C5F037}" type="presOf" srcId="{851387AA-F7BD-4167-BDB8-1F0EFCF81D15}" destId="{2AB41F87-ED98-4448-B610-B165315058DD}" srcOrd="0" destOrd="0" presId="urn:microsoft.com/office/officeart/2005/8/layout/vProcess5"/>
    <dgm:cxn modelId="{3505DBB4-74AB-4A8A-831E-894224ED5C28}" srcId="{7BA511E6-990B-4173-9844-93A45252A52A}" destId="{E9EB431A-FE55-4AF3-8936-90A974064AC9}" srcOrd="2" destOrd="0" parTransId="{6B81B236-9890-4528-A866-A7E3DAC363BF}" sibTransId="{4FF60668-21E9-4FA1-80A8-31A6657C7EC3}"/>
    <dgm:cxn modelId="{CC49A4BF-87F8-4467-B13F-E46741E211F7}" type="presOf" srcId="{7BA511E6-990B-4173-9844-93A45252A52A}" destId="{CBDAF07F-249F-4C6D-9B05-74992992AF89}" srcOrd="0" destOrd="0" presId="urn:microsoft.com/office/officeart/2005/8/layout/vProcess5"/>
    <dgm:cxn modelId="{7A2CCE25-B224-4071-AB0D-CB6A4DD014CC}" type="presOf" srcId="{B28F0221-4DC9-4743-A7D4-DF880E613D53}" destId="{2D42A861-F5B7-4867-B1DA-94AD1E0FEFCB}" srcOrd="1" destOrd="0" presId="urn:microsoft.com/office/officeart/2005/8/layout/vProcess5"/>
    <dgm:cxn modelId="{677F904F-2DD8-44C1-83E6-A928B85C141D}" type="presOf" srcId="{4D7B3D92-C12C-40CC-8077-FB831C40CA64}" destId="{2060D61B-B2A7-4300-B5F6-52C66A33414C}" srcOrd="1" destOrd="0" presId="urn:microsoft.com/office/officeart/2005/8/layout/vProcess5"/>
    <dgm:cxn modelId="{6D1EB778-8B53-4320-9D56-329B9F7F46FE}" type="presOf" srcId="{851387AA-F7BD-4167-BDB8-1F0EFCF81D15}" destId="{1C22F16B-2230-40D9-853A-C6CE4D87C8A4}" srcOrd="1" destOrd="0" presId="urn:microsoft.com/office/officeart/2005/8/layout/vProcess5"/>
    <dgm:cxn modelId="{5EED00E7-D709-4D8A-BCCD-71394DB56B9E}" type="presOf" srcId="{3B4470CF-9260-4A2C-B9DE-FAF6E5D94679}" destId="{6EB6EE63-BAB8-4E4B-9DD4-0CC861BE3BA2}" srcOrd="0" destOrd="0" presId="urn:microsoft.com/office/officeart/2005/8/layout/vProcess5"/>
    <dgm:cxn modelId="{1811C685-719C-4447-900A-27B0BA50ACD6}" type="presParOf" srcId="{CBDAF07F-249F-4C6D-9B05-74992992AF89}" destId="{2B3736C8-DD89-40F6-A9BE-F9DF8CA0FABA}" srcOrd="0" destOrd="0" presId="urn:microsoft.com/office/officeart/2005/8/layout/vProcess5"/>
    <dgm:cxn modelId="{3FC4F533-C6D8-43D1-95B2-C906E3A74834}" type="presParOf" srcId="{CBDAF07F-249F-4C6D-9B05-74992992AF89}" destId="{2AB41F87-ED98-4448-B610-B165315058DD}" srcOrd="1" destOrd="0" presId="urn:microsoft.com/office/officeart/2005/8/layout/vProcess5"/>
    <dgm:cxn modelId="{93995B4C-3AA0-468E-BF33-49B9DB3ACF7E}" type="presParOf" srcId="{CBDAF07F-249F-4C6D-9B05-74992992AF89}" destId="{C426D7E0-3252-484B-927A-0727FD7E04FB}" srcOrd="2" destOrd="0" presId="urn:microsoft.com/office/officeart/2005/8/layout/vProcess5"/>
    <dgm:cxn modelId="{150BACB8-C693-4510-9E32-12C8108F0798}" type="presParOf" srcId="{CBDAF07F-249F-4C6D-9B05-74992992AF89}" destId="{6065DECF-AC19-48CE-9D66-10320821D867}" srcOrd="3" destOrd="0" presId="urn:microsoft.com/office/officeart/2005/8/layout/vProcess5"/>
    <dgm:cxn modelId="{0A9E493D-BF2F-44E6-8A23-898BE5C1DFE6}" type="presParOf" srcId="{CBDAF07F-249F-4C6D-9B05-74992992AF89}" destId="{4B8C1127-9F5B-40C7-A635-84EAD3DD4CD6}" srcOrd="4" destOrd="0" presId="urn:microsoft.com/office/officeart/2005/8/layout/vProcess5"/>
    <dgm:cxn modelId="{CE2C0D71-AA8B-4A99-9D4F-1EE1B7DEB4B6}" type="presParOf" srcId="{CBDAF07F-249F-4C6D-9B05-74992992AF89}" destId="{6EB6EE63-BAB8-4E4B-9DD4-0CC861BE3BA2}" srcOrd="5" destOrd="0" presId="urn:microsoft.com/office/officeart/2005/8/layout/vProcess5"/>
    <dgm:cxn modelId="{04556C27-52D9-454F-8E65-21CACA0A80C5}" type="presParOf" srcId="{CBDAF07F-249F-4C6D-9B05-74992992AF89}" destId="{AB2FD0B9-8DEB-4753-8E83-8F309E76226B}" srcOrd="6" destOrd="0" presId="urn:microsoft.com/office/officeart/2005/8/layout/vProcess5"/>
    <dgm:cxn modelId="{104486AB-5474-45D8-B761-2684E4FA185D}" type="presParOf" srcId="{CBDAF07F-249F-4C6D-9B05-74992992AF89}" destId="{43B208E2-F8C2-45FE-B753-6CE108A14E97}" srcOrd="7" destOrd="0" presId="urn:microsoft.com/office/officeart/2005/8/layout/vProcess5"/>
    <dgm:cxn modelId="{5A2CE884-5EE0-44D6-AF0D-99395E455E61}" type="presParOf" srcId="{CBDAF07F-249F-4C6D-9B05-74992992AF89}" destId="{1C22F16B-2230-40D9-853A-C6CE4D87C8A4}" srcOrd="8" destOrd="0" presId="urn:microsoft.com/office/officeart/2005/8/layout/vProcess5"/>
    <dgm:cxn modelId="{A8C11A96-0BAC-4AEA-B714-44AF97557182}" type="presParOf" srcId="{CBDAF07F-249F-4C6D-9B05-74992992AF89}" destId="{2060D61B-B2A7-4300-B5F6-52C66A33414C}" srcOrd="9" destOrd="0" presId="urn:microsoft.com/office/officeart/2005/8/layout/vProcess5"/>
    <dgm:cxn modelId="{19FADE6F-8B1E-4697-95BA-FBAFB9798557}" type="presParOf" srcId="{CBDAF07F-249F-4C6D-9B05-74992992AF89}" destId="{5B19533C-C5D4-4E00-9D7C-DF3C9EB09E4B}" srcOrd="10" destOrd="0" presId="urn:microsoft.com/office/officeart/2005/8/layout/vProcess5"/>
    <dgm:cxn modelId="{16EF76BC-B039-4B3F-886B-102D5FDAF145}" type="presParOf" srcId="{CBDAF07F-249F-4C6D-9B05-74992992AF89}" destId="{2D42A861-F5B7-4867-B1DA-94AD1E0FEFCB}"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3785DF-0664-47C2-89B0-E75CB92B4458}" type="doc">
      <dgm:prSet loTypeId="urn:microsoft.com/office/officeart/2005/8/layout/vList2" loCatId="list" qsTypeId="urn:microsoft.com/office/officeart/2005/8/quickstyle/simple1#7" qsCatId="simple" csTypeId="urn:microsoft.com/office/officeart/2005/8/colors/colorful5#2" csCatId="colorful"/>
      <dgm:spPr/>
      <dgm:t>
        <a:bodyPr/>
        <a:lstStyle/>
        <a:p>
          <a:endParaRPr lang="en-US"/>
        </a:p>
      </dgm:t>
    </dgm:pt>
    <dgm:pt modelId="{6A2F9B97-DF47-460C-AA45-5C2872102C31}">
      <dgm:prSet/>
      <dgm:spPr/>
      <dgm:t>
        <a:bodyPr/>
        <a:lstStyle/>
        <a:p>
          <a:r>
            <a:rPr lang="ka-GE" dirty="0"/>
            <a:t>თუ გამოქვეყნებულ ბაზრის კვლევაში წინადადების მიღების ვადის დასრულება შაბათ-კვირას ან უქმე დღეს ემთხვევა, წინადადების მიღების ვადა დასრულდება მომდევნო სამუშაო დღეს.</a:t>
          </a:r>
          <a:endParaRPr lang="en-US" dirty="0"/>
        </a:p>
      </dgm:t>
    </dgm:pt>
    <dgm:pt modelId="{D5B9008E-817D-40C9-B488-A5E42BAAF06C}" type="parTrans" cxnId="{2444C122-53E1-4E60-85F1-3CB1B6674ED0}">
      <dgm:prSet/>
      <dgm:spPr/>
      <dgm:t>
        <a:bodyPr/>
        <a:lstStyle/>
        <a:p>
          <a:endParaRPr lang="en-US"/>
        </a:p>
      </dgm:t>
    </dgm:pt>
    <dgm:pt modelId="{26799799-B6BB-4370-BBE1-8C94D01A9FC8}" type="sibTrans" cxnId="{2444C122-53E1-4E60-85F1-3CB1B6674ED0}">
      <dgm:prSet/>
      <dgm:spPr/>
      <dgm:t>
        <a:bodyPr/>
        <a:lstStyle/>
        <a:p>
          <a:endParaRPr lang="en-US"/>
        </a:p>
      </dgm:t>
    </dgm:pt>
    <dgm:pt modelId="{8FBD50DB-F0D7-4D85-9FC7-9EC9EC03953C}">
      <dgm:prSet/>
      <dgm:spPr/>
      <dgm:t>
        <a:bodyPr/>
        <a:lstStyle/>
        <a:p>
          <a:r>
            <a:rPr lang="ka-GE"/>
            <a:t>სისტემა უზრუნველყოფს ბაზრის კვლევაში მონაწილე პირთა რაოდენობის, მათი ვინაობისა და წინადადებების ანონიმურობას.</a:t>
          </a:r>
          <a:endParaRPr lang="en-US"/>
        </a:p>
      </dgm:t>
    </dgm:pt>
    <dgm:pt modelId="{46EDD346-F42E-49B8-AEB0-B43F1CB9E0DC}" type="parTrans" cxnId="{7C671C3D-E50D-4A20-BF5E-FDA2861900D4}">
      <dgm:prSet/>
      <dgm:spPr/>
      <dgm:t>
        <a:bodyPr/>
        <a:lstStyle/>
        <a:p>
          <a:endParaRPr lang="en-US"/>
        </a:p>
      </dgm:t>
    </dgm:pt>
    <dgm:pt modelId="{AA00A6DE-74AF-4312-88A4-DFE0D6B63605}" type="sibTrans" cxnId="{7C671C3D-E50D-4A20-BF5E-FDA2861900D4}">
      <dgm:prSet/>
      <dgm:spPr/>
      <dgm:t>
        <a:bodyPr/>
        <a:lstStyle/>
        <a:p>
          <a:endParaRPr lang="en-US"/>
        </a:p>
      </dgm:t>
    </dgm:pt>
    <dgm:pt modelId="{C4923972-06DA-479A-A1E2-DDD096B7FDE9}">
      <dgm:prSet/>
      <dgm:spPr/>
      <dgm:t>
        <a:bodyPr/>
        <a:lstStyle/>
        <a:p>
          <a:r>
            <a:rPr lang="ka-GE"/>
            <a:t>წინადადებების მიღების ვადის დასრულების შემდგომ ბაზრის კვლევის განცხადებას ავტომატურად, სისტემის მეშვეობით ენიჭება სტატუსი – „</a:t>
          </a:r>
          <a:r>
            <a:rPr lang="ka-GE" b="1"/>
            <a:t>წინადადების მიღება დასრულებულია“.</a:t>
          </a:r>
          <a:endParaRPr lang="en-US"/>
        </a:p>
      </dgm:t>
    </dgm:pt>
    <dgm:pt modelId="{626F57F8-A08E-4EA5-AD92-C2314C8E2512}" type="parTrans" cxnId="{F00039D7-3688-4CC5-A8A5-F047776D86C8}">
      <dgm:prSet/>
      <dgm:spPr/>
      <dgm:t>
        <a:bodyPr/>
        <a:lstStyle/>
        <a:p>
          <a:endParaRPr lang="en-US"/>
        </a:p>
      </dgm:t>
    </dgm:pt>
    <dgm:pt modelId="{6692778D-1C20-40E6-A139-7F869F51E886}" type="sibTrans" cxnId="{F00039D7-3688-4CC5-A8A5-F047776D86C8}">
      <dgm:prSet/>
      <dgm:spPr/>
      <dgm:t>
        <a:bodyPr/>
        <a:lstStyle/>
        <a:p>
          <a:endParaRPr lang="en-US"/>
        </a:p>
      </dgm:t>
    </dgm:pt>
    <dgm:pt modelId="{B1CDD349-81AB-482B-9FE4-B3FD4F9CCA62}" type="pres">
      <dgm:prSet presAssocID="{663785DF-0664-47C2-89B0-E75CB92B4458}" presName="linear" presStyleCnt="0">
        <dgm:presLayoutVars>
          <dgm:animLvl val="lvl"/>
          <dgm:resizeHandles val="exact"/>
        </dgm:presLayoutVars>
      </dgm:prSet>
      <dgm:spPr/>
      <dgm:t>
        <a:bodyPr/>
        <a:lstStyle/>
        <a:p>
          <a:endParaRPr lang="en-US"/>
        </a:p>
      </dgm:t>
    </dgm:pt>
    <dgm:pt modelId="{21239B4D-859A-4AF3-86B9-E99DAE72F043}" type="pres">
      <dgm:prSet presAssocID="{6A2F9B97-DF47-460C-AA45-5C2872102C31}" presName="parentText" presStyleLbl="node1" presStyleIdx="0" presStyleCnt="3">
        <dgm:presLayoutVars>
          <dgm:chMax val="0"/>
          <dgm:bulletEnabled val="1"/>
        </dgm:presLayoutVars>
      </dgm:prSet>
      <dgm:spPr/>
      <dgm:t>
        <a:bodyPr/>
        <a:lstStyle/>
        <a:p>
          <a:endParaRPr lang="en-US"/>
        </a:p>
      </dgm:t>
    </dgm:pt>
    <dgm:pt modelId="{6C3624DA-FB02-4CB0-8F91-5F05EE4538BB}" type="pres">
      <dgm:prSet presAssocID="{26799799-B6BB-4370-BBE1-8C94D01A9FC8}" presName="spacer" presStyleCnt="0"/>
      <dgm:spPr/>
    </dgm:pt>
    <dgm:pt modelId="{3D1D3D21-8699-4BC3-AC61-21A45BB9C68F}" type="pres">
      <dgm:prSet presAssocID="{8FBD50DB-F0D7-4D85-9FC7-9EC9EC03953C}" presName="parentText" presStyleLbl="node1" presStyleIdx="1" presStyleCnt="3">
        <dgm:presLayoutVars>
          <dgm:chMax val="0"/>
          <dgm:bulletEnabled val="1"/>
        </dgm:presLayoutVars>
      </dgm:prSet>
      <dgm:spPr/>
      <dgm:t>
        <a:bodyPr/>
        <a:lstStyle/>
        <a:p>
          <a:endParaRPr lang="en-US"/>
        </a:p>
      </dgm:t>
    </dgm:pt>
    <dgm:pt modelId="{E7768834-2E41-4163-BF01-8227B6658339}" type="pres">
      <dgm:prSet presAssocID="{AA00A6DE-74AF-4312-88A4-DFE0D6B63605}" presName="spacer" presStyleCnt="0"/>
      <dgm:spPr/>
    </dgm:pt>
    <dgm:pt modelId="{ED9287F2-47C4-4EA3-8572-177EE4816BC5}" type="pres">
      <dgm:prSet presAssocID="{C4923972-06DA-479A-A1E2-DDD096B7FDE9}" presName="parentText" presStyleLbl="node1" presStyleIdx="2" presStyleCnt="3">
        <dgm:presLayoutVars>
          <dgm:chMax val="0"/>
          <dgm:bulletEnabled val="1"/>
        </dgm:presLayoutVars>
      </dgm:prSet>
      <dgm:spPr/>
      <dgm:t>
        <a:bodyPr/>
        <a:lstStyle/>
        <a:p>
          <a:endParaRPr lang="en-US"/>
        </a:p>
      </dgm:t>
    </dgm:pt>
  </dgm:ptLst>
  <dgm:cxnLst>
    <dgm:cxn modelId="{CB4EAFFC-DC22-4C07-9CEC-FA5C73C2D8AF}" type="presOf" srcId="{6A2F9B97-DF47-460C-AA45-5C2872102C31}" destId="{21239B4D-859A-4AF3-86B9-E99DAE72F043}" srcOrd="0" destOrd="0" presId="urn:microsoft.com/office/officeart/2005/8/layout/vList2"/>
    <dgm:cxn modelId="{C0EC4C71-86A8-44BF-970C-BD1A1EBFA826}" type="presOf" srcId="{C4923972-06DA-479A-A1E2-DDD096B7FDE9}" destId="{ED9287F2-47C4-4EA3-8572-177EE4816BC5}" srcOrd="0" destOrd="0" presId="urn:microsoft.com/office/officeart/2005/8/layout/vList2"/>
    <dgm:cxn modelId="{F2E56F93-34E6-46D0-86D3-4F61A469969C}" type="presOf" srcId="{8FBD50DB-F0D7-4D85-9FC7-9EC9EC03953C}" destId="{3D1D3D21-8699-4BC3-AC61-21A45BB9C68F}" srcOrd="0" destOrd="0" presId="urn:microsoft.com/office/officeart/2005/8/layout/vList2"/>
    <dgm:cxn modelId="{F00039D7-3688-4CC5-A8A5-F047776D86C8}" srcId="{663785DF-0664-47C2-89B0-E75CB92B4458}" destId="{C4923972-06DA-479A-A1E2-DDD096B7FDE9}" srcOrd="2" destOrd="0" parTransId="{626F57F8-A08E-4EA5-AD92-C2314C8E2512}" sibTransId="{6692778D-1C20-40E6-A139-7F869F51E886}"/>
    <dgm:cxn modelId="{E8BF4DFB-B2B7-4B0B-8CC5-FE3E7AE8A441}" type="presOf" srcId="{663785DF-0664-47C2-89B0-E75CB92B4458}" destId="{B1CDD349-81AB-482B-9FE4-B3FD4F9CCA62}" srcOrd="0" destOrd="0" presId="urn:microsoft.com/office/officeart/2005/8/layout/vList2"/>
    <dgm:cxn modelId="{2444C122-53E1-4E60-85F1-3CB1B6674ED0}" srcId="{663785DF-0664-47C2-89B0-E75CB92B4458}" destId="{6A2F9B97-DF47-460C-AA45-5C2872102C31}" srcOrd="0" destOrd="0" parTransId="{D5B9008E-817D-40C9-B488-A5E42BAAF06C}" sibTransId="{26799799-B6BB-4370-BBE1-8C94D01A9FC8}"/>
    <dgm:cxn modelId="{7C671C3D-E50D-4A20-BF5E-FDA2861900D4}" srcId="{663785DF-0664-47C2-89B0-E75CB92B4458}" destId="{8FBD50DB-F0D7-4D85-9FC7-9EC9EC03953C}" srcOrd="1" destOrd="0" parTransId="{46EDD346-F42E-49B8-AEB0-B43F1CB9E0DC}" sibTransId="{AA00A6DE-74AF-4312-88A4-DFE0D6B63605}"/>
    <dgm:cxn modelId="{9FC74A47-3E0B-439B-98C1-E9A3CA7145CC}" type="presParOf" srcId="{B1CDD349-81AB-482B-9FE4-B3FD4F9CCA62}" destId="{21239B4D-859A-4AF3-86B9-E99DAE72F043}" srcOrd="0" destOrd="0" presId="urn:microsoft.com/office/officeart/2005/8/layout/vList2"/>
    <dgm:cxn modelId="{025BB992-249E-4331-AC49-E48754C04FE4}" type="presParOf" srcId="{B1CDD349-81AB-482B-9FE4-B3FD4F9CCA62}" destId="{6C3624DA-FB02-4CB0-8F91-5F05EE4538BB}" srcOrd="1" destOrd="0" presId="urn:microsoft.com/office/officeart/2005/8/layout/vList2"/>
    <dgm:cxn modelId="{BC6D20B5-9330-4CD4-92B0-762A9D0C0B05}" type="presParOf" srcId="{B1CDD349-81AB-482B-9FE4-B3FD4F9CCA62}" destId="{3D1D3D21-8699-4BC3-AC61-21A45BB9C68F}" srcOrd="2" destOrd="0" presId="urn:microsoft.com/office/officeart/2005/8/layout/vList2"/>
    <dgm:cxn modelId="{6E0AAA7D-1F18-4B95-AE82-90A864837DC8}" type="presParOf" srcId="{B1CDD349-81AB-482B-9FE4-B3FD4F9CCA62}" destId="{E7768834-2E41-4163-BF01-8227B6658339}" srcOrd="3" destOrd="0" presId="urn:microsoft.com/office/officeart/2005/8/layout/vList2"/>
    <dgm:cxn modelId="{A7BB9BED-13A4-4652-92C1-684688594FBB}" type="presParOf" srcId="{B1CDD349-81AB-482B-9FE4-B3FD4F9CCA62}" destId="{ED9287F2-47C4-4EA3-8572-177EE4816BC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15EC2C-A182-4219-88E2-2FE2D2055C92}" type="doc">
      <dgm:prSet loTypeId="urn:microsoft.com/office/officeart/2005/8/layout/vProcess5" loCatId="process" qsTypeId="urn:microsoft.com/office/officeart/2005/8/quickstyle/simple2#6" qsCatId="simple" csTypeId="urn:microsoft.com/office/officeart/2005/8/colors/colorful2#4" csCatId="colorful"/>
      <dgm:spPr/>
      <dgm:t>
        <a:bodyPr/>
        <a:lstStyle/>
        <a:p>
          <a:endParaRPr lang="en-US"/>
        </a:p>
      </dgm:t>
    </dgm:pt>
    <dgm:pt modelId="{24FD9D3F-C5E8-4879-8CAF-949E1CD084D2}">
      <dgm:prSet/>
      <dgm:spPr/>
      <dgm:t>
        <a:bodyPr/>
        <a:lstStyle/>
        <a:p>
          <a:r>
            <a:rPr lang="ka-GE" dirty="0"/>
            <a:t>ბაზრის კვლევის განცხადებისთვის სტატუსის </a:t>
          </a:r>
          <a:r>
            <a:rPr lang="ka-GE" b="1" dirty="0"/>
            <a:t>„წინადადების მიღება დასრულებულია</a:t>
          </a:r>
          <a:r>
            <a:rPr lang="ka-GE" dirty="0"/>
            <a:t>“ მინიჭებისთანავე შემსყიდველი ორგანიზაცია ვალდებულია, </a:t>
          </a:r>
          <a:r>
            <a:rPr lang="en-US" dirty="0"/>
            <a:t>MRS </a:t>
          </a:r>
          <a:r>
            <a:rPr lang="ka-GE" dirty="0"/>
            <a:t>მოდულის შესაბამის ველში ატვირთოს სხვა რომელიმე მეთოდით განხორციელებული ბაზრის კვლევის შედეგები, რომელიც მიღებულია/მოძიებულია </a:t>
          </a:r>
          <a:r>
            <a:rPr lang="en-US" b="1" dirty="0"/>
            <a:t>MRS </a:t>
          </a:r>
          <a:r>
            <a:rPr lang="ka-GE" b="1" dirty="0"/>
            <a:t>მოდულში წინადადებების მიღების ვადის დასრულებამდე</a:t>
          </a:r>
          <a:r>
            <a:rPr lang="ka-GE" dirty="0"/>
            <a:t>. </a:t>
          </a:r>
          <a:r>
            <a:rPr lang="ka-GE" u="sng" dirty="0"/>
            <a:t>წინადადებების მიღების ვადის დასრულების შემდგომ მიღებული შედეგები არ გაითვალისწინება.</a:t>
          </a:r>
          <a:endParaRPr lang="en-US" dirty="0"/>
        </a:p>
      </dgm:t>
    </dgm:pt>
    <dgm:pt modelId="{829BE47C-9BB2-4C8A-95AC-46524CDA8F5D}" type="parTrans" cxnId="{F9349638-E879-4BF0-9493-85A9F70CCE40}">
      <dgm:prSet/>
      <dgm:spPr/>
      <dgm:t>
        <a:bodyPr/>
        <a:lstStyle/>
        <a:p>
          <a:endParaRPr lang="en-US"/>
        </a:p>
      </dgm:t>
    </dgm:pt>
    <dgm:pt modelId="{E96C45C4-0569-4B81-A31C-9AF87AC07F73}" type="sibTrans" cxnId="{F9349638-E879-4BF0-9493-85A9F70CCE40}">
      <dgm:prSet/>
      <dgm:spPr/>
      <dgm:t>
        <a:bodyPr/>
        <a:lstStyle/>
        <a:p>
          <a:endParaRPr lang="en-US"/>
        </a:p>
      </dgm:t>
    </dgm:pt>
    <dgm:pt modelId="{E37D6E91-980C-4268-BA5D-9A9CC062683D}">
      <dgm:prSet/>
      <dgm:spPr/>
      <dgm:t>
        <a:bodyPr/>
        <a:lstStyle/>
        <a:p>
          <a:r>
            <a:rPr lang="ka-GE"/>
            <a:t>შედეგების </a:t>
          </a:r>
          <a:r>
            <a:rPr lang="en-US"/>
            <a:t>MRS </a:t>
          </a:r>
          <a:r>
            <a:rPr lang="ka-GE"/>
            <a:t>მოდულში ატვირთვის შემდგომ, შემსყიდველი ორგანიზაციის მიერ</a:t>
          </a:r>
          <a:r>
            <a:rPr lang="en-GB"/>
            <a:t> </a:t>
          </a:r>
          <a:r>
            <a:rPr lang="ka-GE"/>
            <a:t>ბაზრის კვლევის განცხადებას ენიჭება სტატუსი– </a:t>
          </a:r>
          <a:r>
            <a:rPr lang="ka-GE" b="1"/>
            <a:t>„ბაზრის კვლევა დასრულებულია</a:t>
          </a:r>
          <a:r>
            <a:rPr lang="ka-GE"/>
            <a:t>“</a:t>
          </a:r>
          <a:endParaRPr lang="en-US"/>
        </a:p>
      </dgm:t>
    </dgm:pt>
    <dgm:pt modelId="{88ACF808-C04F-4229-9976-8AB593CB396E}" type="parTrans" cxnId="{A0D60E0F-8DAD-4EF1-A78F-EE73E649012D}">
      <dgm:prSet/>
      <dgm:spPr/>
      <dgm:t>
        <a:bodyPr/>
        <a:lstStyle/>
        <a:p>
          <a:endParaRPr lang="en-US"/>
        </a:p>
      </dgm:t>
    </dgm:pt>
    <dgm:pt modelId="{00BD45BA-B96D-4504-A953-BEFA674460E0}" type="sibTrans" cxnId="{A0D60E0F-8DAD-4EF1-A78F-EE73E649012D}">
      <dgm:prSet/>
      <dgm:spPr/>
      <dgm:t>
        <a:bodyPr/>
        <a:lstStyle/>
        <a:p>
          <a:endParaRPr lang="en-US"/>
        </a:p>
      </dgm:t>
    </dgm:pt>
    <dgm:pt modelId="{8ECCFFB5-8A2A-4EF3-BDCD-AED4B26550E6}">
      <dgm:prSet/>
      <dgm:spPr/>
      <dgm:t>
        <a:bodyPr/>
        <a:lstStyle/>
        <a:p>
          <a:r>
            <a:rPr lang="ka-GE"/>
            <a:t>ბაზრის კვლევის განცხადებისთვის სტატუსის </a:t>
          </a:r>
          <a:r>
            <a:rPr lang="ka-GE" b="1"/>
            <a:t>,,ბაზრის კვლევა დასრულებულია</a:t>
          </a:r>
          <a:r>
            <a:rPr lang="ka-GE"/>
            <a:t>” მინიჭების შემდგომ, დაუშვებელია შედეგების ან/და სხვა ინფორმაციის/დოკუმენტაციის ატვირთვა, წაშლა ან/და ცვლილება, გარდა</a:t>
          </a:r>
          <a:r>
            <a:rPr lang="en-GB"/>
            <a:t> MRS </a:t>
          </a:r>
          <a:r>
            <a:rPr lang="ka-GE"/>
            <a:t>მოდულის გარდა, იმ შემთხვევისა, როდესაც ბაზრის კვლევის სხვა მეთოდ(ებ)ით განხორციელებისას შემსყიდველი ორგანიზაცი</a:t>
          </a:r>
          <a:r>
            <a:rPr lang="en-GB"/>
            <a:t>is</a:t>
          </a:r>
          <a:r>
            <a:rPr lang="ka-GE"/>
            <a:t> მიერ დაზუსტებული ინფორმაცია (არსებობის შემთხვევაში), იტვირთება </a:t>
          </a:r>
          <a:r>
            <a:rPr lang="en-GB"/>
            <a:t>MRS </a:t>
          </a:r>
          <a:r>
            <a:rPr lang="ka-GE"/>
            <a:t>მოდულის შესაბამის ველში.</a:t>
          </a:r>
          <a:endParaRPr lang="en-US"/>
        </a:p>
      </dgm:t>
    </dgm:pt>
    <dgm:pt modelId="{D1E44CE9-D478-4FDA-BBD2-71567EB1714B}" type="parTrans" cxnId="{583C8DF3-54FE-4E08-BA02-B56F15789700}">
      <dgm:prSet/>
      <dgm:spPr/>
      <dgm:t>
        <a:bodyPr/>
        <a:lstStyle/>
        <a:p>
          <a:endParaRPr lang="en-US"/>
        </a:p>
      </dgm:t>
    </dgm:pt>
    <dgm:pt modelId="{10E41314-3FA3-4D38-A5B4-850DFA83F3A6}" type="sibTrans" cxnId="{583C8DF3-54FE-4E08-BA02-B56F15789700}">
      <dgm:prSet/>
      <dgm:spPr/>
      <dgm:t>
        <a:bodyPr/>
        <a:lstStyle/>
        <a:p>
          <a:endParaRPr lang="en-US"/>
        </a:p>
      </dgm:t>
    </dgm:pt>
    <dgm:pt modelId="{999D81AF-96DF-4840-A1CB-296B17CAE84C}" type="pres">
      <dgm:prSet presAssocID="{5815EC2C-A182-4219-88E2-2FE2D2055C92}" presName="outerComposite" presStyleCnt="0">
        <dgm:presLayoutVars>
          <dgm:chMax val="5"/>
          <dgm:dir/>
          <dgm:resizeHandles val="exact"/>
        </dgm:presLayoutVars>
      </dgm:prSet>
      <dgm:spPr/>
      <dgm:t>
        <a:bodyPr/>
        <a:lstStyle/>
        <a:p>
          <a:endParaRPr lang="en-US"/>
        </a:p>
      </dgm:t>
    </dgm:pt>
    <dgm:pt modelId="{07D10BC3-4309-4860-A950-70DEC0CE67E1}" type="pres">
      <dgm:prSet presAssocID="{5815EC2C-A182-4219-88E2-2FE2D2055C92}" presName="dummyMaxCanvas" presStyleCnt="0">
        <dgm:presLayoutVars/>
      </dgm:prSet>
      <dgm:spPr/>
    </dgm:pt>
    <dgm:pt modelId="{07453160-C4E8-4BE8-A263-518C9C3D5BEB}" type="pres">
      <dgm:prSet presAssocID="{5815EC2C-A182-4219-88E2-2FE2D2055C92}" presName="ThreeNodes_1" presStyleLbl="node1" presStyleIdx="0" presStyleCnt="3" custLinFactNeighborX="2006">
        <dgm:presLayoutVars>
          <dgm:bulletEnabled val="1"/>
        </dgm:presLayoutVars>
      </dgm:prSet>
      <dgm:spPr/>
      <dgm:t>
        <a:bodyPr/>
        <a:lstStyle/>
        <a:p>
          <a:endParaRPr lang="en-US"/>
        </a:p>
      </dgm:t>
    </dgm:pt>
    <dgm:pt modelId="{8C0261B2-36A3-42F9-B831-70378AD6717D}" type="pres">
      <dgm:prSet presAssocID="{5815EC2C-A182-4219-88E2-2FE2D2055C92}" presName="ThreeNodes_2" presStyleLbl="node1" presStyleIdx="1" presStyleCnt="3">
        <dgm:presLayoutVars>
          <dgm:bulletEnabled val="1"/>
        </dgm:presLayoutVars>
      </dgm:prSet>
      <dgm:spPr/>
      <dgm:t>
        <a:bodyPr/>
        <a:lstStyle/>
        <a:p>
          <a:endParaRPr lang="en-US"/>
        </a:p>
      </dgm:t>
    </dgm:pt>
    <dgm:pt modelId="{9B28A0EA-94A6-4E03-A730-5363731AFA47}" type="pres">
      <dgm:prSet presAssocID="{5815EC2C-A182-4219-88E2-2FE2D2055C92}" presName="ThreeNodes_3" presStyleLbl="node1" presStyleIdx="2" presStyleCnt="3">
        <dgm:presLayoutVars>
          <dgm:bulletEnabled val="1"/>
        </dgm:presLayoutVars>
      </dgm:prSet>
      <dgm:spPr/>
      <dgm:t>
        <a:bodyPr/>
        <a:lstStyle/>
        <a:p>
          <a:endParaRPr lang="en-US"/>
        </a:p>
      </dgm:t>
    </dgm:pt>
    <dgm:pt modelId="{7C3D1347-8A86-4957-9F6E-D94A0386C4AD}" type="pres">
      <dgm:prSet presAssocID="{5815EC2C-A182-4219-88E2-2FE2D2055C92}" presName="ThreeConn_1-2" presStyleLbl="fgAccFollowNode1" presStyleIdx="0" presStyleCnt="2">
        <dgm:presLayoutVars>
          <dgm:bulletEnabled val="1"/>
        </dgm:presLayoutVars>
      </dgm:prSet>
      <dgm:spPr/>
      <dgm:t>
        <a:bodyPr/>
        <a:lstStyle/>
        <a:p>
          <a:endParaRPr lang="en-US"/>
        </a:p>
      </dgm:t>
    </dgm:pt>
    <dgm:pt modelId="{318BE76E-DC9D-4F1E-AEBC-078E5431C9B1}" type="pres">
      <dgm:prSet presAssocID="{5815EC2C-A182-4219-88E2-2FE2D2055C92}" presName="ThreeConn_2-3" presStyleLbl="fgAccFollowNode1" presStyleIdx="1" presStyleCnt="2">
        <dgm:presLayoutVars>
          <dgm:bulletEnabled val="1"/>
        </dgm:presLayoutVars>
      </dgm:prSet>
      <dgm:spPr/>
      <dgm:t>
        <a:bodyPr/>
        <a:lstStyle/>
        <a:p>
          <a:endParaRPr lang="en-US"/>
        </a:p>
      </dgm:t>
    </dgm:pt>
    <dgm:pt modelId="{FE80BAFF-EA7C-4486-A1A1-1622B3C1900D}" type="pres">
      <dgm:prSet presAssocID="{5815EC2C-A182-4219-88E2-2FE2D2055C92}" presName="ThreeNodes_1_text" presStyleLbl="node1" presStyleIdx="2" presStyleCnt="3">
        <dgm:presLayoutVars>
          <dgm:bulletEnabled val="1"/>
        </dgm:presLayoutVars>
      </dgm:prSet>
      <dgm:spPr/>
      <dgm:t>
        <a:bodyPr/>
        <a:lstStyle/>
        <a:p>
          <a:endParaRPr lang="en-US"/>
        </a:p>
      </dgm:t>
    </dgm:pt>
    <dgm:pt modelId="{EB5604A8-1FA2-418C-AC74-E79BD49ED5C0}" type="pres">
      <dgm:prSet presAssocID="{5815EC2C-A182-4219-88E2-2FE2D2055C92}" presName="ThreeNodes_2_text" presStyleLbl="node1" presStyleIdx="2" presStyleCnt="3">
        <dgm:presLayoutVars>
          <dgm:bulletEnabled val="1"/>
        </dgm:presLayoutVars>
      </dgm:prSet>
      <dgm:spPr/>
      <dgm:t>
        <a:bodyPr/>
        <a:lstStyle/>
        <a:p>
          <a:endParaRPr lang="en-US"/>
        </a:p>
      </dgm:t>
    </dgm:pt>
    <dgm:pt modelId="{46080636-D8B7-4DD6-BB56-E3B26426BE54}" type="pres">
      <dgm:prSet presAssocID="{5815EC2C-A182-4219-88E2-2FE2D2055C92}" presName="ThreeNodes_3_text" presStyleLbl="node1" presStyleIdx="2" presStyleCnt="3">
        <dgm:presLayoutVars>
          <dgm:bulletEnabled val="1"/>
        </dgm:presLayoutVars>
      </dgm:prSet>
      <dgm:spPr/>
      <dgm:t>
        <a:bodyPr/>
        <a:lstStyle/>
        <a:p>
          <a:endParaRPr lang="en-US"/>
        </a:p>
      </dgm:t>
    </dgm:pt>
  </dgm:ptLst>
  <dgm:cxnLst>
    <dgm:cxn modelId="{9F1D1849-D4B3-4160-B4E1-875F831D54E2}" type="presOf" srcId="{5815EC2C-A182-4219-88E2-2FE2D2055C92}" destId="{999D81AF-96DF-4840-A1CB-296B17CAE84C}" srcOrd="0" destOrd="0" presId="urn:microsoft.com/office/officeart/2005/8/layout/vProcess5"/>
    <dgm:cxn modelId="{49BD2335-858C-4A40-9502-E60F683DE944}" type="presOf" srcId="{E96C45C4-0569-4B81-A31C-9AF87AC07F73}" destId="{7C3D1347-8A86-4957-9F6E-D94A0386C4AD}" srcOrd="0" destOrd="0" presId="urn:microsoft.com/office/officeart/2005/8/layout/vProcess5"/>
    <dgm:cxn modelId="{E0F80618-75CF-412B-9ED9-E8E33EDDF351}" type="presOf" srcId="{8ECCFFB5-8A2A-4EF3-BDCD-AED4B26550E6}" destId="{46080636-D8B7-4DD6-BB56-E3B26426BE54}" srcOrd="1" destOrd="0" presId="urn:microsoft.com/office/officeart/2005/8/layout/vProcess5"/>
    <dgm:cxn modelId="{F1AEA770-408E-42B7-BAAE-40FA898625DF}" type="presOf" srcId="{E37D6E91-980C-4268-BA5D-9A9CC062683D}" destId="{8C0261B2-36A3-42F9-B831-70378AD6717D}" srcOrd="0" destOrd="0" presId="urn:microsoft.com/office/officeart/2005/8/layout/vProcess5"/>
    <dgm:cxn modelId="{500E27C5-FDD9-4944-951B-8D93F0BFA192}" type="presOf" srcId="{8ECCFFB5-8A2A-4EF3-BDCD-AED4B26550E6}" destId="{9B28A0EA-94A6-4E03-A730-5363731AFA47}" srcOrd="0" destOrd="0" presId="urn:microsoft.com/office/officeart/2005/8/layout/vProcess5"/>
    <dgm:cxn modelId="{583C8DF3-54FE-4E08-BA02-B56F15789700}" srcId="{5815EC2C-A182-4219-88E2-2FE2D2055C92}" destId="{8ECCFFB5-8A2A-4EF3-BDCD-AED4B26550E6}" srcOrd="2" destOrd="0" parTransId="{D1E44CE9-D478-4FDA-BBD2-71567EB1714B}" sibTransId="{10E41314-3FA3-4D38-A5B4-850DFA83F3A6}"/>
    <dgm:cxn modelId="{2008603E-7F30-41C9-BBD6-764193A24E13}" type="presOf" srcId="{E37D6E91-980C-4268-BA5D-9A9CC062683D}" destId="{EB5604A8-1FA2-418C-AC74-E79BD49ED5C0}" srcOrd="1" destOrd="0" presId="urn:microsoft.com/office/officeart/2005/8/layout/vProcess5"/>
    <dgm:cxn modelId="{F9349638-E879-4BF0-9493-85A9F70CCE40}" srcId="{5815EC2C-A182-4219-88E2-2FE2D2055C92}" destId="{24FD9D3F-C5E8-4879-8CAF-949E1CD084D2}" srcOrd="0" destOrd="0" parTransId="{829BE47C-9BB2-4C8A-95AC-46524CDA8F5D}" sibTransId="{E96C45C4-0569-4B81-A31C-9AF87AC07F73}"/>
    <dgm:cxn modelId="{35A4D530-F8CB-4B29-95C8-DEDAAE22445C}" type="presOf" srcId="{24FD9D3F-C5E8-4879-8CAF-949E1CD084D2}" destId="{07453160-C4E8-4BE8-A263-518C9C3D5BEB}" srcOrd="0" destOrd="0" presId="urn:microsoft.com/office/officeart/2005/8/layout/vProcess5"/>
    <dgm:cxn modelId="{DC4F724F-01D8-43D8-9DB3-ADA0B10534DB}" type="presOf" srcId="{24FD9D3F-C5E8-4879-8CAF-949E1CD084D2}" destId="{FE80BAFF-EA7C-4486-A1A1-1622B3C1900D}" srcOrd="1" destOrd="0" presId="urn:microsoft.com/office/officeart/2005/8/layout/vProcess5"/>
    <dgm:cxn modelId="{A0D60E0F-8DAD-4EF1-A78F-EE73E649012D}" srcId="{5815EC2C-A182-4219-88E2-2FE2D2055C92}" destId="{E37D6E91-980C-4268-BA5D-9A9CC062683D}" srcOrd="1" destOrd="0" parTransId="{88ACF808-C04F-4229-9976-8AB593CB396E}" sibTransId="{00BD45BA-B96D-4504-A953-BEFA674460E0}"/>
    <dgm:cxn modelId="{E77EDEB7-1D9B-40B3-B127-FE8DA2B70323}" type="presOf" srcId="{00BD45BA-B96D-4504-A953-BEFA674460E0}" destId="{318BE76E-DC9D-4F1E-AEBC-078E5431C9B1}" srcOrd="0" destOrd="0" presId="urn:microsoft.com/office/officeart/2005/8/layout/vProcess5"/>
    <dgm:cxn modelId="{1ECB9AA9-2572-42D9-B788-DED2B180C477}" type="presParOf" srcId="{999D81AF-96DF-4840-A1CB-296B17CAE84C}" destId="{07D10BC3-4309-4860-A950-70DEC0CE67E1}" srcOrd="0" destOrd="0" presId="urn:microsoft.com/office/officeart/2005/8/layout/vProcess5"/>
    <dgm:cxn modelId="{06A0C4E6-2BFA-4BE4-A974-B0DA72272415}" type="presParOf" srcId="{999D81AF-96DF-4840-A1CB-296B17CAE84C}" destId="{07453160-C4E8-4BE8-A263-518C9C3D5BEB}" srcOrd="1" destOrd="0" presId="urn:microsoft.com/office/officeart/2005/8/layout/vProcess5"/>
    <dgm:cxn modelId="{6A121C47-26B9-46A9-9C02-8F538FA3BA4B}" type="presParOf" srcId="{999D81AF-96DF-4840-A1CB-296B17CAE84C}" destId="{8C0261B2-36A3-42F9-B831-70378AD6717D}" srcOrd="2" destOrd="0" presId="urn:microsoft.com/office/officeart/2005/8/layout/vProcess5"/>
    <dgm:cxn modelId="{320D7414-F0E1-40C3-864A-E2012F1688CB}" type="presParOf" srcId="{999D81AF-96DF-4840-A1CB-296B17CAE84C}" destId="{9B28A0EA-94A6-4E03-A730-5363731AFA47}" srcOrd="3" destOrd="0" presId="urn:microsoft.com/office/officeart/2005/8/layout/vProcess5"/>
    <dgm:cxn modelId="{3F9A76BC-3F09-4572-9443-75ADB0A52304}" type="presParOf" srcId="{999D81AF-96DF-4840-A1CB-296B17CAE84C}" destId="{7C3D1347-8A86-4957-9F6E-D94A0386C4AD}" srcOrd="4" destOrd="0" presId="urn:microsoft.com/office/officeart/2005/8/layout/vProcess5"/>
    <dgm:cxn modelId="{245A066C-B9CE-4069-9043-2D2F06DA4CEC}" type="presParOf" srcId="{999D81AF-96DF-4840-A1CB-296B17CAE84C}" destId="{318BE76E-DC9D-4F1E-AEBC-078E5431C9B1}" srcOrd="5" destOrd="0" presId="urn:microsoft.com/office/officeart/2005/8/layout/vProcess5"/>
    <dgm:cxn modelId="{E4908428-308F-4B21-8FCF-1F5EBD7C817B}" type="presParOf" srcId="{999D81AF-96DF-4840-A1CB-296B17CAE84C}" destId="{FE80BAFF-EA7C-4486-A1A1-1622B3C1900D}" srcOrd="6" destOrd="0" presId="urn:microsoft.com/office/officeart/2005/8/layout/vProcess5"/>
    <dgm:cxn modelId="{7E73CA01-87E6-49E5-BCB4-5377D2467089}" type="presParOf" srcId="{999D81AF-96DF-4840-A1CB-296B17CAE84C}" destId="{EB5604A8-1FA2-418C-AC74-E79BD49ED5C0}" srcOrd="7" destOrd="0" presId="urn:microsoft.com/office/officeart/2005/8/layout/vProcess5"/>
    <dgm:cxn modelId="{19614A9A-877F-401D-B139-D8AB5909EAAB}" type="presParOf" srcId="{999D81AF-96DF-4840-A1CB-296B17CAE84C}" destId="{46080636-D8B7-4DD6-BB56-E3B26426BE54}"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58C56A-F657-4019-9671-C40ABC220644}" type="doc">
      <dgm:prSet loTypeId="urn:microsoft.com/office/officeart/2005/8/layout/vProcess5" loCatId="process" qsTypeId="urn:microsoft.com/office/officeart/2005/8/quickstyle/simple2#22" qsCatId="simple" csTypeId="urn:microsoft.com/office/officeart/2005/8/colors/colorful2#12" csCatId="colorful"/>
      <dgm:spPr/>
      <dgm:t>
        <a:bodyPr/>
        <a:lstStyle/>
        <a:p>
          <a:endParaRPr lang="en-US"/>
        </a:p>
      </dgm:t>
    </dgm:pt>
    <dgm:pt modelId="{A2A625F8-F839-45D4-8B05-943E8D398A5D}">
      <dgm:prSet/>
      <dgm:spPr/>
      <dgm:t>
        <a:bodyPr/>
        <a:lstStyle/>
        <a:p>
          <a:r>
            <a:rPr lang="ka-GE" dirty="0"/>
            <a:t>დაზუსტებისათვის განსაზღვრული ვადის გასვლისთანავე კონკრეტული პოტენციური მიმწოდებლის წინადადებას ავტომატურად ენიჭება სტატუსი „დაზუსტებულია“ და დაზუსტებული ინფორმაცია ან/და დოკუმენტაცია ცნობილი ხდება შემსყიდველი ორგანიზაციისთვის;</a:t>
          </a:r>
          <a:endParaRPr lang="en-US" dirty="0"/>
        </a:p>
      </dgm:t>
    </dgm:pt>
    <dgm:pt modelId="{A7A37809-BE5A-4706-96EC-C79EC2A99593}" type="parTrans" cxnId="{FA970534-7823-43A7-8A63-9870DB9691FE}">
      <dgm:prSet/>
      <dgm:spPr/>
      <dgm:t>
        <a:bodyPr/>
        <a:lstStyle/>
        <a:p>
          <a:endParaRPr lang="en-US"/>
        </a:p>
      </dgm:t>
    </dgm:pt>
    <dgm:pt modelId="{4C2DB1BC-2936-4E97-81C4-C7A5C49CE4ED}" type="sibTrans" cxnId="{FA970534-7823-43A7-8A63-9870DB9691FE}">
      <dgm:prSet/>
      <dgm:spPr/>
      <dgm:t>
        <a:bodyPr/>
        <a:lstStyle/>
        <a:p>
          <a:endParaRPr lang="en-US"/>
        </a:p>
      </dgm:t>
    </dgm:pt>
    <dgm:pt modelId="{A1EA5DD8-DEC8-4B1F-B6A7-D7782FB1983B}">
      <dgm:prSet/>
      <dgm:spPr/>
      <dgm:t>
        <a:bodyPr/>
        <a:lstStyle/>
        <a:p>
          <a:r>
            <a:rPr lang="ka-GE"/>
            <a:t>წინადადების დადგენილ ვადაში დაუზუსტებლობის შემთხვევაში მას ავტომატურად, სისტემის მეშვეობით ენიჭება სტატუსი „დაუზუსტებელია“. </a:t>
          </a:r>
          <a:endParaRPr lang="en-US"/>
        </a:p>
      </dgm:t>
    </dgm:pt>
    <dgm:pt modelId="{FCEC290A-12C5-47D1-BB3F-0B1E94E1AB60}" type="parTrans" cxnId="{C52FE6DB-D062-4D96-A81B-11FABEBA2468}">
      <dgm:prSet/>
      <dgm:spPr/>
      <dgm:t>
        <a:bodyPr/>
        <a:lstStyle/>
        <a:p>
          <a:endParaRPr lang="en-US"/>
        </a:p>
      </dgm:t>
    </dgm:pt>
    <dgm:pt modelId="{1234741E-A619-4190-AF5D-E0C61FB0A5CA}" type="sibTrans" cxnId="{C52FE6DB-D062-4D96-A81B-11FABEBA2468}">
      <dgm:prSet/>
      <dgm:spPr/>
      <dgm:t>
        <a:bodyPr/>
        <a:lstStyle/>
        <a:p>
          <a:endParaRPr lang="en-US"/>
        </a:p>
      </dgm:t>
    </dgm:pt>
    <dgm:pt modelId="{E76ED603-77DA-4121-AF17-033635F77727}">
      <dgm:prSet/>
      <dgm:spPr/>
      <dgm:t>
        <a:bodyPr/>
        <a:lstStyle/>
        <a:p>
          <a:r>
            <a:rPr lang="ka-GE"/>
            <a:t>პოტენციური მიმწოდებელი უფლებამოსილია დაზუსტებული ინფორმაციისან/და დოკუმენტაციის წარდგენისთანავე მის წინადადებას, სისტემის მეშვეობით, მიანიჭოს სტატუსი „დაზუსტებულია“</a:t>
          </a:r>
          <a:endParaRPr lang="en-US"/>
        </a:p>
      </dgm:t>
    </dgm:pt>
    <dgm:pt modelId="{974BBEF4-02C1-4D74-B87D-47D055D9B253}" type="parTrans" cxnId="{79A028ED-D88A-4339-8274-57CD9E85DAF1}">
      <dgm:prSet/>
      <dgm:spPr/>
      <dgm:t>
        <a:bodyPr/>
        <a:lstStyle/>
        <a:p>
          <a:endParaRPr lang="en-US"/>
        </a:p>
      </dgm:t>
    </dgm:pt>
    <dgm:pt modelId="{F5FBC871-4DEB-4FF3-B432-2E552312623D}" type="sibTrans" cxnId="{79A028ED-D88A-4339-8274-57CD9E85DAF1}">
      <dgm:prSet/>
      <dgm:spPr/>
      <dgm:t>
        <a:bodyPr/>
        <a:lstStyle/>
        <a:p>
          <a:endParaRPr lang="en-US"/>
        </a:p>
      </dgm:t>
    </dgm:pt>
    <dgm:pt modelId="{CCE5C99B-DA87-4B8B-B437-259CE4726C1F}">
      <dgm:prSet/>
      <dgm:spPr/>
      <dgm:t>
        <a:bodyPr/>
        <a:lstStyle/>
        <a:p>
          <a:r>
            <a:rPr lang="ka-GE"/>
            <a:t>შემსყიდველი ორგანიზაცია უფლებამოსილია, განიხილოს დაზუსტებული წინადადება წინადადებისთვის სტატუსის „დაზუსტებულია“ მინიჭებისთანავე.</a:t>
          </a:r>
          <a:endParaRPr lang="en-US"/>
        </a:p>
      </dgm:t>
    </dgm:pt>
    <dgm:pt modelId="{F643545E-3D01-480B-BD4C-AF58BF14690B}" type="parTrans" cxnId="{498BA989-7BE4-4BD1-87F8-AE1337932FAB}">
      <dgm:prSet/>
      <dgm:spPr/>
      <dgm:t>
        <a:bodyPr/>
        <a:lstStyle/>
        <a:p>
          <a:endParaRPr lang="en-US"/>
        </a:p>
      </dgm:t>
    </dgm:pt>
    <dgm:pt modelId="{C253BB53-266F-43C9-9A09-275D3F4E641F}" type="sibTrans" cxnId="{498BA989-7BE4-4BD1-87F8-AE1337932FAB}">
      <dgm:prSet/>
      <dgm:spPr/>
      <dgm:t>
        <a:bodyPr/>
        <a:lstStyle/>
        <a:p>
          <a:endParaRPr lang="en-US"/>
        </a:p>
      </dgm:t>
    </dgm:pt>
    <dgm:pt modelId="{1D7A21AC-D5E3-47FB-8CA8-7FB8A036EC5B}">
      <dgm:prSet/>
      <dgm:spPr/>
      <dgm:t>
        <a:bodyPr/>
        <a:lstStyle/>
        <a:p>
          <a:r>
            <a:rPr lang="ka-GE" b="1"/>
            <a:t>დაუშვებელია წინადადების განმეორებით დაზუსტება.</a:t>
          </a:r>
          <a:endParaRPr lang="en-US"/>
        </a:p>
      </dgm:t>
    </dgm:pt>
    <dgm:pt modelId="{BD38DD6A-D733-4686-A258-02A4F52B4BC7}" type="parTrans" cxnId="{7D17712B-A470-4C88-A9A6-8F558D420EC5}">
      <dgm:prSet/>
      <dgm:spPr/>
      <dgm:t>
        <a:bodyPr/>
        <a:lstStyle/>
        <a:p>
          <a:endParaRPr lang="en-US"/>
        </a:p>
      </dgm:t>
    </dgm:pt>
    <dgm:pt modelId="{428EF1D7-032F-482F-BB62-BCF2555C1426}" type="sibTrans" cxnId="{7D17712B-A470-4C88-A9A6-8F558D420EC5}">
      <dgm:prSet/>
      <dgm:spPr/>
      <dgm:t>
        <a:bodyPr/>
        <a:lstStyle/>
        <a:p>
          <a:endParaRPr lang="en-US"/>
        </a:p>
      </dgm:t>
    </dgm:pt>
    <dgm:pt modelId="{E217ADC2-6428-4D41-9D61-8BCDAD6A6603}" type="pres">
      <dgm:prSet presAssocID="{9258C56A-F657-4019-9671-C40ABC220644}" presName="outerComposite" presStyleCnt="0">
        <dgm:presLayoutVars>
          <dgm:chMax val="5"/>
          <dgm:dir/>
          <dgm:resizeHandles val="exact"/>
        </dgm:presLayoutVars>
      </dgm:prSet>
      <dgm:spPr/>
      <dgm:t>
        <a:bodyPr/>
        <a:lstStyle/>
        <a:p>
          <a:endParaRPr lang="en-US"/>
        </a:p>
      </dgm:t>
    </dgm:pt>
    <dgm:pt modelId="{395A4A27-F717-44D9-963F-BBB57D1BDE29}" type="pres">
      <dgm:prSet presAssocID="{9258C56A-F657-4019-9671-C40ABC220644}" presName="dummyMaxCanvas" presStyleCnt="0">
        <dgm:presLayoutVars/>
      </dgm:prSet>
      <dgm:spPr/>
    </dgm:pt>
    <dgm:pt modelId="{F50EC826-E231-449B-8885-3A13385F713E}" type="pres">
      <dgm:prSet presAssocID="{9258C56A-F657-4019-9671-C40ABC220644}" presName="FiveNodes_1" presStyleLbl="node1" presStyleIdx="0" presStyleCnt="5" custLinFactNeighborX="1265" custLinFactNeighborY="-4870">
        <dgm:presLayoutVars>
          <dgm:bulletEnabled val="1"/>
        </dgm:presLayoutVars>
      </dgm:prSet>
      <dgm:spPr/>
      <dgm:t>
        <a:bodyPr/>
        <a:lstStyle/>
        <a:p>
          <a:endParaRPr lang="en-US"/>
        </a:p>
      </dgm:t>
    </dgm:pt>
    <dgm:pt modelId="{5C3C377C-524E-43C1-B019-9E16384B8E80}" type="pres">
      <dgm:prSet presAssocID="{9258C56A-F657-4019-9671-C40ABC220644}" presName="FiveNodes_2" presStyleLbl="node1" presStyleIdx="1" presStyleCnt="5">
        <dgm:presLayoutVars>
          <dgm:bulletEnabled val="1"/>
        </dgm:presLayoutVars>
      </dgm:prSet>
      <dgm:spPr/>
      <dgm:t>
        <a:bodyPr/>
        <a:lstStyle/>
        <a:p>
          <a:endParaRPr lang="en-US"/>
        </a:p>
      </dgm:t>
    </dgm:pt>
    <dgm:pt modelId="{43E846CD-0BCA-4590-9F1E-5F549FD732D9}" type="pres">
      <dgm:prSet presAssocID="{9258C56A-F657-4019-9671-C40ABC220644}" presName="FiveNodes_3" presStyleLbl="node1" presStyleIdx="2" presStyleCnt="5">
        <dgm:presLayoutVars>
          <dgm:bulletEnabled val="1"/>
        </dgm:presLayoutVars>
      </dgm:prSet>
      <dgm:spPr/>
      <dgm:t>
        <a:bodyPr/>
        <a:lstStyle/>
        <a:p>
          <a:endParaRPr lang="en-US"/>
        </a:p>
      </dgm:t>
    </dgm:pt>
    <dgm:pt modelId="{3B63001E-D887-4A5E-A9A2-FBB3A125882E}" type="pres">
      <dgm:prSet presAssocID="{9258C56A-F657-4019-9671-C40ABC220644}" presName="FiveNodes_4" presStyleLbl="node1" presStyleIdx="3" presStyleCnt="5">
        <dgm:presLayoutVars>
          <dgm:bulletEnabled val="1"/>
        </dgm:presLayoutVars>
      </dgm:prSet>
      <dgm:spPr/>
      <dgm:t>
        <a:bodyPr/>
        <a:lstStyle/>
        <a:p>
          <a:endParaRPr lang="en-US"/>
        </a:p>
      </dgm:t>
    </dgm:pt>
    <dgm:pt modelId="{54A26EF8-AF0E-4F6E-9B03-184B67D89CD9}" type="pres">
      <dgm:prSet presAssocID="{9258C56A-F657-4019-9671-C40ABC220644}" presName="FiveNodes_5" presStyleLbl="node1" presStyleIdx="4" presStyleCnt="5">
        <dgm:presLayoutVars>
          <dgm:bulletEnabled val="1"/>
        </dgm:presLayoutVars>
      </dgm:prSet>
      <dgm:spPr/>
      <dgm:t>
        <a:bodyPr/>
        <a:lstStyle/>
        <a:p>
          <a:endParaRPr lang="en-US"/>
        </a:p>
      </dgm:t>
    </dgm:pt>
    <dgm:pt modelId="{92626BFA-B755-4253-8850-B78748522BF4}" type="pres">
      <dgm:prSet presAssocID="{9258C56A-F657-4019-9671-C40ABC220644}" presName="FiveConn_1-2" presStyleLbl="fgAccFollowNode1" presStyleIdx="0" presStyleCnt="4">
        <dgm:presLayoutVars>
          <dgm:bulletEnabled val="1"/>
        </dgm:presLayoutVars>
      </dgm:prSet>
      <dgm:spPr/>
      <dgm:t>
        <a:bodyPr/>
        <a:lstStyle/>
        <a:p>
          <a:endParaRPr lang="en-US"/>
        </a:p>
      </dgm:t>
    </dgm:pt>
    <dgm:pt modelId="{37B4A32C-4C9F-4F1A-A388-0C771E5A35DD}" type="pres">
      <dgm:prSet presAssocID="{9258C56A-F657-4019-9671-C40ABC220644}" presName="FiveConn_2-3" presStyleLbl="fgAccFollowNode1" presStyleIdx="1" presStyleCnt="4">
        <dgm:presLayoutVars>
          <dgm:bulletEnabled val="1"/>
        </dgm:presLayoutVars>
      </dgm:prSet>
      <dgm:spPr/>
      <dgm:t>
        <a:bodyPr/>
        <a:lstStyle/>
        <a:p>
          <a:endParaRPr lang="en-US"/>
        </a:p>
      </dgm:t>
    </dgm:pt>
    <dgm:pt modelId="{12DD0214-E6BB-4B7B-992C-6930BF490CC1}" type="pres">
      <dgm:prSet presAssocID="{9258C56A-F657-4019-9671-C40ABC220644}" presName="FiveConn_3-4" presStyleLbl="fgAccFollowNode1" presStyleIdx="2" presStyleCnt="4">
        <dgm:presLayoutVars>
          <dgm:bulletEnabled val="1"/>
        </dgm:presLayoutVars>
      </dgm:prSet>
      <dgm:spPr/>
      <dgm:t>
        <a:bodyPr/>
        <a:lstStyle/>
        <a:p>
          <a:endParaRPr lang="en-US"/>
        </a:p>
      </dgm:t>
    </dgm:pt>
    <dgm:pt modelId="{7B0916F1-79A4-42C4-A207-E1E4870B310F}" type="pres">
      <dgm:prSet presAssocID="{9258C56A-F657-4019-9671-C40ABC220644}" presName="FiveConn_4-5" presStyleLbl="fgAccFollowNode1" presStyleIdx="3" presStyleCnt="4">
        <dgm:presLayoutVars>
          <dgm:bulletEnabled val="1"/>
        </dgm:presLayoutVars>
      </dgm:prSet>
      <dgm:spPr/>
      <dgm:t>
        <a:bodyPr/>
        <a:lstStyle/>
        <a:p>
          <a:endParaRPr lang="en-US"/>
        </a:p>
      </dgm:t>
    </dgm:pt>
    <dgm:pt modelId="{72E6B470-4E04-43C9-ACB2-5AD92F6BD0AA}" type="pres">
      <dgm:prSet presAssocID="{9258C56A-F657-4019-9671-C40ABC220644}" presName="FiveNodes_1_text" presStyleLbl="node1" presStyleIdx="4" presStyleCnt="5">
        <dgm:presLayoutVars>
          <dgm:bulletEnabled val="1"/>
        </dgm:presLayoutVars>
      </dgm:prSet>
      <dgm:spPr/>
      <dgm:t>
        <a:bodyPr/>
        <a:lstStyle/>
        <a:p>
          <a:endParaRPr lang="en-US"/>
        </a:p>
      </dgm:t>
    </dgm:pt>
    <dgm:pt modelId="{1401DF8F-2024-4C03-A565-E6AF1CECA307}" type="pres">
      <dgm:prSet presAssocID="{9258C56A-F657-4019-9671-C40ABC220644}" presName="FiveNodes_2_text" presStyleLbl="node1" presStyleIdx="4" presStyleCnt="5">
        <dgm:presLayoutVars>
          <dgm:bulletEnabled val="1"/>
        </dgm:presLayoutVars>
      </dgm:prSet>
      <dgm:spPr/>
      <dgm:t>
        <a:bodyPr/>
        <a:lstStyle/>
        <a:p>
          <a:endParaRPr lang="en-US"/>
        </a:p>
      </dgm:t>
    </dgm:pt>
    <dgm:pt modelId="{86F075FA-813A-41B7-8F7E-FFB3F2B704F8}" type="pres">
      <dgm:prSet presAssocID="{9258C56A-F657-4019-9671-C40ABC220644}" presName="FiveNodes_3_text" presStyleLbl="node1" presStyleIdx="4" presStyleCnt="5">
        <dgm:presLayoutVars>
          <dgm:bulletEnabled val="1"/>
        </dgm:presLayoutVars>
      </dgm:prSet>
      <dgm:spPr/>
      <dgm:t>
        <a:bodyPr/>
        <a:lstStyle/>
        <a:p>
          <a:endParaRPr lang="en-US"/>
        </a:p>
      </dgm:t>
    </dgm:pt>
    <dgm:pt modelId="{39D629E2-6A4B-4084-95CA-239FE7A6E8CC}" type="pres">
      <dgm:prSet presAssocID="{9258C56A-F657-4019-9671-C40ABC220644}" presName="FiveNodes_4_text" presStyleLbl="node1" presStyleIdx="4" presStyleCnt="5">
        <dgm:presLayoutVars>
          <dgm:bulletEnabled val="1"/>
        </dgm:presLayoutVars>
      </dgm:prSet>
      <dgm:spPr/>
      <dgm:t>
        <a:bodyPr/>
        <a:lstStyle/>
        <a:p>
          <a:endParaRPr lang="en-US"/>
        </a:p>
      </dgm:t>
    </dgm:pt>
    <dgm:pt modelId="{4E668A6B-A0E6-4445-A52B-97D18788DE4C}" type="pres">
      <dgm:prSet presAssocID="{9258C56A-F657-4019-9671-C40ABC220644}" presName="FiveNodes_5_text" presStyleLbl="node1" presStyleIdx="4" presStyleCnt="5">
        <dgm:presLayoutVars>
          <dgm:bulletEnabled val="1"/>
        </dgm:presLayoutVars>
      </dgm:prSet>
      <dgm:spPr/>
      <dgm:t>
        <a:bodyPr/>
        <a:lstStyle/>
        <a:p>
          <a:endParaRPr lang="en-US"/>
        </a:p>
      </dgm:t>
    </dgm:pt>
  </dgm:ptLst>
  <dgm:cxnLst>
    <dgm:cxn modelId="{79A028ED-D88A-4339-8274-57CD9E85DAF1}" srcId="{9258C56A-F657-4019-9671-C40ABC220644}" destId="{E76ED603-77DA-4121-AF17-033635F77727}" srcOrd="2" destOrd="0" parTransId="{974BBEF4-02C1-4D74-B87D-47D055D9B253}" sibTransId="{F5FBC871-4DEB-4FF3-B432-2E552312623D}"/>
    <dgm:cxn modelId="{2881DEA6-EFBA-4B58-96C9-E00DC6C194F6}" type="presOf" srcId="{A2A625F8-F839-45D4-8B05-943E8D398A5D}" destId="{F50EC826-E231-449B-8885-3A13385F713E}" srcOrd="0" destOrd="0" presId="urn:microsoft.com/office/officeart/2005/8/layout/vProcess5"/>
    <dgm:cxn modelId="{5EC0345C-3C15-4459-8AD4-7AC524FEA86A}" type="presOf" srcId="{CCE5C99B-DA87-4B8B-B437-259CE4726C1F}" destId="{3B63001E-D887-4A5E-A9A2-FBB3A125882E}" srcOrd="0" destOrd="0" presId="urn:microsoft.com/office/officeart/2005/8/layout/vProcess5"/>
    <dgm:cxn modelId="{C52FE6DB-D062-4D96-A81B-11FABEBA2468}" srcId="{9258C56A-F657-4019-9671-C40ABC220644}" destId="{A1EA5DD8-DEC8-4B1F-B6A7-D7782FB1983B}" srcOrd="1" destOrd="0" parTransId="{FCEC290A-12C5-47D1-BB3F-0B1E94E1AB60}" sibTransId="{1234741E-A619-4190-AF5D-E0C61FB0A5CA}"/>
    <dgm:cxn modelId="{9A2C4D0E-DF18-4628-90FF-84D39299E5AB}" type="presOf" srcId="{A1EA5DD8-DEC8-4B1F-B6A7-D7782FB1983B}" destId="{1401DF8F-2024-4C03-A565-E6AF1CECA307}" srcOrd="1" destOrd="0" presId="urn:microsoft.com/office/officeart/2005/8/layout/vProcess5"/>
    <dgm:cxn modelId="{61C21430-71D6-46C9-A95E-F762EECBC395}" type="presOf" srcId="{1234741E-A619-4190-AF5D-E0C61FB0A5CA}" destId="{37B4A32C-4C9F-4F1A-A388-0C771E5A35DD}" srcOrd="0" destOrd="0" presId="urn:microsoft.com/office/officeart/2005/8/layout/vProcess5"/>
    <dgm:cxn modelId="{DD0D23CC-E9F9-485E-801B-2163693E9E41}" type="presOf" srcId="{C253BB53-266F-43C9-9A09-275D3F4E641F}" destId="{7B0916F1-79A4-42C4-A207-E1E4870B310F}" srcOrd="0" destOrd="0" presId="urn:microsoft.com/office/officeart/2005/8/layout/vProcess5"/>
    <dgm:cxn modelId="{B26B7B87-8140-4153-9635-19482B446549}" type="presOf" srcId="{9258C56A-F657-4019-9671-C40ABC220644}" destId="{E217ADC2-6428-4D41-9D61-8BCDAD6A6603}" srcOrd="0" destOrd="0" presId="urn:microsoft.com/office/officeart/2005/8/layout/vProcess5"/>
    <dgm:cxn modelId="{439F32B7-4B7E-4DE6-9F3E-90EF75735285}" type="presOf" srcId="{1D7A21AC-D5E3-47FB-8CA8-7FB8A036EC5B}" destId="{54A26EF8-AF0E-4F6E-9B03-184B67D89CD9}" srcOrd="0" destOrd="0" presId="urn:microsoft.com/office/officeart/2005/8/layout/vProcess5"/>
    <dgm:cxn modelId="{394F5B76-A2E3-4939-9835-521932A04B01}" type="presOf" srcId="{4C2DB1BC-2936-4E97-81C4-C7A5C49CE4ED}" destId="{92626BFA-B755-4253-8850-B78748522BF4}" srcOrd="0" destOrd="0" presId="urn:microsoft.com/office/officeart/2005/8/layout/vProcess5"/>
    <dgm:cxn modelId="{72A7216B-2A9F-46C8-95C1-0FC7305E840E}" type="presOf" srcId="{CCE5C99B-DA87-4B8B-B437-259CE4726C1F}" destId="{39D629E2-6A4B-4084-95CA-239FE7A6E8CC}" srcOrd="1" destOrd="0" presId="urn:microsoft.com/office/officeart/2005/8/layout/vProcess5"/>
    <dgm:cxn modelId="{1F4DACD7-23F8-406A-9ACF-C6D87C72E833}" type="presOf" srcId="{A2A625F8-F839-45D4-8B05-943E8D398A5D}" destId="{72E6B470-4E04-43C9-ACB2-5AD92F6BD0AA}" srcOrd="1" destOrd="0" presId="urn:microsoft.com/office/officeart/2005/8/layout/vProcess5"/>
    <dgm:cxn modelId="{FA970534-7823-43A7-8A63-9870DB9691FE}" srcId="{9258C56A-F657-4019-9671-C40ABC220644}" destId="{A2A625F8-F839-45D4-8B05-943E8D398A5D}" srcOrd="0" destOrd="0" parTransId="{A7A37809-BE5A-4706-96EC-C79EC2A99593}" sibTransId="{4C2DB1BC-2936-4E97-81C4-C7A5C49CE4ED}"/>
    <dgm:cxn modelId="{7D17712B-A470-4C88-A9A6-8F558D420EC5}" srcId="{9258C56A-F657-4019-9671-C40ABC220644}" destId="{1D7A21AC-D5E3-47FB-8CA8-7FB8A036EC5B}" srcOrd="4" destOrd="0" parTransId="{BD38DD6A-D733-4686-A258-02A4F52B4BC7}" sibTransId="{428EF1D7-032F-482F-BB62-BCF2555C1426}"/>
    <dgm:cxn modelId="{1C952A28-B8F5-4EED-BEEF-3FD4E3413AE1}" type="presOf" srcId="{E76ED603-77DA-4121-AF17-033635F77727}" destId="{43E846CD-0BCA-4590-9F1E-5F549FD732D9}" srcOrd="0" destOrd="0" presId="urn:microsoft.com/office/officeart/2005/8/layout/vProcess5"/>
    <dgm:cxn modelId="{498BA989-7BE4-4BD1-87F8-AE1337932FAB}" srcId="{9258C56A-F657-4019-9671-C40ABC220644}" destId="{CCE5C99B-DA87-4B8B-B437-259CE4726C1F}" srcOrd="3" destOrd="0" parTransId="{F643545E-3D01-480B-BD4C-AF58BF14690B}" sibTransId="{C253BB53-266F-43C9-9A09-275D3F4E641F}"/>
    <dgm:cxn modelId="{9DE973C6-A83E-4046-BF28-C7D11C3ABC02}" type="presOf" srcId="{E76ED603-77DA-4121-AF17-033635F77727}" destId="{86F075FA-813A-41B7-8F7E-FFB3F2B704F8}" srcOrd="1" destOrd="0" presId="urn:microsoft.com/office/officeart/2005/8/layout/vProcess5"/>
    <dgm:cxn modelId="{EE4F579F-129A-46CE-96FF-7D496DFB02D9}" type="presOf" srcId="{F5FBC871-4DEB-4FF3-B432-2E552312623D}" destId="{12DD0214-E6BB-4B7B-992C-6930BF490CC1}" srcOrd="0" destOrd="0" presId="urn:microsoft.com/office/officeart/2005/8/layout/vProcess5"/>
    <dgm:cxn modelId="{B714A8A2-5EE7-43DE-A34A-3AE82BA9E97D}" type="presOf" srcId="{A1EA5DD8-DEC8-4B1F-B6A7-D7782FB1983B}" destId="{5C3C377C-524E-43C1-B019-9E16384B8E80}" srcOrd="0" destOrd="0" presId="urn:microsoft.com/office/officeart/2005/8/layout/vProcess5"/>
    <dgm:cxn modelId="{6BE90565-16A2-453C-9375-D6D08A6AD5E6}" type="presOf" srcId="{1D7A21AC-D5E3-47FB-8CA8-7FB8A036EC5B}" destId="{4E668A6B-A0E6-4445-A52B-97D18788DE4C}" srcOrd="1" destOrd="0" presId="urn:microsoft.com/office/officeart/2005/8/layout/vProcess5"/>
    <dgm:cxn modelId="{AFD32903-D805-4642-8D13-DF145349DA89}" type="presParOf" srcId="{E217ADC2-6428-4D41-9D61-8BCDAD6A6603}" destId="{395A4A27-F717-44D9-963F-BBB57D1BDE29}" srcOrd="0" destOrd="0" presId="urn:microsoft.com/office/officeart/2005/8/layout/vProcess5"/>
    <dgm:cxn modelId="{BFDBD062-EE5A-471E-A0A9-DBA11CC29B47}" type="presParOf" srcId="{E217ADC2-6428-4D41-9D61-8BCDAD6A6603}" destId="{F50EC826-E231-449B-8885-3A13385F713E}" srcOrd="1" destOrd="0" presId="urn:microsoft.com/office/officeart/2005/8/layout/vProcess5"/>
    <dgm:cxn modelId="{C1E75D5D-90FE-477B-9E85-AB4DAF9F719B}" type="presParOf" srcId="{E217ADC2-6428-4D41-9D61-8BCDAD6A6603}" destId="{5C3C377C-524E-43C1-B019-9E16384B8E80}" srcOrd="2" destOrd="0" presId="urn:microsoft.com/office/officeart/2005/8/layout/vProcess5"/>
    <dgm:cxn modelId="{BD457F5D-E824-4ABE-93E9-FEB5889A7888}" type="presParOf" srcId="{E217ADC2-6428-4D41-9D61-8BCDAD6A6603}" destId="{43E846CD-0BCA-4590-9F1E-5F549FD732D9}" srcOrd="3" destOrd="0" presId="urn:microsoft.com/office/officeart/2005/8/layout/vProcess5"/>
    <dgm:cxn modelId="{F4EEF2FC-E7C7-4354-8553-204C39FDE518}" type="presParOf" srcId="{E217ADC2-6428-4D41-9D61-8BCDAD6A6603}" destId="{3B63001E-D887-4A5E-A9A2-FBB3A125882E}" srcOrd="4" destOrd="0" presId="urn:microsoft.com/office/officeart/2005/8/layout/vProcess5"/>
    <dgm:cxn modelId="{4419D0A3-76CE-4B3A-B2B6-15B315C04AFB}" type="presParOf" srcId="{E217ADC2-6428-4D41-9D61-8BCDAD6A6603}" destId="{54A26EF8-AF0E-4F6E-9B03-184B67D89CD9}" srcOrd="5" destOrd="0" presId="urn:microsoft.com/office/officeart/2005/8/layout/vProcess5"/>
    <dgm:cxn modelId="{A8B63C0D-B276-433A-A597-E57E1DA1C702}" type="presParOf" srcId="{E217ADC2-6428-4D41-9D61-8BCDAD6A6603}" destId="{92626BFA-B755-4253-8850-B78748522BF4}" srcOrd="6" destOrd="0" presId="urn:microsoft.com/office/officeart/2005/8/layout/vProcess5"/>
    <dgm:cxn modelId="{710FAED0-708C-4F85-92B5-6EBFD104F049}" type="presParOf" srcId="{E217ADC2-6428-4D41-9D61-8BCDAD6A6603}" destId="{37B4A32C-4C9F-4F1A-A388-0C771E5A35DD}" srcOrd="7" destOrd="0" presId="urn:microsoft.com/office/officeart/2005/8/layout/vProcess5"/>
    <dgm:cxn modelId="{7D126AF5-BC9C-472A-814E-BA7AEF3BDB6B}" type="presParOf" srcId="{E217ADC2-6428-4D41-9D61-8BCDAD6A6603}" destId="{12DD0214-E6BB-4B7B-992C-6930BF490CC1}" srcOrd="8" destOrd="0" presId="urn:microsoft.com/office/officeart/2005/8/layout/vProcess5"/>
    <dgm:cxn modelId="{1ACE5586-6BBC-4F2E-BC7F-FD99891C564C}" type="presParOf" srcId="{E217ADC2-6428-4D41-9D61-8BCDAD6A6603}" destId="{7B0916F1-79A4-42C4-A207-E1E4870B310F}" srcOrd="9" destOrd="0" presId="urn:microsoft.com/office/officeart/2005/8/layout/vProcess5"/>
    <dgm:cxn modelId="{CC69DE10-95F3-476B-8A3F-1699DCC49547}" type="presParOf" srcId="{E217ADC2-6428-4D41-9D61-8BCDAD6A6603}" destId="{72E6B470-4E04-43C9-ACB2-5AD92F6BD0AA}" srcOrd="10" destOrd="0" presId="urn:microsoft.com/office/officeart/2005/8/layout/vProcess5"/>
    <dgm:cxn modelId="{2278121C-D8D3-46E8-93C5-B3267AF0685F}" type="presParOf" srcId="{E217ADC2-6428-4D41-9D61-8BCDAD6A6603}" destId="{1401DF8F-2024-4C03-A565-E6AF1CECA307}" srcOrd="11" destOrd="0" presId="urn:microsoft.com/office/officeart/2005/8/layout/vProcess5"/>
    <dgm:cxn modelId="{1DFE9D45-8B76-475E-8896-C7EE520446A0}" type="presParOf" srcId="{E217ADC2-6428-4D41-9D61-8BCDAD6A6603}" destId="{86F075FA-813A-41B7-8F7E-FFB3F2B704F8}" srcOrd="12" destOrd="0" presId="urn:microsoft.com/office/officeart/2005/8/layout/vProcess5"/>
    <dgm:cxn modelId="{68BF9ABB-063B-4BE3-9AF2-8677D3161375}" type="presParOf" srcId="{E217ADC2-6428-4D41-9D61-8BCDAD6A6603}" destId="{39D629E2-6A4B-4084-95CA-239FE7A6E8CC}" srcOrd="13" destOrd="0" presId="urn:microsoft.com/office/officeart/2005/8/layout/vProcess5"/>
    <dgm:cxn modelId="{3816499B-4882-40A6-9952-91714C2F4CF2}" type="presParOf" srcId="{E217ADC2-6428-4D41-9D61-8BCDAD6A6603}" destId="{4E668A6B-A0E6-4445-A52B-97D18788DE4C}"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C31054-C7F5-4586-96F5-942A2BB1EC41}" type="doc">
      <dgm:prSet loTypeId="urn:microsoft.com/office/officeart/2005/8/layout/vProcess5" loCatId="process" qsTypeId="urn:microsoft.com/office/officeart/2005/8/quickstyle/simple1#59" qsCatId="simple" csTypeId="urn:microsoft.com/office/officeart/2005/8/colors/colorful1#10" csCatId="colorful"/>
      <dgm:spPr/>
      <dgm:t>
        <a:bodyPr/>
        <a:lstStyle/>
        <a:p>
          <a:endParaRPr lang="en-US"/>
        </a:p>
      </dgm:t>
    </dgm:pt>
    <dgm:pt modelId="{E0C28326-677C-4F97-BD21-E28D2B53EF8A}">
      <dgm:prSet/>
      <dgm:spPr/>
      <dgm:t>
        <a:bodyPr/>
        <a:lstStyle/>
        <a:p>
          <a:r>
            <a:rPr lang="ka-GE"/>
            <a:t>შემსყიდველი ორგანიზაცია ვალდებულია სატენდერო პირობების დამტკიცების შესახებ ოქმში, ბაზრის კვლევაში მონაწილე პოტენციურ მიმწოდებელთა იდენტიფიცირების გარეშე:</a:t>
          </a:r>
          <a:endParaRPr lang="en-US"/>
        </a:p>
      </dgm:t>
    </dgm:pt>
    <dgm:pt modelId="{F96ECE23-D934-46D6-9510-2CB0EC3CD713}" type="parTrans" cxnId="{0328C726-5625-49E2-8979-9F557C2801AD}">
      <dgm:prSet/>
      <dgm:spPr/>
      <dgm:t>
        <a:bodyPr/>
        <a:lstStyle/>
        <a:p>
          <a:endParaRPr lang="en-US"/>
        </a:p>
      </dgm:t>
    </dgm:pt>
    <dgm:pt modelId="{49BD70EE-EDC3-43C7-952D-95044C08AA4F}" type="sibTrans" cxnId="{0328C726-5625-49E2-8979-9F557C2801AD}">
      <dgm:prSet/>
      <dgm:spPr/>
      <dgm:t>
        <a:bodyPr/>
        <a:lstStyle/>
        <a:p>
          <a:endParaRPr lang="en-US"/>
        </a:p>
      </dgm:t>
    </dgm:pt>
    <dgm:pt modelId="{2D818A99-D588-49EC-82E5-DEB34525E741}">
      <dgm:prSet/>
      <dgm:spPr/>
      <dgm:t>
        <a:bodyPr/>
        <a:lstStyle/>
        <a:p>
          <a:r>
            <a:rPr lang="ka-GE"/>
            <a:t>ასახოს ის ინფორმაცია, რომლის საფუძველზეც ხორციელდება კონკრეტული შესყიდვა;</a:t>
          </a:r>
          <a:endParaRPr lang="en-US"/>
        </a:p>
      </dgm:t>
    </dgm:pt>
    <dgm:pt modelId="{1AEE84D1-C005-41AA-B1CE-7AFF6358A045}" type="parTrans" cxnId="{ED733DD3-4806-4FCB-BFD3-4E7CE465AFCD}">
      <dgm:prSet/>
      <dgm:spPr/>
      <dgm:t>
        <a:bodyPr/>
        <a:lstStyle/>
        <a:p>
          <a:endParaRPr lang="en-US"/>
        </a:p>
      </dgm:t>
    </dgm:pt>
    <dgm:pt modelId="{41A0CC87-3211-4184-824A-D80187ECF0A7}" type="sibTrans" cxnId="{ED733DD3-4806-4FCB-BFD3-4E7CE465AFCD}">
      <dgm:prSet/>
      <dgm:spPr/>
      <dgm:t>
        <a:bodyPr/>
        <a:lstStyle/>
        <a:p>
          <a:endParaRPr lang="en-US"/>
        </a:p>
      </dgm:t>
    </dgm:pt>
    <dgm:pt modelId="{3F756872-B2E9-4497-AAD1-BEB4543A38F5}">
      <dgm:prSet/>
      <dgm:spPr/>
      <dgm:t>
        <a:bodyPr/>
        <a:lstStyle/>
        <a:p>
          <a:r>
            <a:rPr lang="ka-GE"/>
            <a:t>გაითვალისწინოს სათანადო დასაბუთება იმ კონკრეტულ გარემოებებზე მითითებით, რამაც გამოიწვია შემსყიდველი ორგანიზაციის მოთხოვნის მხოლოდ 1 (ერთი) პოტენციური მიმწოდებლის მიერ დაკმაყოფილება</a:t>
          </a:r>
          <a:endParaRPr lang="en-US"/>
        </a:p>
      </dgm:t>
    </dgm:pt>
    <dgm:pt modelId="{484ADCF6-3161-4207-B0A7-35DCF7E0F2A4}" type="parTrans" cxnId="{ECA5C724-8FA7-437E-9147-427C6FB26E9D}">
      <dgm:prSet/>
      <dgm:spPr/>
      <dgm:t>
        <a:bodyPr/>
        <a:lstStyle/>
        <a:p>
          <a:endParaRPr lang="en-US"/>
        </a:p>
      </dgm:t>
    </dgm:pt>
    <dgm:pt modelId="{1562CB55-34AE-402D-AACD-137B85CE4E8E}" type="sibTrans" cxnId="{ECA5C724-8FA7-437E-9147-427C6FB26E9D}">
      <dgm:prSet/>
      <dgm:spPr/>
      <dgm:t>
        <a:bodyPr/>
        <a:lstStyle/>
        <a:p>
          <a:endParaRPr lang="en-US"/>
        </a:p>
      </dgm:t>
    </dgm:pt>
    <dgm:pt modelId="{CC3257FF-6329-4055-A550-B6300B0CF310}" type="pres">
      <dgm:prSet presAssocID="{25C31054-C7F5-4586-96F5-942A2BB1EC41}" presName="outerComposite" presStyleCnt="0">
        <dgm:presLayoutVars>
          <dgm:chMax val="5"/>
          <dgm:dir/>
          <dgm:resizeHandles val="exact"/>
        </dgm:presLayoutVars>
      </dgm:prSet>
      <dgm:spPr/>
      <dgm:t>
        <a:bodyPr/>
        <a:lstStyle/>
        <a:p>
          <a:endParaRPr lang="en-US"/>
        </a:p>
      </dgm:t>
    </dgm:pt>
    <dgm:pt modelId="{E090F35A-BC5C-4FB7-A7D7-1C89DBE99B91}" type="pres">
      <dgm:prSet presAssocID="{25C31054-C7F5-4586-96F5-942A2BB1EC41}" presName="dummyMaxCanvas" presStyleCnt="0">
        <dgm:presLayoutVars/>
      </dgm:prSet>
      <dgm:spPr/>
    </dgm:pt>
    <dgm:pt modelId="{F0B83D9F-1028-4600-A8C3-0F120DE727A6}" type="pres">
      <dgm:prSet presAssocID="{25C31054-C7F5-4586-96F5-942A2BB1EC41}" presName="ThreeNodes_1" presStyleLbl="node1" presStyleIdx="0" presStyleCnt="3">
        <dgm:presLayoutVars>
          <dgm:bulletEnabled val="1"/>
        </dgm:presLayoutVars>
      </dgm:prSet>
      <dgm:spPr/>
      <dgm:t>
        <a:bodyPr/>
        <a:lstStyle/>
        <a:p>
          <a:endParaRPr lang="en-US"/>
        </a:p>
      </dgm:t>
    </dgm:pt>
    <dgm:pt modelId="{8B788933-BC0B-4186-839B-80F4B6A11C02}" type="pres">
      <dgm:prSet presAssocID="{25C31054-C7F5-4586-96F5-942A2BB1EC41}" presName="ThreeNodes_2" presStyleLbl="node1" presStyleIdx="1" presStyleCnt="3">
        <dgm:presLayoutVars>
          <dgm:bulletEnabled val="1"/>
        </dgm:presLayoutVars>
      </dgm:prSet>
      <dgm:spPr/>
      <dgm:t>
        <a:bodyPr/>
        <a:lstStyle/>
        <a:p>
          <a:endParaRPr lang="en-US"/>
        </a:p>
      </dgm:t>
    </dgm:pt>
    <dgm:pt modelId="{8DB73B0D-EDCD-4AEA-9D5A-5B7B4054189C}" type="pres">
      <dgm:prSet presAssocID="{25C31054-C7F5-4586-96F5-942A2BB1EC41}" presName="ThreeNodes_3" presStyleLbl="node1" presStyleIdx="2" presStyleCnt="3">
        <dgm:presLayoutVars>
          <dgm:bulletEnabled val="1"/>
        </dgm:presLayoutVars>
      </dgm:prSet>
      <dgm:spPr/>
      <dgm:t>
        <a:bodyPr/>
        <a:lstStyle/>
        <a:p>
          <a:endParaRPr lang="en-US"/>
        </a:p>
      </dgm:t>
    </dgm:pt>
    <dgm:pt modelId="{8664A669-6CF5-4104-B4C6-F0E2BD2E772F}" type="pres">
      <dgm:prSet presAssocID="{25C31054-C7F5-4586-96F5-942A2BB1EC41}" presName="ThreeConn_1-2" presStyleLbl="fgAccFollowNode1" presStyleIdx="0" presStyleCnt="2">
        <dgm:presLayoutVars>
          <dgm:bulletEnabled val="1"/>
        </dgm:presLayoutVars>
      </dgm:prSet>
      <dgm:spPr/>
      <dgm:t>
        <a:bodyPr/>
        <a:lstStyle/>
        <a:p>
          <a:endParaRPr lang="en-US"/>
        </a:p>
      </dgm:t>
    </dgm:pt>
    <dgm:pt modelId="{B60E202F-A198-4E7E-8BEB-CBA497C3938D}" type="pres">
      <dgm:prSet presAssocID="{25C31054-C7F5-4586-96F5-942A2BB1EC41}" presName="ThreeConn_2-3" presStyleLbl="fgAccFollowNode1" presStyleIdx="1" presStyleCnt="2">
        <dgm:presLayoutVars>
          <dgm:bulletEnabled val="1"/>
        </dgm:presLayoutVars>
      </dgm:prSet>
      <dgm:spPr/>
      <dgm:t>
        <a:bodyPr/>
        <a:lstStyle/>
        <a:p>
          <a:endParaRPr lang="en-US"/>
        </a:p>
      </dgm:t>
    </dgm:pt>
    <dgm:pt modelId="{691B33EA-F685-4381-AD90-E6A43F511919}" type="pres">
      <dgm:prSet presAssocID="{25C31054-C7F5-4586-96F5-942A2BB1EC41}" presName="ThreeNodes_1_text" presStyleLbl="node1" presStyleIdx="2" presStyleCnt="3">
        <dgm:presLayoutVars>
          <dgm:bulletEnabled val="1"/>
        </dgm:presLayoutVars>
      </dgm:prSet>
      <dgm:spPr/>
      <dgm:t>
        <a:bodyPr/>
        <a:lstStyle/>
        <a:p>
          <a:endParaRPr lang="en-US"/>
        </a:p>
      </dgm:t>
    </dgm:pt>
    <dgm:pt modelId="{503034D8-8B9A-4B14-934C-5438BDA00343}" type="pres">
      <dgm:prSet presAssocID="{25C31054-C7F5-4586-96F5-942A2BB1EC41}" presName="ThreeNodes_2_text" presStyleLbl="node1" presStyleIdx="2" presStyleCnt="3">
        <dgm:presLayoutVars>
          <dgm:bulletEnabled val="1"/>
        </dgm:presLayoutVars>
      </dgm:prSet>
      <dgm:spPr/>
      <dgm:t>
        <a:bodyPr/>
        <a:lstStyle/>
        <a:p>
          <a:endParaRPr lang="en-US"/>
        </a:p>
      </dgm:t>
    </dgm:pt>
    <dgm:pt modelId="{EC697BB2-3D6F-4A6C-8EDD-B83BE4C4F1B3}" type="pres">
      <dgm:prSet presAssocID="{25C31054-C7F5-4586-96F5-942A2BB1EC41}" presName="ThreeNodes_3_text" presStyleLbl="node1" presStyleIdx="2" presStyleCnt="3">
        <dgm:presLayoutVars>
          <dgm:bulletEnabled val="1"/>
        </dgm:presLayoutVars>
      </dgm:prSet>
      <dgm:spPr/>
      <dgm:t>
        <a:bodyPr/>
        <a:lstStyle/>
        <a:p>
          <a:endParaRPr lang="en-US"/>
        </a:p>
      </dgm:t>
    </dgm:pt>
  </dgm:ptLst>
  <dgm:cxnLst>
    <dgm:cxn modelId="{ECA5C724-8FA7-437E-9147-427C6FB26E9D}" srcId="{25C31054-C7F5-4586-96F5-942A2BB1EC41}" destId="{3F756872-B2E9-4497-AAD1-BEB4543A38F5}" srcOrd="2" destOrd="0" parTransId="{484ADCF6-3161-4207-B0A7-35DCF7E0F2A4}" sibTransId="{1562CB55-34AE-402D-AACD-137B85CE4E8E}"/>
    <dgm:cxn modelId="{79B3D57B-A8FF-46F7-91C2-8F49BA5B8458}" type="presOf" srcId="{E0C28326-677C-4F97-BD21-E28D2B53EF8A}" destId="{F0B83D9F-1028-4600-A8C3-0F120DE727A6}" srcOrd="0" destOrd="0" presId="urn:microsoft.com/office/officeart/2005/8/layout/vProcess5"/>
    <dgm:cxn modelId="{588EE0A9-7E1F-44C0-B520-95C02C14A2D5}" type="presOf" srcId="{3F756872-B2E9-4497-AAD1-BEB4543A38F5}" destId="{8DB73B0D-EDCD-4AEA-9D5A-5B7B4054189C}" srcOrd="0" destOrd="0" presId="urn:microsoft.com/office/officeart/2005/8/layout/vProcess5"/>
    <dgm:cxn modelId="{A6EF95AB-1CE4-4751-9E63-DC920C9946A8}" type="presOf" srcId="{41A0CC87-3211-4184-824A-D80187ECF0A7}" destId="{B60E202F-A198-4E7E-8BEB-CBA497C3938D}" srcOrd="0" destOrd="0" presId="urn:microsoft.com/office/officeart/2005/8/layout/vProcess5"/>
    <dgm:cxn modelId="{E016B517-0570-4B4C-B54D-F46B2D787B1B}" type="presOf" srcId="{25C31054-C7F5-4586-96F5-942A2BB1EC41}" destId="{CC3257FF-6329-4055-A550-B6300B0CF310}" srcOrd="0" destOrd="0" presId="urn:microsoft.com/office/officeart/2005/8/layout/vProcess5"/>
    <dgm:cxn modelId="{C4410FF2-37D1-477E-8A86-5D715DF25068}" type="presOf" srcId="{2D818A99-D588-49EC-82E5-DEB34525E741}" destId="{8B788933-BC0B-4186-839B-80F4B6A11C02}" srcOrd="0" destOrd="0" presId="urn:microsoft.com/office/officeart/2005/8/layout/vProcess5"/>
    <dgm:cxn modelId="{44634994-05FB-4304-A468-691E1D1053E2}" type="presOf" srcId="{2D818A99-D588-49EC-82E5-DEB34525E741}" destId="{503034D8-8B9A-4B14-934C-5438BDA00343}" srcOrd="1" destOrd="0" presId="urn:microsoft.com/office/officeart/2005/8/layout/vProcess5"/>
    <dgm:cxn modelId="{ED733DD3-4806-4FCB-BFD3-4E7CE465AFCD}" srcId="{25C31054-C7F5-4586-96F5-942A2BB1EC41}" destId="{2D818A99-D588-49EC-82E5-DEB34525E741}" srcOrd="1" destOrd="0" parTransId="{1AEE84D1-C005-41AA-B1CE-7AFF6358A045}" sibTransId="{41A0CC87-3211-4184-824A-D80187ECF0A7}"/>
    <dgm:cxn modelId="{32B10E60-8750-4F6C-BDC9-974BB06FF56C}" type="presOf" srcId="{3F756872-B2E9-4497-AAD1-BEB4543A38F5}" destId="{EC697BB2-3D6F-4A6C-8EDD-B83BE4C4F1B3}" srcOrd="1" destOrd="0" presId="urn:microsoft.com/office/officeart/2005/8/layout/vProcess5"/>
    <dgm:cxn modelId="{0328C726-5625-49E2-8979-9F557C2801AD}" srcId="{25C31054-C7F5-4586-96F5-942A2BB1EC41}" destId="{E0C28326-677C-4F97-BD21-E28D2B53EF8A}" srcOrd="0" destOrd="0" parTransId="{F96ECE23-D934-46D6-9510-2CB0EC3CD713}" sibTransId="{49BD70EE-EDC3-43C7-952D-95044C08AA4F}"/>
    <dgm:cxn modelId="{5AC78A15-3D7E-4366-9F43-4D330C4BDFE0}" type="presOf" srcId="{E0C28326-677C-4F97-BD21-E28D2B53EF8A}" destId="{691B33EA-F685-4381-AD90-E6A43F511919}" srcOrd="1" destOrd="0" presId="urn:microsoft.com/office/officeart/2005/8/layout/vProcess5"/>
    <dgm:cxn modelId="{8B1625C2-DEDE-4912-94E3-B9694D2C2693}" type="presOf" srcId="{49BD70EE-EDC3-43C7-952D-95044C08AA4F}" destId="{8664A669-6CF5-4104-B4C6-F0E2BD2E772F}" srcOrd="0" destOrd="0" presId="urn:microsoft.com/office/officeart/2005/8/layout/vProcess5"/>
    <dgm:cxn modelId="{8A98D10F-4429-4785-9AC6-6083F492B956}" type="presParOf" srcId="{CC3257FF-6329-4055-A550-B6300B0CF310}" destId="{E090F35A-BC5C-4FB7-A7D7-1C89DBE99B91}" srcOrd="0" destOrd="0" presId="urn:microsoft.com/office/officeart/2005/8/layout/vProcess5"/>
    <dgm:cxn modelId="{BC541B78-CA98-434B-B53D-40FABA87EC4B}" type="presParOf" srcId="{CC3257FF-6329-4055-A550-B6300B0CF310}" destId="{F0B83D9F-1028-4600-A8C3-0F120DE727A6}" srcOrd="1" destOrd="0" presId="urn:microsoft.com/office/officeart/2005/8/layout/vProcess5"/>
    <dgm:cxn modelId="{55C711E4-074C-4863-A157-CD43A6F566B8}" type="presParOf" srcId="{CC3257FF-6329-4055-A550-B6300B0CF310}" destId="{8B788933-BC0B-4186-839B-80F4B6A11C02}" srcOrd="2" destOrd="0" presId="urn:microsoft.com/office/officeart/2005/8/layout/vProcess5"/>
    <dgm:cxn modelId="{DD099292-93E5-4C0B-A4ED-81F31C9179DB}" type="presParOf" srcId="{CC3257FF-6329-4055-A550-B6300B0CF310}" destId="{8DB73B0D-EDCD-4AEA-9D5A-5B7B4054189C}" srcOrd="3" destOrd="0" presId="urn:microsoft.com/office/officeart/2005/8/layout/vProcess5"/>
    <dgm:cxn modelId="{9C824B42-E0B4-49C3-839B-0CE0E274C894}" type="presParOf" srcId="{CC3257FF-6329-4055-A550-B6300B0CF310}" destId="{8664A669-6CF5-4104-B4C6-F0E2BD2E772F}" srcOrd="4" destOrd="0" presId="urn:microsoft.com/office/officeart/2005/8/layout/vProcess5"/>
    <dgm:cxn modelId="{E04394D0-4FA3-4544-AA7B-C3D63A6DC209}" type="presParOf" srcId="{CC3257FF-6329-4055-A550-B6300B0CF310}" destId="{B60E202F-A198-4E7E-8BEB-CBA497C3938D}" srcOrd="5" destOrd="0" presId="urn:microsoft.com/office/officeart/2005/8/layout/vProcess5"/>
    <dgm:cxn modelId="{946EDD82-79F5-4BB0-8167-DB3A11506B2A}" type="presParOf" srcId="{CC3257FF-6329-4055-A550-B6300B0CF310}" destId="{691B33EA-F685-4381-AD90-E6A43F511919}" srcOrd="6" destOrd="0" presId="urn:microsoft.com/office/officeart/2005/8/layout/vProcess5"/>
    <dgm:cxn modelId="{36854EEF-98CC-4EA9-AFFB-DC7260428FDC}" type="presParOf" srcId="{CC3257FF-6329-4055-A550-B6300B0CF310}" destId="{503034D8-8B9A-4B14-934C-5438BDA00343}" srcOrd="7" destOrd="0" presId="urn:microsoft.com/office/officeart/2005/8/layout/vProcess5"/>
    <dgm:cxn modelId="{BDA059F0-9BD5-4A7B-A811-53C19CEBC686}" type="presParOf" srcId="{CC3257FF-6329-4055-A550-B6300B0CF310}" destId="{EC697BB2-3D6F-4A6C-8EDD-B83BE4C4F1B3}"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7947B-A046-49A6-97BC-5AD2EED642A2}">
      <dsp:nvSpPr>
        <dsp:cNvPr id="0" name=""/>
        <dsp:cNvSpPr/>
      </dsp:nvSpPr>
      <dsp:spPr>
        <a:xfrm>
          <a:off x="0" y="0"/>
          <a:ext cx="8616696" cy="9816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1" kern="1200" dirty="0"/>
            <a:t>კანონითა და შესაბამისი ნორმატიული აქტებით დადგენილი წესების დაცვით შეარჩიოს მიმწოდებელი და დადოს მასთან სახელმწიფო შესყიდვის შესახებ ხელშეკრულება;</a:t>
          </a:r>
          <a:endParaRPr lang="en-US" sz="1600" b="1" kern="1200" dirty="0"/>
        </a:p>
      </dsp:txBody>
      <dsp:txXfrm>
        <a:off x="28752" y="28752"/>
        <a:ext cx="7442538" cy="924169"/>
      </dsp:txXfrm>
    </dsp:sp>
    <dsp:sp modelId="{6A7BA1EC-D867-48B2-8167-EFED75874D5F}">
      <dsp:nvSpPr>
        <dsp:cNvPr id="0" name=""/>
        <dsp:cNvSpPr/>
      </dsp:nvSpPr>
      <dsp:spPr>
        <a:xfrm>
          <a:off x="643454" y="1118017"/>
          <a:ext cx="8616696" cy="9816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ka-GE" sz="1800" b="1" kern="1200" dirty="0"/>
            <a:t>განახორციელოს კონტროლი და ზედამხედველობა მიმწოდებლის მიერ ხელშეკრულების პირობების შესრულებაზე; </a:t>
          </a:r>
          <a:endParaRPr lang="en-US" sz="1800" b="1" kern="1200" dirty="0"/>
        </a:p>
      </dsp:txBody>
      <dsp:txXfrm>
        <a:off x="672206" y="1146769"/>
        <a:ext cx="7277650" cy="924169"/>
      </dsp:txXfrm>
    </dsp:sp>
    <dsp:sp modelId="{597158D3-12F2-43C5-AE7B-6E5DBF29AAF5}">
      <dsp:nvSpPr>
        <dsp:cNvPr id="0" name=""/>
        <dsp:cNvSpPr/>
      </dsp:nvSpPr>
      <dsp:spPr>
        <a:xfrm>
          <a:off x="1286909" y="2236034"/>
          <a:ext cx="8616696" cy="9816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just" defTabSz="711200">
            <a:lnSpc>
              <a:spcPct val="90000"/>
            </a:lnSpc>
            <a:spcBef>
              <a:spcPct val="0"/>
            </a:spcBef>
            <a:spcAft>
              <a:spcPct val="35000"/>
            </a:spcAft>
          </a:pPr>
          <a:r>
            <a:rPr lang="ka-GE" sz="1600" b="1" kern="1200" dirty="0"/>
            <a:t>რაციონალურად და საქართველოს სახელმწიფო ინტერესების გათვალისწინებით განახორციელოს შესყიდვები მისთვის გამოყოფილ ასიგნებათა ფარგლებში, კანონითა და შესაბამისი ნორმატიული აქტებით დადგენილი წესების დაცვით;</a:t>
          </a:r>
          <a:endParaRPr lang="en-US" sz="1600" b="1" kern="1200" dirty="0"/>
        </a:p>
      </dsp:txBody>
      <dsp:txXfrm>
        <a:off x="1315661" y="2264786"/>
        <a:ext cx="7277650" cy="924169"/>
      </dsp:txXfrm>
    </dsp:sp>
    <dsp:sp modelId="{D5E792ED-B29D-4DEB-9B8C-FEF7A0466515}">
      <dsp:nvSpPr>
        <dsp:cNvPr id="0" name=""/>
        <dsp:cNvSpPr/>
      </dsp:nvSpPr>
      <dsp:spPr>
        <a:xfrm>
          <a:off x="1930363" y="3354051"/>
          <a:ext cx="8616696" cy="9816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ka-GE" sz="2400" b="1" kern="1200" dirty="0"/>
            <a:t>სააგენტოს წარუდგინოს განხორციელებული შესყიდვების შესახებ ანგარიშები; </a:t>
          </a:r>
          <a:endParaRPr lang="en-US" sz="2400" b="1" kern="1200" dirty="0"/>
        </a:p>
      </dsp:txBody>
      <dsp:txXfrm>
        <a:off x="1959115" y="3382803"/>
        <a:ext cx="7277650" cy="924169"/>
      </dsp:txXfrm>
    </dsp:sp>
    <dsp:sp modelId="{DA2FBFA6-2AEE-4B62-84A2-CAFBDDC084FE}">
      <dsp:nvSpPr>
        <dsp:cNvPr id="0" name=""/>
        <dsp:cNvSpPr/>
      </dsp:nvSpPr>
      <dsp:spPr>
        <a:xfrm>
          <a:off x="2573818" y="4472068"/>
          <a:ext cx="8616696" cy="98167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ka-GE" sz="2400" b="1" kern="1200" dirty="0"/>
            <a:t>სახელმწიფო შესყიდვის მოსამზადებლად განახორციელოს ბაზრის კვლევა. </a:t>
          </a:r>
          <a:endParaRPr lang="en-US" sz="2400" b="1" kern="1200" dirty="0"/>
        </a:p>
      </dsp:txBody>
      <dsp:txXfrm>
        <a:off x="2602570" y="4500820"/>
        <a:ext cx="7277650" cy="924169"/>
      </dsp:txXfrm>
    </dsp:sp>
    <dsp:sp modelId="{B1614A11-582B-4A0E-A7AB-EE2C9364A6D5}">
      <dsp:nvSpPr>
        <dsp:cNvPr id="0" name=""/>
        <dsp:cNvSpPr/>
      </dsp:nvSpPr>
      <dsp:spPr>
        <a:xfrm>
          <a:off x="7978608" y="717167"/>
          <a:ext cx="638087" cy="63808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8122178" y="717167"/>
        <a:ext cx="350947" cy="480160"/>
      </dsp:txXfrm>
    </dsp:sp>
    <dsp:sp modelId="{6FD5309D-5157-493D-951F-428B395CD0D9}">
      <dsp:nvSpPr>
        <dsp:cNvPr id="0" name=""/>
        <dsp:cNvSpPr/>
      </dsp:nvSpPr>
      <dsp:spPr>
        <a:xfrm>
          <a:off x="8622063" y="1835184"/>
          <a:ext cx="638087" cy="63808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8765633" y="1835184"/>
        <a:ext cx="350947" cy="480160"/>
      </dsp:txXfrm>
    </dsp:sp>
    <dsp:sp modelId="{EECDBCD0-22E3-47CE-B2B0-A2A40DEC77B0}">
      <dsp:nvSpPr>
        <dsp:cNvPr id="0" name=""/>
        <dsp:cNvSpPr/>
      </dsp:nvSpPr>
      <dsp:spPr>
        <a:xfrm>
          <a:off x="9265517" y="2936840"/>
          <a:ext cx="638087" cy="63808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9409087" y="2936840"/>
        <a:ext cx="350947" cy="480160"/>
      </dsp:txXfrm>
    </dsp:sp>
    <dsp:sp modelId="{1ECB9B91-E6EC-46A8-9B2C-F5781DE833D7}">
      <dsp:nvSpPr>
        <dsp:cNvPr id="0" name=""/>
        <dsp:cNvSpPr/>
      </dsp:nvSpPr>
      <dsp:spPr>
        <a:xfrm>
          <a:off x="9908972" y="4065764"/>
          <a:ext cx="638087" cy="638087"/>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endParaRPr lang="en-US" sz="3000" kern="1200"/>
        </a:p>
      </dsp:txBody>
      <dsp:txXfrm>
        <a:off x="10052542" y="4065764"/>
        <a:ext cx="350947" cy="480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41F87-ED98-4448-B610-B165315058DD}">
      <dsp:nvSpPr>
        <dsp:cNvPr id="0" name=""/>
        <dsp:cNvSpPr/>
      </dsp:nvSpPr>
      <dsp:spPr>
        <a:xfrm>
          <a:off x="0" y="0"/>
          <a:ext cx="9013372" cy="1309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dirty="0"/>
            <a:t>ბაზრის კვლევის განცხადებისათვის სტატუსის </a:t>
          </a:r>
          <a:r>
            <a:rPr lang="ka-GE" sz="1400" b="1" kern="1200" dirty="0"/>
            <a:t>„გამოცხადებულია</a:t>
          </a:r>
          <a:r>
            <a:rPr lang="ka-GE" sz="1400" kern="1200" dirty="0"/>
            <a:t>“ მინიჭებიდან, სტატუსის </a:t>
          </a:r>
          <a:r>
            <a:rPr lang="ka-GE" sz="1400" b="1" kern="1200" dirty="0"/>
            <a:t>„წინადადების მიღება დასრულებულია</a:t>
          </a:r>
          <a:r>
            <a:rPr lang="ka-GE" sz="1400" kern="1200" dirty="0"/>
            <a:t>“ მინიჭებამდე, სისტემაში რეგისტრირებული ნებისმიერი პირი უფლებამოსილია, </a:t>
          </a:r>
          <a:r>
            <a:rPr lang="en-US" sz="1400" kern="1200" dirty="0"/>
            <a:t>MRS </a:t>
          </a:r>
          <a:r>
            <a:rPr lang="ka-GE" sz="1400" kern="1200" dirty="0"/>
            <a:t>მოდულში არსებული „კითხვა-პასუხის“ მოდულის მეშვეობით შემსყიდველ ორგანიზაციას მოსთხოვოს ბაზრის კვლევის განცხადების კონკრეტული ჩანაწერის განმარტება.</a:t>
          </a:r>
          <a:endParaRPr lang="en-US" sz="1400" kern="1200" dirty="0"/>
        </a:p>
      </dsp:txBody>
      <dsp:txXfrm>
        <a:off x="38368" y="38368"/>
        <a:ext cx="7489100" cy="1233250"/>
      </dsp:txXfrm>
    </dsp:sp>
    <dsp:sp modelId="{C426D7E0-3252-484B-927A-0727FD7E04FB}">
      <dsp:nvSpPr>
        <dsp:cNvPr id="0" name=""/>
        <dsp:cNvSpPr/>
      </dsp:nvSpPr>
      <dsp:spPr>
        <a:xfrm>
          <a:off x="754869" y="1548166"/>
          <a:ext cx="9013372" cy="1309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შემსყიდველი ორგანიზაცია ვალდებულია, </a:t>
          </a:r>
          <a:r>
            <a:rPr lang="ka-GE" sz="1400" b="1" u="sng" kern="1200"/>
            <a:t>გონივრულ ვადაში, </a:t>
          </a:r>
          <a:r>
            <a:rPr lang="ka-GE" sz="1400" kern="1200"/>
            <a:t>თუმცა არაუგვიანეს ბაზრის კვლევის განცხადებისთვის სტატუსის </a:t>
          </a:r>
          <a:r>
            <a:rPr lang="ka-GE" sz="1400" b="1" kern="1200"/>
            <a:t>„წინადადების მიღება დასრულებულია</a:t>
          </a:r>
          <a:r>
            <a:rPr lang="ka-GE" sz="1400" kern="1200"/>
            <a:t>“ მინიჭებამდე გააკეთოს შესაბამისი განმარტება.</a:t>
          </a:r>
          <a:endParaRPr lang="en-US" sz="1400" kern="1200"/>
        </a:p>
      </dsp:txBody>
      <dsp:txXfrm>
        <a:off x="793237" y="1586534"/>
        <a:ext cx="7330274" cy="1233250"/>
      </dsp:txXfrm>
    </dsp:sp>
    <dsp:sp modelId="{6065DECF-AC19-48CE-9D66-10320821D867}">
      <dsp:nvSpPr>
        <dsp:cNvPr id="0" name=""/>
        <dsp:cNvSpPr/>
      </dsp:nvSpPr>
      <dsp:spPr>
        <a:xfrm>
          <a:off x="1498473" y="3096332"/>
          <a:ext cx="9013372" cy="1309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b="1" kern="1200"/>
            <a:t>განმარტება არ უნდა იყოს ბუნდოვანი და კონკრეტულად უნდა პასუხობდეს დასმულ კითხვას.</a:t>
          </a:r>
          <a:endParaRPr lang="en-US" sz="1400" kern="1200"/>
        </a:p>
      </dsp:txBody>
      <dsp:txXfrm>
        <a:off x="1536841" y="3134700"/>
        <a:ext cx="7341541" cy="1233250"/>
      </dsp:txXfrm>
    </dsp:sp>
    <dsp:sp modelId="{4B8C1127-9F5B-40C7-A635-84EAD3DD4CD6}">
      <dsp:nvSpPr>
        <dsp:cNvPr id="0" name=""/>
        <dsp:cNvSpPr/>
      </dsp:nvSpPr>
      <dsp:spPr>
        <a:xfrm>
          <a:off x="2253342" y="4644499"/>
          <a:ext cx="9013372" cy="13099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სისტემა უზრუნველყოფს </a:t>
          </a:r>
          <a:r>
            <a:rPr lang="en-US" sz="1400" kern="1200"/>
            <a:t>MRS </a:t>
          </a:r>
          <a:r>
            <a:rPr lang="ka-GE" sz="1400" kern="1200"/>
            <a:t>მოდულში არსებული „კითხვა-პასუხის“ მოდულის, მათ შორის, პოტენციურ მიმწოდებელთა ანონიმურობას.</a:t>
          </a:r>
          <a:endParaRPr lang="en-US" sz="1400" kern="1200"/>
        </a:p>
      </dsp:txBody>
      <dsp:txXfrm>
        <a:off x="2291710" y="4682867"/>
        <a:ext cx="7330274" cy="1233250"/>
      </dsp:txXfrm>
    </dsp:sp>
    <dsp:sp modelId="{6EB6EE63-BAB8-4E4B-9DD4-0CC861BE3BA2}">
      <dsp:nvSpPr>
        <dsp:cNvPr id="0" name=""/>
        <dsp:cNvSpPr/>
      </dsp:nvSpPr>
      <dsp:spPr>
        <a:xfrm>
          <a:off x="8161880" y="1003330"/>
          <a:ext cx="851491" cy="85149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353465" y="1003330"/>
        <a:ext cx="468321" cy="640747"/>
      </dsp:txXfrm>
    </dsp:sp>
    <dsp:sp modelId="{AB2FD0B9-8DEB-4753-8E83-8F309E76226B}">
      <dsp:nvSpPr>
        <dsp:cNvPr id="0" name=""/>
        <dsp:cNvSpPr/>
      </dsp:nvSpPr>
      <dsp:spPr>
        <a:xfrm>
          <a:off x="8916750" y="2551497"/>
          <a:ext cx="851491" cy="85149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108335" y="2551497"/>
        <a:ext cx="468321" cy="640747"/>
      </dsp:txXfrm>
    </dsp:sp>
    <dsp:sp modelId="{43B208E2-F8C2-45FE-B753-6CE108A14E97}">
      <dsp:nvSpPr>
        <dsp:cNvPr id="0" name=""/>
        <dsp:cNvSpPr/>
      </dsp:nvSpPr>
      <dsp:spPr>
        <a:xfrm>
          <a:off x="9660353" y="4099663"/>
          <a:ext cx="851491" cy="851491"/>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851938" y="4099663"/>
        <a:ext cx="468321" cy="6407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39B4D-859A-4AF3-86B9-E99DAE72F043}">
      <dsp:nvSpPr>
        <dsp:cNvPr id="0" name=""/>
        <dsp:cNvSpPr/>
      </dsp:nvSpPr>
      <dsp:spPr>
        <a:xfrm>
          <a:off x="0" y="442475"/>
          <a:ext cx="7005924" cy="1698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dirty="0"/>
            <a:t>თუ გამოქვეყნებულ ბაზრის კვლევაში წინადადების მიღების ვადის დასრულება შაბათ-კვირას ან უქმე დღეს ემთხვევა, წინადადების მიღების ვადა დასრულდება მომდევნო სამუშაო დღეს.</a:t>
          </a:r>
          <a:endParaRPr lang="en-US" sz="2200" kern="1200" dirty="0"/>
        </a:p>
      </dsp:txBody>
      <dsp:txXfrm>
        <a:off x="82931" y="525406"/>
        <a:ext cx="6840062" cy="1532978"/>
      </dsp:txXfrm>
    </dsp:sp>
    <dsp:sp modelId="{3D1D3D21-8699-4BC3-AC61-21A45BB9C68F}">
      <dsp:nvSpPr>
        <dsp:cNvPr id="0" name=""/>
        <dsp:cNvSpPr/>
      </dsp:nvSpPr>
      <dsp:spPr>
        <a:xfrm>
          <a:off x="0" y="2204675"/>
          <a:ext cx="7005924" cy="1698840"/>
        </a:xfrm>
        <a:prstGeom prst="roundRect">
          <a:avLst/>
        </a:prstGeom>
        <a:solidFill>
          <a:schemeClr val="accent5">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a:t>სისტემა უზრუნველყოფს ბაზრის კვლევაში მონაწილე პირთა რაოდენობის, მათი ვინაობისა და წინადადებების ანონიმურობას.</a:t>
          </a:r>
          <a:endParaRPr lang="en-US" sz="2200" kern="1200"/>
        </a:p>
      </dsp:txBody>
      <dsp:txXfrm>
        <a:off x="82931" y="2287606"/>
        <a:ext cx="6840062" cy="1532978"/>
      </dsp:txXfrm>
    </dsp:sp>
    <dsp:sp modelId="{ED9287F2-47C4-4EA3-8572-177EE4816BC5}">
      <dsp:nvSpPr>
        <dsp:cNvPr id="0" name=""/>
        <dsp:cNvSpPr/>
      </dsp:nvSpPr>
      <dsp:spPr>
        <a:xfrm>
          <a:off x="0" y="3966876"/>
          <a:ext cx="7005924" cy="1698840"/>
        </a:xfrm>
        <a:prstGeom prst="roundRect">
          <a:avLst/>
        </a:prstGeom>
        <a:solidFill>
          <a:schemeClr val="accent5">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a:t>წინადადებების მიღების ვადის დასრულების შემდგომ ბაზრის კვლევის განცხადებას ავტომატურად, სისტემის მეშვეობით ენიჭება სტატუსი – „</a:t>
          </a:r>
          <a:r>
            <a:rPr lang="ka-GE" sz="2200" b="1" kern="1200"/>
            <a:t>წინადადების მიღება დასრულებულია“.</a:t>
          </a:r>
          <a:endParaRPr lang="en-US" sz="2200" kern="1200"/>
        </a:p>
      </dsp:txBody>
      <dsp:txXfrm>
        <a:off x="82931" y="4049807"/>
        <a:ext cx="6840062" cy="15329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453160-C4E8-4BE8-A263-518C9C3D5BEB}">
      <dsp:nvSpPr>
        <dsp:cNvPr id="0" name=""/>
        <dsp:cNvSpPr/>
      </dsp:nvSpPr>
      <dsp:spPr>
        <a:xfrm>
          <a:off x="191737" y="0"/>
          <a:ext cx="9558201" cy="152691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dirty="0"/>
            <a:t>ბაზრის კვლევის განცხადებისთვის სტატუსის </a:t>
          </a:r>
          <a:r>
            <a:rPr lang="ka-GE" sz="1400" b="1" kern="1200" dirty="0"/>
            <a:t>„წინადადების მიღება დასრულებულია</a:t>
          </a:r>
          <a:r>
            <a:rPr lang="ka-GE" sz="1400" kern="1200" dirty="0"/>
            <a:t>“ მინიჭებისთანავე შემსყიდველი ორგანიზაცია ვალდებულია, </a:t>
          </a:r>
          <a:r>
            <a:rPr lang="en-US" sz="1400" kern="1200" dirty="0"/>
            <a:t>MRS </a:t>
          </a:r>
          <a:r>
            <a:rPr lang="ka-GE" sz="1400" kern="1200" dirty="0"/>
            <a:t>მოდულის შესაბამის ველში ატვირთოს სხვა რომელიმე მეთოდით განხორციელებული ბაზრის კვლევის შედეგები, რომელიც მიღებულია/მოძიებულია </a:t>
          </a:r>
          <a:r>
            <a:rPr lang="en-US" sz="1400" b="1" kern="1200" dirty="0"/>
            <a:t>MRS </a:t>
          </a:r>
          <a:r>
            <a:rPr lang="ka-GE" sz="1400" b="1" kern="1200" dirty="0"/>
            <a:t>მოდულში წინადადებების მიღების ვადის დასრულებამდე</a:t>
          </a:r>
          <a:r>
            <a:rPr lang="ka-GE" sz="1400" kern="1200" dirty="0"/>
            <a:t>. </a:t>
          </a:r>
          <a:r>
            <a:rPr lang="ka-GE" sz="1400" u="sng" kern="1200" dirty="0"/>
            <a:t>წინადადებების მიღების ვადის დასრულების შემდგომ მიღებული შედეგები არ გაითვალისწინება.</a:t>
          </a:r>
          <a:endParaRPr lang="en-US" sz="1400" kern="1200" dirty="0"/>
        </a:p>
      </dsp:txBody>
      <dsp:txXfrm>
        <a:off x="236459" y="44722"/>
        <a:ext cx="7910538" cy="1437473"/>
      </dsp:txXfrm>
    </dsp:sp>
    <dsp:sp modelId="{8C0261B2-36A3-42F9-B831-70378AD6717D}">
      <dsp:nvSpPr>
        <dsp:cNvPr id="0" name=""/>
        <dsp:cNvSpPr/>
      </dsp:nvSpPr>
      <dsp:spPr>
        <a:xfrm>
          <a:off x="843370" y="1781403"/>
          <a:ext cx="9558201" cy="1526917"/>
        </a:xfrm>
        <a:prstGeom prst="roundRect">
          <a:avLst>
            <a:gd name="adj" fmla="val 10000"/>
          </a:avLst>
        </a:prstGeom>
        <a:solidFill>
          <a:schemeClr val="accent2">
            <a:hueOff val="560596"/>
            <a:satOff val="-25182"/>
            <a:lumOff val="333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შედეგების </a:t>
          </a:r>
          <a:r>
            <a:rPr lang="en-US" sz="1400" kern="1200"/>
            <a:t>MRS </a:t>
          </a:r>
          <a:r>
            <a:rPr lang="ka-GE" sz="1400" kern="1200"/>
            <a:t>მოდულში ატვირთვის შემდგომ, შემსყიდველი ორგანიზაციის მიერ</a:t>
          </a:r>
          <a:r>
            <a:rPr lang="en-GB" sz="1400" kern="1200"/>
            <a:t> </a:t>
          </a:r>
          <a:r>
            <a:rPr lang="ka-GE" sz="1400" kern="1200"/>
            <a:t>ბაზრის კვლევის განცხადებას ენიჭება სტატუსი– </a:t>
          </a:r>
          <a:r>
            <a:rPr lang="ka-GE" sz="1400" b="1" kern="1200"/>
            <a:t>„ბაზრის კვლევა დასრულებულია</a:t>
          </a:r>
          <a:r>
            <a:rPr lang="ka-GE" sz="1400" kern="1200"/>
            <a:t>“</a:t>
          </a:r>
          <a:endParaRPr lang="en-US" sz="1400" kern="1200"/>
        </a:p>
      </dsp:txBody>
      <dsp:txXfrm>
        <a:off x="888092" y="1826125"/>
        <a:ext cx="7632890" cy="1437473"/>
      </dsp:txXfrm>
    </dsp:sp>
    <dsp:sp modelId="{9B28A0EA-94A6-4E03-A730-5363731AFA47}">
      <dsp:nvSpPr>
        <dsp:cNvPr id="0" name=""/>
        <dsp:cNvSpPr/>
      </dsp:nvSpPr>
      <dsp:spPr>
        <a:xfrm>
          <a:off x="1686741" y="3562807"/>
          <a:ext cx="9558201" cy="1526917"/>
        </a:xfrm>
        <a:prstGeom prst="roundRect">
          <a:avLst>
            <a:gd name="adj" fmla="val 10000"/>
          </a:avLst>
        </a:prstGeom>
        <a:solidFill>
          <a:schemeClr val="accent2">
            <a:hueOff val="1121191"/>
            <a:satOff val="-50365"/>
            <a:lumOff val="666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ბაზრის კვლევის განცხადებისთვის სტატუსის </a:t>
          </a:r>
          <a:r>
            <a:rPr lang="ka-GE" sz="1400" b="1" kern="1200"/>
            <a:t>,,ბაზრის კვლევა დასრულებულია</a:t>
          </a:r>
          <a:r>
            <a:rPr lang="ka-GE" sz="1400" kern="1200"/>
            <a:t>” მინიჭების შემდგომ, დაუშვებელია შედეგების ან/და სხვა ინფორმაციის/დოკუმენტაციის ატვირთვა, წაშლა ან/და ცვლილება, გარდა</a:t>
          </a:r>
          <a:r>
            <a:rPr lang="en-GB" sz="1400" kern="1200"/>
            <a:t> MRS </a:t>
          </a:r>
          <a:r>
            <a:rPr lang="ka-GE" sz="1400" kern="1200"/>
            <a:t>მოდულის გარდა, იმ შემთხვევისა, როდესაც ბაზრის კვლევის სხვა მეთოდ(ებ)ით განხორციელებისას შემსყიდველი ორგანიზაცი</a:t>
          </a:r>
          <a:r>
            <a:rPr lang="en-GB" sz="1400" kern="1200"/>
            <a:t>is</a:t>
          </a:r>
          <a:r>
            <a:rPr lang="ka-GE" sz="1400" kern="1200"/>
            <a:t> მიერ დაზუსტებული ინფორმაცია (არსებობის შემთხვევაში), იტვირთება </a:t>
          </a:r>
          <a:r>
            <a:rPr lang="en-GB" sz="1400" kern="1200"/>
            <a:t>MRS </a:t>
          </a:r>
          <a:r>
            <a:rPr lang="ka-GE" sz="1400" kern="1200"/>
            <a:t>მოდულის შესაბამის ველში.</a:t>
          </a:r>
          <a:endParaRPr lang="en-US" sz="1400" kern="1200"/>
        </a:p>
      </dsp:txBody>
      <dsp:txXfrm>
        <a:off x="1731463" y="3607529"/>
        <a:ext cx="7632890" cy="1437473"/>
      </dsp:txXfrm>
    </dsp:sp>
    <dsp:sp modelId="{7C3D1347-8A86-4957-9F6E-D94A0386C4AD}">
      <dsp:nvSpPr>
        <dsp:cNvPr id="0" name=""/>
        <dsp:cNvSpPr/>
      </dsp:nvSpPr>
      <dsp:spPr>
        <a:xfrm>
          <a:off x="8565705" y="1157912"/>
          <a:ext cx="992496" cy="99249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789017" y="1157912"/>
        <a:ext cx="545872" cy="746853"/>
      </dsp:txXfrm>
    </dsp:sp>
    <dsp:sp modelId="{318BE76E-DC9D-4F1E-AEBC-078E5431C9B1}">
      <dsp:nvSpPr>
        <dsp:cNvPr id="0" name=""/>
        <dsp:cNvSpPr/>
      </dsp:nvSpPr>
      <dsp:spPr>
        <a:xfrm>
          <a:off x="9409075" y="2929136"/>
          <a:ext cx="992496" cy="992496"/>
        </a:xfrm>
        <a:prstGeom prst="downArrow">
          <a:avLst>
            <a:gd name="adj1" fmla="val 55000"/>
            <a:gd name="adj2" fmla="val 45000"/>
          </a:avLst>
        </a:prstGeom>
        <a:solidFill>
          <a:schemeClr val="accent2">
            <a:tint val="40000"/>
            <a:alpha val="90000"/>
            <a:hueOff val="1563978"/>
            <a:satOff val="-29393"/>
            <a:lumOff val="-878"/>
            <a:alphaOff val="0"/>
          </a:schemeClr>
        </a:solidFill>
        <a:ln w="12700" cap="flat" cmpd="sng" algn="ctr">
          <a:solidFill>
            <a:schemeClr val="accent2">
              <a:tint val="40000"/>
              <a:alpha val="90000"/>
              <a:hueOff val="1563978"/>
              <a:satOff val="-29393"/>
              <a:lumOff val="-8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9632387" y="2929136"/>
        <a:ext cx="545872" cy="7468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EC826-E231-449B-8885-3A13385F713E}">
      <dsp:nvSpPr>
        <dsp:cNvPr id="0" name=""/>
        <dsp:cNvSpPr/>
      </dsp:nvSpPr>
      <dsp:spPr>
        <a:xfrm>
          <a:off x="109849" y="0"/>
          <a:ext cx="8683752" cy="104829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dirty="0"/>
            <a:t>დაზუსტებისათვის განსაზღვრული ვადის გასვლისთანავე კონკრეტული პოტენციური მიმწოდებლის წინადადებას ავტომატურად ენიჭება სტატუსი „დაზუსტებულია“ და დაზუსტებული ინფორმაცია ან/და დოკუმენტაცია ცნობილი ხდება შემსყიდველი ორგანიზაციისთვის;</a:t>
          </a:r>
          <a:endParaRPr lang="en-US" sz="1400" kern="1200" dirty="0"/>
        </a:p>
      </dsp:txBody>
      <dsp:txXfrm>
        <a:off x="140552" y="30703"/>
        <a:ext cx="7429911" cy="986888"/>
      </dsp:txXfrm>
    </dsp:sp>
    <dsp:sp modelId="{5C3C377C-524E-43C1-B019-9E16384B8E80}">
      <dsp:nvSpPr>
        <dsp:cNvPr id="0" name=""/>
        <dsp:cNvSpPr/>
      </dsp:nvSpPr>
      <dsp:spPr>
        <a:xfrm>
          <a:off x="648462" y="1193890"/>
          <a:ext cx="8683752" cy="1048294"/>
        </a:xfrm>
        <a:prstGeom prst="roundRect">
          <a:avLst>
            <a:gd name="adj" fmla="val 10000"/>
          </a:avLst>
        </a:prstGeom>
        <a:solidFill>
          <a:schemeClr val="accent2">
            <a:hueOff val="280298"/>
            <a:satOff val="-12591"/>
            <a:lumOff val="166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წინადადების დადგენილ ვადაში დაუზუსტებლობის შემთხვევაში მას ავტომატურად, სისტემის მეშვეობით ენიჭება სტატუსი „დაუზუსტებელია“. </a:t>
          </a:r>
          <a:endParaRPr lang="en-US" sz="1400" kern="1200"/>
        </a:p>
      </dsp:txBody>
      <dsp:txXfrm>
        <a:off x="679165" y="1224593"/>
        <a:ext cx="7292492" cy="986888"/>
      </dsp:txXfrm>
    </dsp:sp>
    <dsp:sp modelId="{43E846CD-0BCA-4590-9F1E-5F549FD732D9}">
      <dsp:nvSpPr>
        <dsp:cNvPr id="0" name=""/>
        <dsp:cNvSpPr/>
      </dsp:nvSpPr>
      <dsp:spPr>
        <a:xfrm>
          <a:off x="1296924" y="2387781"/>
          <a:ext cx="8683752" cy="1048294"/>
        </a:xfrm>
        <a:prstGeom prst="roundRect">
          <a:avLst>
            <a:gd name="adj" fmla="val 10000"/>
          </a:avLst>
        </a:prstGeom>
        <a:solidFill>
          <a:schemeClr val="accent2">
            <a:hueOff val="560596"/>
            <a:satOff val="-25182"/>
            <a:lumOff val="3334"/>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პოტენციური მიმწოდებელი უფლებამოსილია დაზუსტებული ინფორმაციისან/და დოკუმენტაციის წარდგენისთანავე მის წინადადებას, სისტემის მეშვეობით, მიანიჭოს სტატუსი „დაზუსტებულია“</a:t>
          </a:r>
          <a:endParaRPr lang="en-US" sz="1400" kern="1200"/>
        </a:p>
      </dsp:txBody>
      <dsp:txXfrm>
        <a:off x="1327627" y="2418484"/>
        <a:ext cx="7292492" cy="986888"/>
      </dsp:txXfrm>
    </dsp:sp>
    <dsp:sp modelId="{3B63001E-D887-4A5E-A9A2-FBB3A125882E}">
      <dsp:nvSpPr>
        <dsp:cNvPr id="0" name=""/>
        <dsp:cNvSpPr/>
      </dsp:nvSpPr>
      <dsp:spPr>
        <a:xfrm>
          <a:off x="1945386" y="3581672"/>
          <a:ext cx="8683752" cy="1048294"/>
        </a:xfrm>
        <a:prstGeom prst="roundRect">
          <a:avLst>
            <a:gd name="adj" fmla="val 10000"/>
          </a:avLst>
        </a:prstGeom>
        <a:solidFill>
          <a:schemeClr val="accent2">
            <a:hueOff val="840893"/>
            <a:satOff val="-37774"/>
            <a:lumOff val="500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kern="1200"/>
            <a:t>შემსყიდველი ორგანიზაცია უფლებამოსილია, განიხილოს დაზუსტებული წინადადება წინადადებისთვის სტატუსის „დაზუსტებულია“ მინიჭებისთანავე.</a:t>
          </a:r>
          <a:endParaRPr lang="en-US" sz="1400" kern="1200"/>
        </a:p>
      </dsp:txBody>
      <dsp:txXfrm>
        <a:off x="1976089" y="3612375"/>
        <a:ext cx="7292492" cy="986888"/>
      </dsp:txXfrm>
    </dsp:sp>
    <dsp:sp modelId="{54A26EF8-AF0E-4F6E-9B03-184B67D89CD9}">
      <dsp:nvSpPr>
        <dsp:cNvPr id="0" name=""/>
        <dsp:cNvSpPr/>
      </dsp:nvSpPr>
      <dsp:spPr>
        <a:xfrm>
          <a:off x="2593848" y="4775562"/>
          <a:ext cx="8683752" cy="1048294"/>
        </a:xfrm>
        <a:prstGeom prst="roundRect">
          <a:avLst>
            <a:gd name="adj" fmla="val 10000"/>
          </a:avLst>
        </a:prstGeom>
        <a:solidFill>
          <a:schemeClr val="accent2">
            <a:hueOff val="1121191"/>
            <a:satOff val="-50365"/>
            <a:lumOff val="6667"/>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l" defTabSz="622300">
            <a:lnSpc>
              <a:spcPct val="90000"/>
            </a:lnSpc>
            <a:spcBef>
              <a:spcPct val="0"/>
            </a:spcBef>
            <a:spcAft>
              <a:spcPct val="35000"/>
            </a:spcAft>
          </a:pPr>
          <a:r>
            <a:rPr lang="ka-GE" sz="1400" b="1" kern="1200"/>
            <a:t>დაუშვებელია წინადადების განმეორებით დაზუსტება.</a:t>
          </a:r>
          <a:endParaRPr lang="en-US" sz="1400" kern="1200"/>
        </a:p>
      </dsp:txBody>
      <dsp:txXfrm>
        <a:off x="2624551" y="4806265"/>
        <a:ext cx="7292492" cy="986888"/>
      </dsp:txXfrm>
    </dsp:sp>
    <dsp:sp modelId="{92626BFA-B755-4253-8850-B78748522BF4}">
      <dsp:nvSpPr>
        <dsp:cNvPr id="0" name=""/>
        <dsp:cNvSpPr/>
      </dsp:nvSpPr>
      <dsp:spPr>
        <a:xfrm>
          <a:off x="8002360" y="765837"/>
          <a:ext cx="681391" cy="68139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8155673" y="765837"/>
        <a:ext cx="374765" cy="512747"/>
      </dsp:txXfrm>
    </dsp:sp>
    <dsp:sp modelId="{37B4A32C-4C9F-4F1A-A388-0C771E5A35DD}">
      <dsp:nvSpPr>
        <dsp:cNvPr id="0" name=""/>
        <dsp:cNvSpPr/>
      </dsp:nvSpPr>
      <dsp:spPr>
        <a:xfrm>
          <a:off x="8650822" y="1959727"/>
          <a:ext cx="681391" cy="681391"/>
        </a:xfrm>
        <a:prstGeom prst="downArrow">
          <a:avLst>
            <a:gd name="adj1" fmla="val 55000"/>
            <a:gd name="adj2" fmla="val 45000"/>
          </a:avLst>
        </a:prstGeom>
        <a:solidFill>
          <a:schemeClr val="accent2">
            <a:tint val="40000"/>
            <a:alpha val="90000"/>
            <a:hueOff val="521326"/>
            <a:satOff val="-9798"/>
            <a:lumOff val="-293"/>
            <a:alphaOff val="0"/>
          </a:schemeClr>
        </a:solidFill>
        <a:ln w="12700" cap="flat" cmpd="sng" algn="ctr">
          <a:solidFill>
            <a:schemeClr val="accent2">
              <a:tint val="40000"/>
              <a:alpha val="90000"/>
              <a:hueOff val="521326"/>
              <a:satOff val="-9798"/>
              <a:lumOff val="-2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8804135" y="1959727"/>
        <a:ext cx="374765" cy="512747"/>
      </dsp:txXfrm>
    </dsp:sp>
    <dsp:sp modelId="{12DD0214-E6BB-4B7B-992C-6930BF490CC1}">
      <dsp:nvSpPr>
        <dsp:cNvPr id="0" name=""/>
        <dsp:cNvSpPr/>
      </dsp:nvSpPr>
      <dsp:spPr>
        <a:xfrm>
          <a:off x="9299284" y="3136146"/>
          <a:ext cx="681391" cy="681391"/>
        </a:xfrm>
        <a:prstGeom prst="downArrow">
          <a:avLst>
            <a:gd name="adj1" fmla="val 55000"/>
            <a:gd name="adj2" fmla="val 45000"/>
          </a:avLst>
        </a:prstGeom>
        <a:solidFill>
          <a:schemeClr val="accent2">
            <a:tint val="40000"/>
            <a:alpha val="90000"/>
            <a:hueOff val="1042652"/>
            <a:satOff val="-19595"/>
            <a:lumOff val="-585"/>
            <a:alphaOff val="0"/>
          </a:schemeClr>
        </a:solidFill>
        <a:ln w="12700" cap="flat" cmpd="sng" algn="ctr">
          <a:solidFill>
            <a:schemeClr val="accent2">
              <a:tint val="40000"/>
              <a:alpha val="90000"/>
              <a:hueOff val="1042652"/>
              <a:satOff val="-19595"/>
              <a:lumOff val="-5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9452597" y="3136146"/>
        <a:ext cx="374765" cy="512747"/>
      </dsp:txXfrm>
    </dsp:sp>
    <dsp:sp modelId="{7B0916F1-79A4-42C4-A207-E1E4870B310F}">
      <dsp:nvSpPr>
        <dsp:cNvPr id="0" name=""/>
        <dsp:cNvSpPr/>
      </dsp:nvSpPr>
      <dsp:spPr>
        <a:xfrm>
          <a:off x="9947746" y="4341685"/>
          <a:ext cx="681391" cy="681391"/>
        </a:xfrm>
        <a:prstGeom prst="downArrow">
          <a:avLst>
            <a:gd name="adj1" fmla="val 55000"/>
            <a:gd name="adj2" fmla="val 45000"/>
          </a:avLst>
        </a:prstGeom>
        <a:solidFill>
          <a:schemeClr val="accent2">
            <a:tint val="40000"/>
            <a:alpha val="90000"/>
            <a:hueOff val="1563978"/>
            <a:satOff val="-29393"/>
            <a:lumOff val="-878"/>
            <a:alphaOff val="0"/>
          </a:schemeClr>
        </a:solidFill>
        <a:ln w="12700" cap="flat" cmpd="sng" algn="ctr">
          <a:solidFill>
            <a:schemeClr val="accent2">
              <a:tint val="40000"/>
              <a:alpha val="90000"/>
              <a:hueOff val="1563978"/>
              <a:satOff val="-29393"/>
              <a:lumOff val="-8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endParaRPr lang="en-US" sz="3200" kern="1200"/>
        </a:p>
      </dsp:txBody>
      <dsp:txXfrm>
        <a:off x="10101059" y="4341685"/>
        <a:ext cx="374765" cy="5127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83D9F-1028-4600-A8C3-0F120DE727A6}">
      <dsp:nvSpPr>
        <dsp:cNvPr id="0" name=""/>
        <dsp:cNvSpPr/>
      </dsp:nvSpPr>
      <dsp:spPr>
        <a:xfrm>
          <a:off x="0" y="0"/>
          <a:ext cx="7429206" cy="175188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ka-GE" sz="1900" kern="1200"/>
            <a:t>შემსყიდველი ორგანიზაცია ვალდებულია სატენდერო პირობების დამტკიცების შესახებ ოქმში, ბაზრის კვლევაში მონაწილე პოტენციურ მიმწოდებელთა იდენტიფიცირების გარეშე:</a:t>
          </a:r>
          <a:endParaRPr lang="en-US" sz="1900" kern="1200"/>
        </a:p>
      </dsp:txBody>
      <dsp:txXfrm>
        <a:off x="51311" y="51311"/>
        <a:ext cx="5538781" cy="1649267"/>
      </dsp:txXfrm>
    </dsp:sp>
    <dsp:sp modelId="{8B788933-BC0B-4186-839B-80F4B6A11C02}">
      <dsp:nvSpPr>
        <dsp:cNvPr id="0" name=""/>
        <dsp:cNvSpPr/>
      </dsp:nvSpPr>
      <dsp:spPr>
        <a:xfrm>
          <a:off x="655518" y="2043871"/>
          <a:ext cx="7429206" cy="175188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ka-GE" sz="1900" kern="1200"/>
            <a:t>ასახოს ის ინფორმაცია, რომლის საფუძველზეც ხორციელდება კონკრეტული შესყიდვა;</a:t>
          </a:r>
          <a:endParaRPr lang="en-US" sz="1900" kern="1200"/>
        </a:p>
      </dsp:txBody>
      <dsp:txXfrm>
        <a:off x="706829" y="2095182"/>
        <a:ext cx="5532338" cy="1649267"/>
      </dsp:txXfrm>
    </dsp:sp>
    <dsp:sp modelId="{8DB73B0D-EDCD-4AEA-9D5A-5B7B4054189C}">
      <dsp:nvSpPr>
        <dsp:cNvPr id="0" name=""/>
        <dsp:cNvSpPr/>
      </dsp:nvSpPr>
      <dsp:spPr>
        <a:xfrm>
          <a:off x="1311036" y="4087742"/>
          <a:ext cx="7429206" cy="175188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ka-GE" sz="1900" kern="1200"/>
            <a:t>გაითვალისწინოს სათანადო დასაბუთება იმ კონკრეტულ გარემოებებზე მითითებით, რამაც გამოიწვია შემსყიდველი ორგანიზაციის მოთხოვნის მხოლოდ 1 (ერთი) პოტენციური მიმწოდებლის მიერ დაკმაყოფილება</a:t>
          </a:r>
          <a:endParaRPr lang="en-US" sz="1900" kern="1200"/>
        </a:p>
      </dsp:txBody>
      <dsp:txXfrm>
        <a:off x="1362347" y="4139053"/>
        <a:ext cx="5532338" cy="1649267"/>
      </dsp:txXfrm>
    </dsp:sp>
    <dsp:sp modelId="{8664A669-6CF5-4104-B4C6-F0E2BD2E772F}">
      <dsp:nvSpPr>
        <dsp:cNvPr id="0" name=""/>
        <dsp:cNvSpPr/>
      </dsp:nvSpPr>
      <dsp:spPr>
        <a:xfrm>
          <a:off x="6290478" y="1328516"/>
          <a:ext cx="1138728" cy="113872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6546692" y="1328516"/>
        <a:ext cx="626300" cy="856893"/>
      </dsp:txXfrm>
    </dsp:sp>
    <dsp:sp modelId="{B60E202F-A198-4E7E-8BEB-CBA497C3938D}">
      <dsp:nvSpPr>
        <dsp:cNvPr id="0" name=""/>
        <dsp:cNvSpPr/>
      </dsp:nvSpPr>
      <dsp:spPr>
        <a:xfrm>
          <a:off x="6945996" y="3360708"/>
          <a:ext cx="1138728" cy="113872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7202210" y="3360708"/>
        <a:ext cx="626300" cy="856893"/>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6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6">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2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9/7/2026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998498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35936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4627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9/7/2026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26375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9/7/2026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1716651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9/7/2026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70777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9/7/2026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635298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9/7/2026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767624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9/7/2026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21590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9/7/2026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16832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9/7/2026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17702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9/7/2026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07424169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06" r:id="rId5"/>
    <p:sldLayoutId id="2147483701" r:id="rId6"/>
    <p:sldLayoutId id="2147483702" r:id="rId7"/>
    <p:sldLayoutId id="2147483703" r:id="rId8"/>
    <p:sldLayoutId id="2147483704" r:id="rId9"/>
    <p:sldLayoutId id="2147483705" r:id="rId10"/>
    <p:sldLayoutId id="2147483707" r:id="rId11"/>
  </p:sldLayoutIdLst>
  <p:hf sldNum="0" hdr="0" ftr="0" dt="0"/>
  <p:txStyles>
    <p:titleStyle>
      <a:lvl1pPr algn="l" defTabSz="914400" rtl="0" eaLnBrk="1" latinLnBrk="0" hangingPunct="1">
        <a:lnSpc>
          <a:spcPct val="90000"/>
        </a:lnSpc>
        <a:spcBef>
          <a:spcPct val="0"/>
        </a:spcBef>
        <a:buNone/>
        <a:defRPr lang="en-US" sz="44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7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5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1.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6F40FBDA-CEB1-40F0-9AB9-BD9C402D70F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571B03F-8CEF-9C32-DE6A-EB7C34BABC98}"/>
              </a:ext>
            </a:extLst>
          </p:cNvPr>
          <p:cNvPicPr>
            <a:picLocks noChangeAspect="1"/>
          </p:cNvPicPr>
          <p:nvPr/>
        </p:nvPicPr>
        <p:blipFill>
          <a:blip r:embed="rId2">
            <a:alphaModFix amt="45000"/>
            <a:extLst>
              <a:ext uri="{BEBA8EAE-BF5A-486C-A8C5-ECC9F3942E4B}">
                <a14:imgProps xmlns:a14="http://schemas.microsoft.com/office/drawing/2010/main">
                  <a14:imgLayer r:embed="rId3">
                    <a14:imgEffect>
                      <a14:brightnessContrast bright="20000" contrast="-40000"/>
                    </a14:imgEffect>
                  </a14:imgLayer>
                </a14:imgProps>
              </a:ext>
            </a:extLst>
          </a:blip>
          <a:srcRect t="29687"/>
          <a:stretch>
            <a:fillRect/>
          </a:stretch>
        </p:blipFill>
        <p:spPr>
          <a:xfrm>
            <a:off x="20" y="10"/>
            <a:ext cx="12191980" cy="6857990"/>
          </a:xfrm>
          <a:prstGeom prst="rect">
            <a:avLst/>
          </a:prstGeom>
        </p:spPr>
      </p:pic>
      <p:sp>
        <p:nvSpPr>
          <p:cNvPr id="27" name="Rectangle 26">
            <a:extLst>
              <a:ext uri="{FF2B5EF4-FFF2-40B4-BE49-F238E27FC236}">
                <a16:creationId xmlns:a16="http://schemas.microsoft.com/office/drawing/2014/main" id="{0344D4FE-ABEF-4230-9E4E-AD5782FC7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noFill/>
          <a:ln w="9525" cap="sq" cmpd="sng" algn="ctr">
            <a:solidFill>
              <a:schemeClr val="tx1">
                <a:lumMod val="75000"/>
                <a:lumOff val="25000"/>
              </a:schemeClr>
            </a:solidFill>
            <a:prstDash val="solid"/>
            <a:miter lim="800000"/>
          </a:ln>
          <a:effectLst>
            <a:softEdge rad="0"/>
          </a:effectLst>
        </p:spPr>
        <p:txBody>
          <a:bodyPr/>
          <a:lstStyle/>
          <a:p>
            <a:endParaRPr lang="en-US"/>
          </a:p>
        </p:txBody>
      </p:sp>
      <p:sp>
        <p:nvSpPr>
          <p:cNvPr id="2" name="Title 1">
            <a:extLst>
              <a:ext uri="{FF2B5EF4-FFF2-40B4-BE49-F238E27FC236}">
                <a16:creationId xmlns:a16="http://schemas.microsoft.com/office/drawing/2014/main" id="{297A2A3C-61CC-119B-DCD9-85D0026C36C5}"/>
              </a:ext>
            </a:extLst>
          </p:cNvPr>
          <p:cNvSpPr>
            <a:spLocks noGrp="1"/>
          </p:cNvSpPr>
          <p:nvPr>
            <p:ph type="ctrTitle"/>
          </p:nvPr>
        </p:nvSpPr>
        <p:spPr>
          <a:xfrm>
            <a:off x="1769532" y="2091263"/>
            <a:ext cx="8652938" cy="2461504"/>
          </a:xfrm>
        </p:spPr>
        <p:txBody>
          <a:bodyPr>
            <a:normAutofit/>
          </a:bodyPr>
          <a:lstStyle/>
          <a:p>
            <a:r>
              <a:rPr lang="ka-GE" sz="3700" dirty="0"/>
              <a:t>სახელმწიფო შესყიდვების არსი/სახელმწიფო შესყიდვების ერთიანი პროცესის მიმოხილვა/სახელმწიფო შესყიდვების მარეგულირებელი კანონმდებლობა/ბაზრის კვლევა</a:t>
            </a:r>
            <a:endParaRPr lang="en-US" sz="3700" dirty="0"/>
          </a:p>
        </p:txBody>
      </p:sp>
      <p:sp>
        <p:nvSpPr>
          <p:cNvPr id="29" name="Rectangle 28">
            <a:extLst>
              <a:ext uri="{FF2B5EF4-FFF2-40B4-BE49-F238E27FC236}">
                <a16:creationId xmlns:a16="http://schemas.microsoft.com/office/drawing/2014/main" id="{9325F979-D3F9-4926-81B7-7ACCB31A50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9525" cap="sq" cmpd="sng" algn="ctr">
            <a:solidFill>
              <a:schemeClr val="tx1">
                <a:lumMod val="75000"/>
                <a:lumOff val="25000"/>
                <a:alpha val="80000"/>
              </a:schemeClr>
            </a:solidFill>
            <a:prstDash val="solid"/>
            <a:miter lim="800000"/>
          </a:ln>
          <a:effectLst/>
        </p:spPr>
        <p:txBody>
          <a:bodyPr/>
          <a:lstStyle/>
          <a:p>
            <a:endParaRPr lang="en-US"/>
          </a:p>
        </p:txBody>
      </p:sp>
    </p:spTree>
    <p:extLst>
      <p:ext uri="{BB962C8B-B14F-4D97-AF65-F5344CB8AC3E}">
        <p14:creationId xmlns:p14="http://schemas.microsoft.com/office/powerpoint/2010/main" val="26080956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8DE9B99-ADEF-4DA4-A716-52D0A8BE5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1" name="Rectangle 10">
            <a:extLst>
              <a:ext uri="{FF2B5EF4-FFF2-40B4-BE49-F238E27FC236}">
                <a16:creationId xmlns:a16="http://schemas.microsoft.com/office/drawing/2014/main" id="{6E20860D-8992-496E-BC22-8450E344BE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useBgFill="1">
        <p:nvSpPr>
          <p:cNvPr id="13" name="Rectangle 12">
            <a:extLst>
              <a:ext uri="{FF2B5EF4-FFF2-40B4-BE49-F238E27FC236}">
                <a16:creationId xmlns:a16="http://schemas.microsoft.com/office/drawing/2014/main" id="{065FAA58-0EDC-412F-A5F8-01968BE605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8089CB0-2F03-4E3C-ADBB-570A3BE78F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1"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DBA80B1-3B69-49C0-8AC9-716ABA57F5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6197" y="643464"/>
            <a:ext cx="4143830" cy="5566305"/>
          </a:xfrm>
          <a:prstGeom prst="rect">
            <a:avLst/>
          </a:prstGeom>
          <a:solidFill>
            <a:srgbClr val="D9D9D9"/>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9" name="Rectangle 18">
            <a:extLst>
              <a:ext uri="{FF2B5EF4-FFF2-40B4-BE49-F238E27FC236}">
                <a16:creationId xmlns:a16="http://schemas.microsoft.com/office/drawing/2014/main" id="{047E1103-B264-49BE-BC2A-F4E40BD33B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1587" y="806860"/>
            <a:ext cx="3813048" cy="5239512"/>
          </a:xfrm>
          <a:prstGeom prst="rect">
            <a:avLst/>
          </a:prstGeom>
          <a:solidFill>
            <a:schemeClr val="bg1"/>
          </a:solidFill>
          <a:ln w="9525" cap="sq" cmpd="sng" algn="ctr">
            <a:noFill/>
            <a:prstDash val="solid"/>
            <a:miter lim="800000"/>
          </a:ln>
          <a:effectLst/>
        </p:spPr>
        <p:txBody>
          <a:bodyPr/>
          <a:lstStyle/>
          <a:p>
            <a:endParaRPr lang="en-US"/>
          </a:p>
        </p:txBody>
      </p:sp>
      <p:sp>
        <p:nvSpPr>
          <p:cNvPr id="21" name="Rectangle 20">
            <a:extLst>
              <a:ext uri="{FF2B5EF4-FFF2-40B4-BE49-F238E27FC236}">
                <a16:creationId xmlns:a16="http://schemas.microsoft.com/office/drawing/2014/main" id="{52DA11B6-B538-4624-9628-98B823D761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939" y="276008"/>
            <a:ext cx="6146615" cy="6305984"/>
          </a:xfrm>
          <a:prstGeom prst="rect">
            <a:avLst/>
          </a:prstGeom>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FB1CB5B-67A5-45DB-B8E1-7A09A642E3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5455" y="438912"/>
            <a:ext cx="5815584" cy="5980176"/>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2" name="TextBox 1">
            <a:extLst>
              <a:ext uri="{FF2B5EF4-FFF2-40B4-BE49-F238E27FC236}">
                <a16:creationId xmlns:a16="http://schemas.microsoft.com/office/drawing/2014/main" id="{062192C7-FAFF-42B1-25FD-FD0DAF8535CB}"/>
              </a:ext>
            </a:extLst>
          </p:cNvPr>
          <p:cNvSpPr txBox="1"/>
          <p:nvPr/>
        </p:nvSpPr>
        <p:spPr>
          <a:xfrm>
            <a:off x="6095999" y="438912"/>
            <a:ext cx="5645039" cy="6044184"/>
          </a:xfrm>
          <a:prstGeom prst="rect">
            <a:avLst/>
          </a:prstGeom>
        </p:spPr>
        <p:txBody>
          <a:bodyPr vert="horz" lIns="91440" tIns="45720" rIns="91440" bIns="45720" rtlCol="0" anchor="ctr">
            <a:normAutofit/>
          </a:bodyPr>
          <a:lstStyle/>
          <a:p>
            <a:pPr indent="-182880">
              <a:lnSpc>
                <a:spcPct val="90000"/>
              </a:lnSpc>
              <a:spcAft>
                <a:spcPts val="600"/>
              </a:spcAft>
              <a:buClr>
                <a:schemeClr val="tx1">
                  <a:lumMod val="85000"/>
                  <a:lumOff val="15000"/>
                </a:schemeClr>
              </a:buClr>
              <a:buFont typeface="Garamond" pitchFamily="18" charset="0"/>
              <a:buChar char="◦"/>
            </a:pPr>
            <a:r>
              <a:rPr lang="ka-GE" sz="2000" noProof="0" dirty="0"/>
              <a:t>შემსყიდველი ორგანიზაცია უფლებამოსილია სამშენებლო სამუშაოების შესყიდვის შემთხვევაში, „შემსყიდველი ორგანიზაციის მიერ ბაზრის კვლევის განხორციელების“ წესის </a:t>
            </a:r>
            <a:r>
              <a:rPr lang="ka-GE" sz="2000" b="1" noProof="0" dirty="0"/>
              <a:t>შესაბამისად არ განახორციელოს ბაზრის კვლევა სახელმწიფო შესყიდვის სავარაუდო ღირებულების/გამარტივებული შესყიდვის ღირებულების დასადგენად</a:t>
            </a:r>
            <a:r>
              <a:rPr lang="ka-GE" sz="2000" noProof="0" dirty="0"/>
              <a:t>, </a:t>
            </a:r>
            <a:r>
              <a:rPr lang="ka-GE" sz="2000" b="1" u="sng" noProof="0" dirty="0"/>
              <a:t>თუ შესყიდვა ხორციელდება საპროექტო-სახარჯთაღრიცხვო დოკუმენტაციის საფუძველზე, რომელიც, თავის მხრივ, მომზადებულია „სამშენებლო სამუშაოების სახელმწიფო შესყიდვებთან დაკავშირებით გასატარებელი ზოგიერთი ღონისძიების შესახებ“ საქართველოს მთავრობის 2025 წლის 1 დეკემბრის №2006 განკარგულებით გათვალისწინებული წესითა და შესაბამისი საბაზრო ღირებულებით</a:t>
            </a:r>
            <a:r>
              <a:rPr lang="ka-GE" sz="2000" noProof="0" dirty="0"/>
              <a:t>.</a:t>
            </a:r>
          </a:p>
        </p:txBody>
      </p:sp>
      <p:pic>
        <p:nvPicPr>
          <p:cNvPr id="4" name="Picture 3">
            <a:extLst>
              <a:ext uri="{FF2B5EF4-FFF2-40B4-BE49-F238E27FC236}">
                <a16:creationId xmlns:a16="http://schemas.microsoft.com/office/drawing/2014/main" id="{B81B09D2-5F46-9FE1-4356-8A4330F0C553}"/>
              </a:ext>
            </a:extLst>
          </p:cNvPr>
          <p:cNvPicPr>
            <a:picLocks noChangeAspect="1"/>
          </p:cNvPicPr>
          <p:nvPr/>
        </p:nvPicPr>
        <p:blipFill>
          <a:blip r:embed="rId2"/>
          <a:stretch>
            <a:fillRect/>
          </a:stretch>
        </p:blipFill>
        <p:spPr>
          <a:xfrm>
            <a:off x="1067593" y="1292027"/>
            <a:ext cx="3321035" cy="4107287"/>
          </a:xfrm>
          <a:prstGeom prst="rect">
            <a:avLst/>
          </a:prstGeom>
        </p:spPr>
      </p:pic>
    </p:spTree>
    <p:extLst>
      <p:ext uri="{BB962C8B-B14F-4D97-AF65-F5344CB8AC3E}">
        <p14:creationId xmlns:p14="http://schemas.microsoft.com/office/powerpoint/2010/main" val="4169342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B65ABA3-820C-4D75-9437-9EFA1ADFE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3" name="Rectangle 12">
            <a:extLst>
              <a:ext uri="{FF2B5EF4-FFF2-40B4-BE49-F238E27FC236}">
                <a16:creationId xmlns:a16="http://schemas.microsoft.com/office/drawing/2014/main" id="{036BF2FB-90D8-48DB-BD34-D040CDCFF2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pic>
        <p:nvPicPr>
          <p:cNvPr id="4" name="Picture 3">
            <a:extLst>
              <a:ext uri="{FF2B5EF4-FFF2-40B4-BE49-F238E27FC236}">
                <a16:creationId xmlns:a16="http://schemas.microsoft.com/office/drawing/2014/main" id="{18579A33-523A-3639-F672-73A68AA8D404}"/>
              </a:ext>
            </a:extLst>
          </p:cNvPr>
          <p:cNvPicPr>
            <a:picLocks noChangeAspect="1"/>
          </p:cNvPicPr>
          <p:nvPr/>
        </p:nvPicPr>
        <p:blipFill>
          <a:blip r:embed="rId2"/>
          <a:srcRect l="1604" t="9091" r="13569" b="1"/>
          <a:stretch>
            <a:fillRect/>
          </a:stretch>
        </p:blipFill>
        <p:spPr>
          <a:xfrm>
            <a:off x="3068" y="10"/>
            <a:ext cx="12188932" cy="6857990"/>
          </a:xfrm>
          <a:prstGeom prst="rect">
            <a:avLst/>
          </a:prstGeom>
        </p:spPr>
      </p:pic>
      <p:sp>
        <p:nvSpPr>
          <p:cNvPr id="15" name="Rectangle 14">
            <a:extLst>
              <a:ext uri="{FF2B5EF4-FFF2-40B4-BE49-F238E27FC236}">
                <a16:creationId xmlns:a16="http://schemas.microsoft.com/office/drawing/2014/main" id="{CD64F326-929E-45E2-B54D-DC7E172077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txBody>
          <a:bodyPr/>
          <a:lstStyle/>
          <a:p>
            <a:endParaRPr lang="en-US"/>
          </a:p>
        </p:txBody>
      </p:sp>
      <p:sp>
        <p:nvSpPr>
          <p:cNvPr id="17" name="Rectangle 16">
            <a:extLst>
              <a:ext uri="{FF2B5EF4-FFF2-40B4-BE49-F238E27FC236}">
                <a16:creationId xmlns:a16="http://schemas.microsoft.com/office/drawing/2014/main" id="{7BFCDFD7-7B3B-4ED9-B533-34D0B37244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txBody>
          <a:bodyPr/>
          <a:lstStyle/>
          <a:p>
            <a:endParaRPr lang="en-US"/>
          </a:p>
        </p:txBody>
      </p:sp>
      <p:sp>
        <p:nvSpPr>
          <p:cNvPr id="2" name="TextBox 1">
            <a:extLst>
              <a:ext uri="{FF2B5EF4-FFF2-40B4-BE49-F238E27FC236}">
                <a16:creationId xmlns:a16="http://schemas.microsoft.com/office/drawing/2014/main" id="{B6A4F9EC-E39D-51AF-6C81-65B3C4825835}"/>
              </a:ext>
            </a:extLst>
          </p:cNvPr>
          <p:cNvSpPr txBox="1"/>
          <p:nvPr/>
        </p:nvSpPr>
        <p:spPr>
          <a:xfrm>
            <a:off x="1103272" y="1197430"/>
            <a:ext cx="4888093" cy="4227556"/>
          </a:xfrm>
          <a:prstGeom prst="rect">
            <a:avLst/>
          </a:prstGeom>
        </p:spPr>
        <p:txBody>
          <a:bodyPr vert="horz" lIns="91440" tIns="45720" rIns="91440" bIns="45720" rtlCol="0">
            <a:noAutofit/>
          </a:bodyPr>
          <a:lstStyle/>
          <a:p>
            <a:pPr marL="285750" indent="-182880" algn="ctr">
              <a:lnSpc>
                <a:spcPct val="90000"/>
              </a:lnSpc>
              <a:spcAft>
                <a:spcPts val="600"/>
              </a:spcAft>
              <a:buClr>
                <a:schemeClr val="tx1">
                  <a:lumMod val="85000"/>
                  <a:lumOff val="15000"/>
                </a:schemeClr>
              </a:buClr>
              <a:buFont typeface="Garamond" pitchFamily="18" charset="0"/>
              <a:buChar char="◦"/>
            </a:pPr>
            <a:r>
              <a:rPr lang="ka-GE" sz="1600" noProof="0" dirty="0"/>
              <a:t>კონკურსისა და ელექტრონული ტენდერის შემთხვევაში, სახელმწიფო შესყიდვის სავარაუდო ღირებულება არ უნდა აღემატებოდეს ბაზრის კვლევის განხორციელების მეთოდების საშუალებით მოკვლეული ფასების </a:t>
            </a:r>
            <a:r>
              <a:rPr lang="ka-GE" sz="1600" b="1" noProof="0" dirty="0"/>
              <a:t>საშუალო არითმეტიკულს;</a:t>
            </a:r>
          </a:p>
          <a:p>
            <a:pPr marL="285750" indent="-182880" algn="ctr">
              <a:lnSpc>
                <a:spcPct val="90000"/>
              </a:lnSpc>
              <a:spcAft>
                <a:spcPts val="600"/>
              </a:spcAft>
              <a:buClr>
                <a:schemeClr val="tx1">
                  <a:lumMod val="85000"/>
                  <a:lumOff val="15000"/>
                </a:schemeClr>
              </a:buClr>
              <a:buFont typeface="Garamond" pitchFamily="18" charset="0"/>
              <a:buChar char="◦"/>
            </a:pPr>
            <a:endParaRPr lang="ka-GE" sz="1600"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sz="1600" noProof="0" dirty="0"/>
              <a:t>სახელმწიფო შესყიდვის სავარაუდო ღირებულება შესაძლებელია, განისაზღვროს მოკვლეული ფასებიდან </a:t>
            </a:r>
            <a:r>
              <a:rPr lang="ka-GE" sz="1600" b="1" noProof="0" dirty="0"/>
              <a:t>მინიმალური ან მინიმალურზე დაბალი ფასითაც;</a:t>
            </a:r>
          </a:p>
          <a:p>
            <a:pPr marL="285750" indent="-182880" algn="ctr">
              <a:lnSpc>
                <a:spcPct val="90000"/>
              </a:lnSpc>
              <a:spcAft>
                <a:spcPts val="600"/>
              </a:spcAft>
              <a:buClr>
                <a:schemeClr val="tx1">
                  <a:lumMod val="85000"/>
                  <a:lumOff val="15000"/>
                </a:schemeClr>
              </a:buClr>
              <a:buFont typeface="Garamond" pitchFamily="18" charset="0"/>
              <a:buChar char="◦"/>
            </a:pPr>
            <a:endParaRPr lang="ka-GE" sz="1600"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sz="1600" noProof="0" dirty="0"/>
              <a:t>გამარტივებული შესყიდვის შემთხვევაში, გამარტივებული შესყიდვის ღირებულება განისაზღვრება ბაზრის კვლევის განხორციელების მეთოდების შესაბამისად მოკვლეული </a:t>
            </a:r>
            <a:r>
              <a:rPr lang="ka-GE" sz="1600" b="1" noProof="0" dirty="0"/>
              <a:t>ფასებიდან მინიმალური ფასით.</a:t>
            </a:r>
          </a:p>
        </p:txBody>
      </p:sp>
    </p:spTree>
    <p:extLst>
      <p:ext uri="{BB962C8B-B14F-4D97-AF65-F5344CB8AC3E}">
        <p14:creationId xmlns:p14="http://schemas.microsoft.com/office/powerpoint/2010/main" val="1260038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B65ABA3-820C-4D75-9437-9EFA1ADFE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29" name="Rectangle 28">
            <a:extLst>
              <a:ext uri="{FF2B5EF4-FFF2-40B4-BE49-F238E27FC236}">
                <a16:creationId xmlns:a16="http://schemas.microsoft.com/office/drawing/2014/main" id="{036BF2FB-90D8-48DB-BD34-D040CDCFF2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useBgFill="1">
        <p:nvSpPr>
          <p:cNvPr id="31" name="Rectangle 30">
            <a:extLst>
              <a:ext uri="{FF2B5EF4-FFF2-40B4-BE49-F238E27FC236}">
                <a16:creationId xmlns:a16="http://schemas.microsoft.com/office/drawing/2014/main" id="{E192707B-B929-41A7-9B41-E959A1C689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5FCC35B-F7DA-7398-D050-CF6A38D0B457}"/>
              </a:ext>
            </a:extLst>
          </p:cNvPr>
          <p:cNvPicPr>
            <a:picLocks noChangeAspect="1"/>
          </p:cNvPicPr>
          <p:nvPr/>
        </p:nvPicPr>
        <p:blipFill>
          <a:blip r:embed="rId2">
            <a:alphaModFix amt="35000"/>
          </a:blip>
          <a:srcRect t="7865" b="7865"/>
          <a:stretch>
            <a:fillRect/>
          </a:stretch>
        </p:blipFill>
        <p:spPr>
          <a:xfrm>
            <a:off x="-234676" y="0"/>
            <a:ext cx="12191980" cy="6857990"/>
          </a:xfrm>
          <a:prstGeom prst="rect">
            <a:avLst/>
          </a:prstGeom>
        </p:spPr>
      </p:pic>
      <p:sp>
        <p:nvSpPr>
          <p:cNvPr id="2" name="TextBox 1">
            <a:extLst>
              <a:ext uri="{FF2B5EF4-FFF2-40B4-BE49-F238E27FC236}">
                <a16:creationId xmlns:a16="http://schemas.microsoft.com/office/drawing/2014/main" id="{BDCDF294-6D50-0507-A2F9-7F5C9DD3F0B3}"/>
              </a:ext>
            </a:extLst>
          </p:cNvPr>
          <p:cNvSpPr txBox="1"/>
          <p:nvPr/>
        </p:nvSpPr>
        <p:spPr>
          <a:xfrm>
            <a:off x="2198913" y="-132588"/>
            <a:ext cx="6825343" cy="1371600"/>
          </a:xfrm>
          <a:prstGeom prst="rect">
            <a:avLst/>
          </a:prstGeom>
        </p:spPr>
        <p:txBody>
          <a:bodyPr vert="horz" lIns="91440" tIns="45720" rIns="91440" bIns="45720" rtlCol="0" anchor="ctr">
            <a:normAutofit/>
          </a:bodyPr>
          <a:lstStyle/>
          <a:p>
            <a:pPr>
              <a:lnSpc>
                <a:spcPct val="90000"/>
              </a:lnSpc>
              <a:spcBef>
                <a:spcPct val="0"/>
              </a:spcBef>
              <a:spcAft>
                <a:spcPts val="600"/>
              </a:spcAft>
            </a:pPr>
            <a:r>
              <a:rPr lang="ka-GE" sz="2400" b="1" noProof="0" dirty="0">
                <a:solidFill>
                  <a:schemeClr val="tx1">
                    <a:lumMod val="85000"/>
                    <a:lumOff val="15000"/>
                  </a:schemeClr>
                </a:solidFill>
                <a:latin typeface="+mj-lt"/>
              </a:rPr>
              <a:t>ბაზრის კვლევის განხორციელების მეთოდები</a:t>
            </a:r>
          </a:p>
        </p:txBody>
      </p:sp>
      <p:sp>
        <p:nvSpPr>
          <p:cNvPr id="3" name="TextBox 2">
            <a:extLst>
              <a:ext uri="{FF2B5EF4-FFF2-40B4-BE49-F238E27FC236}">
                <a16:creationId xmlns:a16="http://schemas.microsoft.com/office/drawing/2014/main" id="{941B7F80-36C2-298B-9CD5-78D9CC46054A}"/>
              </a:ext>
            </a:extLst>
          </p:cNvPr>
          <p:cNvSpPr txBox="1"/>
          <p:nvPr/>
        </p:nvSpPr>
        <p:spPr>
          <a:xfrm>
            <a:off x="1" y="805543"/>
            <a:ext cx="11820142" cy="5677553"/>
          </a:xfrm>
          <a:prstGeom prst="rect">
            <a:avLst/>
          </a:prstGeom>
        </p:spPr>
        <p:txBody>
          <a:bodyPr vert="horz" lIns="91440" tIns="45720" rIns="91440" bIns="45720" rtlCol="0">
            <a:noAutofit/>
          </a:bodyPr>
          <a:lstStyle/>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განცხადების გამოქვეყნება სისტემის ბაზრის კვლევის მოდულში (MRS მოდული); </a:t>
            </a:r>
          </a:p>
          <a:p>
            <a:pPr marL="285750" indent="-182880" algn="ctr">
              <a:lnSpc>
                <a:spcPct val="90000"/>
              </a:lnSpc>
              <a:spcAft>
                <a:spcPts val="600"/>
              </a:spcAft>
              <a:buClr>
                <a:schemeClr val="tx1">
                  <a:lumMod val="85000"/>
                  <a:lumOff val="15000"/>
                </a:schemeClr>
              </a:buClr>
              <a:buFont typeface="Garamond" pitchFamily="18" charset="0"/>
              <a:buChar char="◦"/>
            </a:pPr>
            <a:endParaRPr lang="ka-GE"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არანაკლებ ორ პოტენციურ მიმწოდებელთან კომუნიკაციით (მათ შორის, პირისპირ, ტელეფონით, ელექტრონული ფოსტის ან ელექტრონული კომუნიკაციის სხვა საშუალებების მეშვეობით) ან/და მათგან საჭირო ინფორმაციის/დოკუმენტაციის გამოთხოვით (წერილობითი შეთავაზების, ინვოისის, </a:t>
            </a:r>
            <a:r>
              <a:rPr lang="ka-GE" b="1" noProof="0" dirty="0" err="1"/>
              <a:t>ინტერნეტსივრცეში</a:t>
            </a:r>
            <a:r>
              <a:rPr lang="ka-GE" b="1" noProof="0" dirty="0"/>
              <a:t> განთავსებული ინფორმაციის ან სხვა);</a:t>
            </a:r>
          </a:p>
          <a:p>
            <a:pPr marL="285750" indent="-182880" algn="ctr">
              <a:lnSpc>
                <a:spcPct val="90000"/>
              </a:lnSpc>
              <a:spcAft>
                <a:spcPts val="600"/>
              </a:spcAft>
              <a:buClr>
                <a:schemeClr val="tx1">
                  <a:lumMod val="85000"/>
                  <a:lumOff val="15000"/>
                </a:schemeClr>
              </a:buClr>
              <a:buFont typeface="Garamond" pitchFamily="18" charset="0"/>
              <a:buChar char="◦"/>
            </a:pPr>
            <a:endParaRPr lang="ka-GE"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არანაკლებ ორი პოტენციური მიმწოდებლის მიერ </a:t>
            </a:r>
            <a:r>
              <a:rPr lang="ka-GE" b="1" noProof="0" dirty="0" err="1"/>
              <a:t>ინტერნეტსივრცეში</a:t>
            </a:r>
            <a:r>
              <a:rPr lang="ka-GE" b="1" noProof="0" dirty="0"/>
              <a:t> განთავსებული ინფორმაციის ანალიზით;</a:t>
            </a:r>
          </a:p>
          <a:p>
            <a:pPr marL="285750" indent="-182880" algn="ctr">
              <a:lnSpc>
                <a:spcPct val="90000"/>
              </a:lnSpc>
              <a:spcAft>
                <a:spcPts val="600"/>
              </a:spcAft>
              <a:buClr>
                <a:schemeClr val="tx1">
                  <a:lumMod val="85000"/>
                  <a:lumOff val="15000"/>
                </a:schemeClr>
              </a:buClr>
              <a:buFont typeface="Garamond" pitchFamily="18" charset="0"/>
              <a:buChar char="◦"/>
            </a:pPr>
            <a:endParaRPr lang="ka-GE"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სისტემის სხვა მოდულებში (გარდა სისტემის </a:t>
            </a:r>
            <a:r>
              <a:rPr lang="ka-GE" b="1" noProof="0" dirty="0" err="1"/>
              <a:t>სატესტო</a:t>
            </a:r>
            <a:r>
              <a:rPr lang="ka-GE" b="1" noProof="0" dirty="0"/>
              <a:t> ვერსიისა) განთავსებული ინფორმაციის ანალიზით;</a:t>
            </a:r>
          </a:p>
          <a:p>
            <a:pPr marL="285750" indent="-182880" algn="ctr">
              <a:lnSpc>
                <a:spcPct val="90000"/>
              </a:lnSpc>
              <a:spcAft>
                <a:spcPts val="600"/>
              </a:spcAft>
              <a:buClr>
                <a:schemeClr val="tx1">
                  <a:lumMod val="85000"/>
                  <a:lumOff val="15000"/>
                </a:schemeClr>
              </a:buClr>
              <a:buFont typeface="Garamond" pitchFamily="18" charset="0"/>
              <a:buChar char="◦"/>
            </a:pPr>
            <a:endParaRPr lang="ka-GE"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მსგავსი ან იდენტური მახასიათებლების მქონე შესყიდვის ობიექტის შესყიდვის მიზნით, წარსულში სისტემის მეშვეობით გამოცხადებული არანაკლებ ორი ელექტრონული ტენდერის ანალიზით;</a:t>
            </a:r>
          </a:p>
          <a:p>
            <a:pPr marL="285750" indent="-182880" algn="ctr">
              <a:lnSpc>
                <a:spcPct val="90000"/>
              </a:lnSpc>
              <a:spcAft>
                <a:spcPts val="600"/>
              </a:spcAft>
              <a:buClr>
                <a:schemeClr val="tx1">
                  <a:lumMod val="85000"/>
                  <a:lumOff val="15000"/>
                </a:schemeClr>
              </a:buClr>
              <a:buFont typeface="Garamond" pitchFamily="18" charset="0"/>
              <a:buChar char="◦"/>
            </a:pPr>
            <a:endParaRPr lang="ka-GE" b="1" noProof="0" dirty="0"/>
          </a:p>
          <a:p>
            <a:pPr marL="285750" indent="-182880" algn="ctr">
              <a:lnSpc>
                <a:spcPct val="90000"/>
              </a:lnSpc>
              <a:spcAft>
                <a:spcPts val="600"/>
              </a:spcAft>
              <a:buClr>
                <a:schemeClr val="tx1">
                  <a:lumMod val="85000"/>
                  <a:lumOff val="15000"/>
                </a:schemeClr>
              </a:buClr>
              <a:buFont typeface="Garamond" pitchFamily="18" charset="0"/>
              <a:buChar char="◦"/>
            </a:pPr>
            <a:r>
              <a:rPr lang="ka-GE" b="1" noProof="0" dirty="0"/>
              <a:t>მიზანშეწონილობიდან გამომდინარე– მწარმოებელთან მიმართვა, თუ შესყიდვის ობიექტია საქონელი;</a:t>
            </a:r>
          </a:p>
          <a:p>
            <a:pPr marL="285750" indent="-182880" algn="ctr">
              <a:lnSpc>
                <a:spcPct val="90000"/>
              </a:lnSpc>
              <a:spcAft>
                <a:spcPts val="600"/>
              </a:spcAft>
              <a:buClr>
                <a:schemeClr val="tx1">
                  <a:lumMod val="85000"/>
                  <a:lumOff val="15000"/>
                </a:schemeClr>
              </a:buClr>
              <a:buFont typeface="Garamond" pitchFamily="18" charset="0"/>
              <a:buChar char="◦"/>
            </a:pPr>
            <a:endParaRPr lang="ka-GE" b="1" dirty="0"/>
          </a:p>
          <a:p>
            <a:pPr marL="285750" indent="-182880" algn="ctr">
              <a:lnSpc>
                <a:spcPct val="90000"/>
              </a:lnSpc>
              <a:spcAft>
                <a:spcPts val="600"/>
              </a:spcAft>
              <a:buClr>
                <a:schemeClr val="tx1">
                  <a:lumMod val="85000"/>
                  <a:lumOff val="15000"/>
                </a:schemeClr>
              </a:buClr>
              <a:buFont typeface="Garamond" pitchFamily="18" charset="0"/>
              <a:buChar char="◦"/>
            </a:pPr>
            <a:r>
              <a:rPr lang="ka-GE" b="1" dirty="0"/>
              <a:t>პოტენციურ მიმწოდებლებთან შეხვედრის გამართვით (ღია კარის დღე). </a:t>
            </a:r>
          </a:p>
        </p:txBody>
      </p:sp>
      <p:sp>
        <p:nvSpPr>
          <p:cNvPr id="33" name="Rectangle 32">
            <a:extLst>
              <a:ext uri="{FF2B5EF4-FFF2-40B4-BE49-F238E27FC236}">
                <a16:creationId xmlns:a16="http://schemas.microsoft.com/office/drawing/2014/main" id="{8FB4235C-4505-46C7-AD8F-8769A1972F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noFill/>
          <a:ln w="6350" cap="sq" cmpd="sng" algn="ctr">
            <a:solidFill>
              <a:schemeClr val="tx1"/>
            </a:solidFill>
            <a:prstDash val="solid"/>
            <a:miter lim="800000"/>
          </a:ln>
          <a:effectLst>
            <a:softEdge rad="0"/>
          </a:effectLst>
        </p:spPr>
        <p:txBody>
          <a:bodyPr/>
          <a:lstStyle/>
          <a:p>
            <a:endParaRPr lang="en-US"/>
          </a:p>
        </p:txBody>
      </p:sp>
    </p:spTree>
    <p:extLst>
      <p:ext uri="{BB962C8B-B14F-4D97-AF65-F5344CB8AC3E}">
        <p14:creationId xmlns:p14="http://schemas.microsoft.com/office/powerpoint/2010/main" val="40075528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DAED6C-8201-DCAB-9C62-15B14D6D9AF7}"/>
              </a:ext>
            </a:extLst>
          </p:cNvPr>
          <p:cNvSpPr txBox="1"/>
          <p:nvPr/>
        </p:nvSpPr>
        <p:spPr>
          <a:xfrm>
            <a:off x="2465614" y="446314"/>
            <a:ext cx="7260772" cy="461665"/>
          </a:xfrm>
          <a:prstGeom prst="rect">
            <a:avLst/>
          </a:prstGeom>
          <a:noFill/>
        </p:spPr>
        <p:txBody>
          <a:bodyPr wrap="square" rtlCol="0">
            <a:spAutoFit/>
          </a:bodyPr>
          <a:lstStyle/>
          <a:p>
            <a:pPr algn="ctr"/>
            <a:r>
              <a:rPr lang="ka-GE" sz="2400" b="1" dirty="0"/>
              <a:t>გამონაკლისები</a:t>
            </a:r>
            <a:endParaRPr lang="en-US" sz="2400" b="1" dirty="0"/>
          </a:p>
        </p:txBody>
      </p:sp>
      <p:sp>
        <p:nvSpPr>
          <p:cNvPr id="3" name="TextBox 2">
            <a:extLst>
              <a:ext uri="{FF2B5EF4-FFF2-40B4-BE49-F238E27FC236}">
                <a16:creationId xmlns:a16="http://schemas.microsoft.com/office/drawing/2014/main" id="{DEFE1533-07EB-34E1-D021-45E1B4E1D0EC}"/>
              </a:ext>
            </a:extLst>
          </p:cNvPr>
          <p:cNvSpPr txBox="1"/>
          <p:nvPr/>
        </p:nvSpPr>
        <p:spPr>
          <a:xfrm>
            <a:off x="849085" y="973293"/>
            <a:ext cx="10461171" cy="5632311"/>
          </a:xfrm>
          <a:prstGeom prst="rect">
            <a:avLst/>
          </a:prstGeom>
          <a:noFill/>
        </p:spPr>
        <p:txBody>
          <a:bodyPr wrap="square" rtlCol="0">
            <a:spAutoFit/>
          </a:bodyPr>
          <a:lstStyle/>
          <a:p>
            <a:r>
              <a:rPr lang="ka-GE" dirty="0"/>
              <a:t>შემსყიდველი ორგანიზაციის მიერ განსაზღვრული მეთოდები, იმ შემთხვევაში თუ: </a:t>
            </a:r>
          </a:p>
          <a:p>
            <a:endParaRPr lang="ka-GE" dirty="0"/>
          </a:p>
          <a:p>
            <a:pPr marL="285750" indent="-285750">
              <a:buFont typeface="Wingdings" panose="05000000000000000000" pitchFamily="2" charset="2"/>
              <a:buChar char="Ø"/>
            </a:pPr>
            <a:r>
              <a:rPr lang="ka-GE" dirty="0"/>
              <a:t>კონკრეტული შესყიდვის ობიექტის ღირებულება ნაკლებია 10 000 (ათი ათასი) ლარზე; </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სახელმწიფო შესყიდვა ხორციელდება გამარტივებული შესყიდვის საშუალებით კანონის 101 მუხლის მე-3 პუნქტის „ა“, „გ“, „ვ“, „ზ“ ან „ლ“ ქვეპუნქტებით განსაზღვრული საფუძვლით;</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r>
              <a:rPr lang="ka-GE" dirty="0"/>
              <a:t>სახელმწიფო შესყიდვა ხორციელდება გამარტივებული შესყიდვის საშუალებით კანონის 101 მუხლის მე-3 პუნქტის „თ“ ქვეპუნქტით განსაზღვრული საფუძვლით– მხოლოდ იმ შემთხვევაში, თუ არ არის გასული საქართველოს მთავრობის დადგენილებით განსაზღვრული გარანტიის ვადა;</a:t>
            </a:r>
          </a:p>
          <a:p>
            <a:pPr marL="285750" indent="-285750">
              <a:buFont typeface="Wingdings" panose="05000000000000000000" pitchFamily="2" charset="2"/>
              <a:buChar char="Ø"/>
            </a:pPr>
            <a:endParaRPr lang="ka-GE" dirty="0"/>
          </a:p>
          <a:p>
            <a:pPr marL="285750" indent="-285750" algn="just">
              <a:buFont typeface="Wingdings" panose="05000000000000000000" pitchFamily="2" charset="2"/>
              <a:buChar char="Ø"/>
            </a:pPr>
            <a:r>
              <a:rPr lang="ka-GE" dirty="0"/>
              <a:t>„ბ“ ქვეპუნქტით განსაზღვრული საფუძვლით, თუ სახელმწიფო შესყიდვის გამარტივებული შესყიდვით განხორციელების შესახებ გადაწყვეტილების სააგენტოსთან შეთანხმება/გამოქვეყნების/შეთანხმების მოდულში გამოქვეყნება შეუძლებელია, რადგან შესყიდვის დაყოვნება, ალბათობის მაღალი ხარისხით, გამოუსწორებელ ზიანს მიაყენებს საქართველოს სახელმწიფო ან/და საზოგადოებრივ ინტერესებს ან შემსყიდველი ორგანიზაციის ქონებას;</a:t>
            </a:r>
          </a:p>
          <a:p>
            <a:pPr marL="285750" indent="-285750">
              <a:buFont typeface="Wingdings" panose="05000000000000000000" pitchFamily="2" charset="2"/>
              <a:buChar char="Ø"/>
            </a:pPr>
            <a:endParaRPr lang="ka-GE" dirty="0"/>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414197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BC82E6-4146-1707-316E-18BF28C0EA37}"/>
              </a:ext>
            </a:extLst>
          </p:cNvPr>
          <p:cNvSpPr txBox="1"/>
          <p:nvPr/>
        </p:nvSpPr>
        <p:spPr>
          <a:xfrm>
            <a:off x="707570" y="587829"/>
            <a:ext cx="11027229" cy="5909310"/>
          </a:xfrm>
          <a:prstGeom prst="rect">
            <a:avLst/>
          </a:prstGeom>
          <a:noFill/>
        </p:spPr>
        <p:txBody>
          <a:bodyPr wrap="square" rtlCol="0">
            <a:spAutoFit/>
          </a:bodyPr>
          <a:lstStyle/>
          <a:p>
            <a:pPr marL="285750" indent="-285750" algn="just">
              <a:buFont typeface="Wingdings" panose="05000000000000000000" pitchFamily="2" charset="2"/>
              <a:buChar char="Ø"/>
            </a:pPr>
            <a:r>
              <a:rPr lang="ka-GE" dirty="0"/>
              <a:t>იმავე შემსყიდველი ორგანიზაციის მიერ იდენტური შესყიდვის ობიექტის შესყიდვის მიზნით გამოცხადებულ იქნა ელექტრონული ტენდერი, რომლის შედეგად დადებული ხელშეკრულებით გათვალისწინებული შესყიდვის ობიექტის რაოდენობა/მოცულობა შეადგენს გამოსაცხადებელი ელექტრონული ტენდერით გათვალისწინებული შესყიდვის ობიექტის რაოდენობას/მოცულობას, ან არაუმეტეს 20%-ით მეტია/ნაკლებია გამოსაცხადებელი ელექტრონული ტენდერით გათვალისწინებული შესყიდვის ობიექტის რაოდენობაზე/მოცულობაზე, ასევე რომელშიც მონაწილეობა მიიღო, სულ მცირე, ორმა პრეტენდენტმა და ახალი ელექტრონული ტენდერის გამოცხადებამდე არაუადრეს ერთი თვით ადრე მიენიჭა სტატუსი – „ხელშეკრულება დადებულია; </a:t>
            </a:r>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r>
              <a:rPr lang="ka-GE" dirty="0"/>
              <a:t> სახელმწიფო შესყიდვა ხორციელდება საზღვარგარეთ საქართველოს დიპლომატიური წარმომადგენლობისა და საკონსულო დაწესებულების, თავდაცვის ატაშეს, საქართველოს თავდაცვის სამინისტროს, საქართველოს შინაგან საქმეთა სამინისტროს, საქართველოს სახელმწიფო უსაფრთხოების სამსახურის სისტემისა და საქართველოს პროკურატურის, აგრეთვე სახელმწიფო დაცვის სპეციალური სამსახურის წარმომადგენლების მიერ, გამარტივებული სახელმწიფო შესყიდვის საშუალებით;</a:t>
            </a:r>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r>
              <a:rPr lang="ka-GE" dirty="0"/>
              <a:t>სახელმწიფო შესყიდვა ხორციელდება საქართველოს ორგანული კანონის– „საქართველოს საარჩევნო კოდექსი“ 191-ე მუხლის მე-6 ნაწილით განსაზღვრული საფუძვლით.</a:t>
            </a:r>
          </a:p>
          <a:p>
            <a:pPr marL="285750" indent="-285750" algn="just">
              <a:buFont typeface="Wingdings" panose="05000000000000000000" pitchFamily="2" charset="2"/>
              <a:buChar char="Ø"/>
            </a:pPr>
            <a:endParaRPr lang="ka-GE" dirty="0"/>
          </a:p>
          <a:p>
            <a:pPr marL="285750" indent="-285750" algn="just">
              <a:buFont typeface="Wingdings" panose="05000000000000000000" pitchFamily="2" charset="2"/>
              <a:buChar char="Ø"/>
            </a:pPr>
            <a:endParaRPr lang="en-US" dirty="0"/>
          </a:p>
        </p:txBody>
      </p:sp>
    </p:spTree>
    <p:extLst>
      <p:ext uri="{BB962C8B-B14F-4D97-AF65-F5344CB8AC3E}">
        <p14:creationId xmlns:p14="http://schemas.microsoft.com/office/powerpoint/2010/main" val="174742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B7AC44-1B7B-4F09-9AA4-3DFDEC5751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3" name="Rectangle 12">
            <a:extLst>
              <a:ext uri="{FF2B5EF4-FFF2-40B4-BE49-F238E27FC236}">
                <a16:creationId xmlns:a16="http://schemas.microsoft.com/office/drawing/2014/main" id="{6683E473-94FF-4ACE-9433-1F14799E89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15" name="Rectangle 14">
            <a:extLst>
              <a:ext uri="{FF2B5EF4-FFF2-40B4-BE49-F238E27FC236}">
                <a16:creationId xmlns:a16="http://schemas.microsoft.com/office/drawing/2014/main" id="{0BBB6B01-5B73-410C-B70E-8CF2FA470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836" y="721224"/>
            <a:ext cx="5367164" cy="5415552"/>
          </a:xfrm>
          <a:prstGeom prst="rect">
            <a:avLst/>
          </a:prstGeom>
          <a:solidFill>
            <a:srgbClr val="FFFFFF"/>
          </a:solidFill>
          <a:ln w="6350" cap="flat" cmpd="sng" algn="ctr">
            <a:noFill/>
            <a:prstDash val="solid"/>
          </a:ln>
          <a:effectLst>
            <a:softEdge rad="0"/>
          </a:effectLst>
        </p:spPr>
        <p:txBody>
          <a:bodyPr/>
          <a:lstStyle/>
          <a:p>
            <a:endParaRPr lang="en-US"/>
          </a:p>
        </p:txBody>
      </p:sp>
      <p:sp>
        <p:nvSpPr>
          <p:cNvPr id="17" name="Rectangle 16">
            <a:extLst>
              <a:ext uri="{FF2B5EF4-FFF2-40B4-BE49-F238E27FC236}">
                <a16:creationId xmlns:a16="http://schemas.microsoft.com/office/drawing/2014/main" id="{8712F587-12D0-435C-8E3F-F44C36EE71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rgbClr val="404040"/>
            </a:solidFill>
            <a:prstDash val="solid"/>
            <a:miter lim="800000"/>
          </a:ln>
          <a:effectLst/>
        </p:spPr>
        <p:txBody>
          <a:bodyPr/>
          <a:lstStyle/>
          <a:p>
            <a:endParaRPr lang="en-US"/>
          </a:p>
        </p:txBody>
      </p:sp>
      <p:pic>
        <p:nvPicPr>
          <p:cNvPr id="3" name="Picture 2">
            <a:extLst>
              <a:ext uri="{FF2B5EF4-FFF2-40B4-BE49-F238E27FC236}">
                <a16:creationId xmlns:a16="http://schemas.microsoft.com/office/drawing/2014/main" id="{B410B64D-F2AC-F973-ED81-89CCEB175ADF}"/>
              </a:ext>
            </a:extLst>
          </p:cNvPr>
          <p:cNvPicPr>
            <a:picLocks noChangeAspect="1"/>
          </p:cNvPicPr>
          <p:nvPr/>
        </p:nvPicPr>
        <p:blipFill>
          <a:blip r:embed="rId2"/>
          <a:stretch>
            <a:fillRect/>
          </a:stretch>
        </p:blipFill>
        <p:spPr>
          <a:xfrm>
            <a:off x="1205256" y="2058571"/>
            <a:ext cx="4414438" cy="2759023"/>
          </a:xfrm>
          <a:prstGeom prst="rect">
            <a:avLst/>
          </a:prstGeom>
        </p:spPr>
      </p:pic>
      <p:sp>
        <p:nvSpPr>
          <p:cNvPr id="4" name="TextBox 3">
            <a:extLst>
              <a:ext uri="{FF2B5EF4-FFF2-40B4-BE49-F238E27FC236}">
                <a16:creationId xmlns:a16="http://schemas.microsoft.com/office/drawing/2014/main" id="{F3F1D65C-B293-14A4-4917-428B8BEF4BC2}"/>
              </a:ext>
            </a:extLst>
          </p:cNvPr>
          <p:cNvSpPr txBox="1"/>
          <p:nvPr/>
        </p:nvSpPr>
        <p:spPr>
          <a:xfrm>
            <a:off x="6349228" y="1444655"/>
            <a:ext cx="5113935" cy="4544649"/>
          </a:xfrm>
          <a:prstGeom prst="rect">
            <a:avLst/>
          </a:prstGeom>
        </p:spPr>
        <p:txBody>
          <a:bodyPr vert="horz" lIns="91440" tIns="45720" rIns="91440" bIns="45720" rtlCol="0">
            <a:normAutofit/>
          </a:bodyPr>
          <a:lstStyle/>
          <a:p>
            <a:pPr indent="-182880" algn="ctr">
              <a:spcAft>
                <a:spcPts val="600"/>
              </a:spcAft>
              <a:buClr>
                <a:schemeClr val="tx1">
                  <a:lumMod val="85000"/>
                  <a:lumOff val="15000"/>
                </a:schemeClr>
              </a:buClr>
              <a:buFont typeface="Garamond" pitchFamily="18" charset="0"/>
              <a:buChar char="◦"/>
            </a:pPr>
            <a:r>
              <a:rPr lang="ka-GE" sz="2000" noProof="0" dirty="0"/>
              <a:t>შემსყიდველ ორგანიზაციასა და პოტენციურ მიმწოდებელს შორის მიმოწერა (გარდა MRS მოდულის საშუალებით წარმოებული მიმოწერისა) მიმდინარეობს თითოეული შემსყიდველი ორგანიზაციისთვის შექმნილი ელექტრონული ფოსტის მისამართის საშუალებით. სხვა ელექტრონული ფოსტის მისამართის საშუალებით მიღებული ინფორმაცია/დოკუმენტაცია (არსებობის შემთხვევაში) არ გაითვალისწინება. </a:t>
            </a:r>
          </a:p>
        </p:txBody>
      </p:sp>
    </p:spTree>
    <p:extLst>
      <p:ext uri="{BB962C8B-B14F-4D97-AF65-F5344CB8AC3E}">
        <p14:creationId xmlns:p14="http://schemas.microsoft.com/office/powerpoint/2010/main" val="296566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8D86B8-2D54-7DB5-C5B5-DEF440E21903}"/>
              </a:ext>
            </a:extLst>
          </p:cNvPr>
          <p:cNvSpPr txBox="1"/>
          <p:nvPr/>
        </p:nvSpPr>
        <p:spPr>
          <a:xfrm>
            <a:off x="2667000" y="500743"/>
            <a:ext cx="7717971" cy="523220"/>
          </a:xfrm>
          <a:prstGeom prst="rect">
            <a:avLst/>
          </a:prstGeom>
          <a:noFill/>
        </p:spPr>
        <p:txBody>
          <a:bodyPr wrap="square" rtlCol="0">
            <a:spAutoFit/>
          </a:bodyPr>
          <a:lstStyle/>
          <a:p>
            <a:r>
              <a:rPr lang="ka-GE" sz="2800" b="1" dirty="0"/>
              <a:t>განცხადების </a:t>
            </a:r>
            <a:r>
              <a:rPr lang="en-GB" sz="2800" b="1" dirty="0"/>
              <a:t>MRS </a:t>
            </a:r>
            <a:r>
              <a:rPr lang="ka-GE" sz="2800" b="1" dirty="0"/>
              <a:t>მოდულში გამოქვეყნება</a:t>
            </a:r>
            <a:endParaRPr lang="en-US" sz="2800" b="1" dirty="0"/>
          </a:p>
        </p:txBody>
      </p:sp>
      <p:sp>
        <p:nvSpPr>
          <p:cNvPr id="3" name="TextBox 2">
            <a:extLst>
              <a:ext uri="{FF2B5EF4-FFF2-40B4-BE49-F238E27FC236}">
                <a16:creationId xmlns:a16="http://schemas.microsoft.com/office/drawing/2014/main" id="{D5C5C21B-F9F3-C809-2A08-8F6B118B8EAC}"/>
              </a:ext>
            </a:extLst>
          </p:cNvPr>
          <p:cNvSpPr txBox="1"/>
          <p:nvPr/>
        </p:nvSpPr>
        <p:spPr>
          <a:xfrm>
            <a:off x="587829" y="1480457"/>
            <a:ext cx="10624457" cy="4801314"/>
          </a:xfrm>
          <a:prstGeom prst="rect">
            <a:avLst/>
          </a:prstGeom>
          <a:noFill/>
        </p:spPr>
        <p:txBody>
          <a:bodyPr wrap="square" rtlCol="0">
            <a:spAutoFit/>
          </a:bodyPr>
          <a:lstStyle/>
          <a:p>
            <a:pPr marL="285750" indent="-285750" algn="just">
              <a:buFont typeface="Wingdings" panose="05000000000000000000" pitchFamily="2" charset="2"/>
              <a:buChar char="q"/>
            </a:pPr>
            <a:r>
              <a:rPr lang="ka-GE" dirty="0"/>
              <a:t>ბაზრის კვლევის განცხადებასთან ერთად </a:t>
            </a:r>
            <a:r>
              <a:rPr lang="en-US" dirty="0"/>
              <a:t>MRS </a:t>
            </a:r>
            <a:r>
              <a:rPr lang="ka-GE" dirty="0"/>
              <a:t>მოდულში იტვირთება ბაზრის კვლევის დოკუმენტაცია.</a:t>
            </a:r>
          </a:p>
          <a:p>
            <a:pPr marL="285750" indent="-285750" algn="just">
              <a:buFont typeface="Wingdings" panose="05000000000000000000" pitchFamily="2" charset="2"/>
              <a:buChar char="q"/>
            </a:pPr>
            <a:endParaRPr lang="ka-GE" dirty="0"/>
          </a:p>
          <a:p>
            <a:pPr marL="285750" indent="-285750" algn="just">
              <a:buFont typeface="Wingdings" panose="05000000000000000000" pitchFamily="2" charset="2"/>
              <a:buChar char="q"/>
            </a:pPr>
            <a:r>
              <a:rPr lang="ka-GE" dirty="0"/>
              <a:t>ბაზრის კვლევის განცხადება გამოქვეყნებულად ითვლება მისი </a:t>
            </a:r>
            <a:r>
              <a:rPr lang="en-US" dirty="0"/>
              <a:t>MRS </a:t>
            </a:r>
            <a:r>
              <a:rPr lang="ka-GE" dirty="0"/>
              <a:t>მოდულში რეგისტრაციისთანავე.</a:t>
            </a:r>
          </a:p>
          <a:p>
            <a:pPr marL="285750" indent="-285750" algn="just">
              <a:buFont typeface="Wingdings" panose="05000000000000000000" pitchFamily="2" charset="2"/>
              <a:buChar char="q"/>
            </a:pPr>
            <a:endParaRPr lang="ka-GE" dirty="0"/>
          </a:p>
          <a:p>
            <a:pPr marL="285750" indent="-285750" algn="just">
              <a:buFont typeface="Wingdings" panose="05000000000000000000" pitchFamily="2" charset="2"/>
              <a:buChar char="q"/>
            </a:pPr>
            <a:r>
              <a:rPr lang="ka-GE" dirty="0"/>
              <a:t>ბაზრის კვლევის განცხადებისთვის სტატუსის </a:t>
            </a:r>
            <a:r>
              <a:rPr lang="ka-GE" b="1" dirty="0"/>
              <a:t>„გამოცხადებულია</a:t>
            </a:r>
            <a:r>
              <a:rPr lang="ka-GE" dirty="0"/>
              <a:t>“ მინიჭებიდან სტატუსის „</a:t>
            </a:r>
            <a:r>
              <a:rPr lang="ka-GE" b="1" dirty="0"/>
              <a:t>წინადადებების მიღება დაწყებულია</a:t>
            </a:r>
            <a:r>
              <a:rPr lang="ka-GE" dirty="0"/>
              <a:t>“ მინიჭებამდე, შემსყიდველი ორგანიზაცია უფლებამოსილია, </a:t>
            </a:r>
            <a:r>
              <a:rPr lang="ka-GE" u="sng" dirty="0"/>
              <a:t>წაშალოს ან გააუქმოს მის მიერ </a:t>
            </a:r>
            <a:r>
              <a:rPr lang="ka-GE" u="sng" dirty="0" err="1"/>
              <a:t>ატვირთული</a:t>
            </a:r>
            <a:r>
              <a:rPr lang="ka-GE" u="sng" dirty="0"/>
              <a:t> დოკუმენტი. ასეთ შემთხვევაში წინადადების მიღების დაწყების თარიღი გადაიწევს ცვლილების განხორციელებამდე გასული ვადის შესაბამისად.</a:t>
            </a:r>
          </a:p>
          <a:p>
            <a:pPr marL="285750" indent="-285750" algn="just">
              <a:buFont typeface="Wingdings" panose="05000000000000000000" pitchFamily="2" charset="2"/>
              <a:buChar char="q"/>
            </a:pPr>
            <a:endParaRPr lang="ka-GE" u="sng" dirty="0"/>
          </a:p>
          <a:p>
            <a:pPr marL="285750" indent="-285750" algn="just">
              <a:buFont typeface="Wingdings" panose="05000000000000000000" pitchFamily="2" charset="2"/>
              <a:buChar char="q"/>
            </a:pPr>
            <a:r>
              <a:rPr lang="ka-GE" dirty="0"/>
              <a:t>ბაზრის კვლევის განცხადებისთვის სტატუსის „წინადადებების მიღება დაწყებულია“ მინიჭების შემდეგ დაუშვებელია ბაზრის კვლევის განცხადების შეცვლა.</a:t>
            </a:r>
          </a:p>
          <a:p>
            <a:pPr marL="285750" indent="-285750" algn="just">
              <a:buFont typeface="Wingdings" panose="05000000000000000000" pitchFamily="2" charset="2"/>
              <a:buChar char="q"/>
            </a:pPr>
            <a:endParaRPr lang="ka-GE" dirty="0"/>
          </a:p>
          <a:p>
            <a:pPr marL="285750" indent="-285750" algn="just">
              <a:buFont typeface="Wingdings" panose="05000000000000000000" pitchFamily="2" charset="2"/>
              <a:buChar char="q"/>
            </a:pPr>
            <a:r>
              <a:rPr lang="ka-GE" dirty="0"/>
              <a:t>ბაზრის კვლევის განცხადებისთვის სტატუსის </a:t>
            </a:r>
            <a:r>
              <a:rPr lang="ka-GE" b="1" dirty="0"/>
              <a:t>„წინადადებების მიღება დასრულებულია“ </a:t>
            </a:r>
            <a:r>
              <a:rPr lang="ka-GE" dirty="0"/>
              <a:t>მინიჭებამდე, შემსყიდველი ორგანიზაცია უფლებამოსილია, შეწყვიტოს ბაზრის კვლევა.</a:t>
            </a:r>
            <a:endParaRPr lang="en-US" dirty="0"/>
          </a:p>
        </p:txBody>
      </p:sp>
    </p:spTree>
    <p:extLst>
      <p:ext uri="{BB962C8B-B14F-4D97-AF65-F5344CB8AC3E}">
        <p14:creationId xmlns:p14="http://schemas.microsoft.com/office/powerpoint/2010/main" val="1125893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extBox 1">
            <a:extLst>
              <a:ext uri="{FF2B5EF4-FFF2-40B4-BE49-F238E27FC236}">
                <a16:creationId xmlns:a16="http://schemas.microsoft.com/office/drawing/2014/main" id="{CF0E9195-FEEF-904A-2AF8-92EC69F4378C}"/>
              </a:ext>
            </a:extLst>
          </p:cNvPr>
          <p:cNvGraphicFramePr/>
          <p:nvPr>
            <p:extLst>
              <p:ext uri="{D42A27DB-BD31-4B8C-83A1-F6EECF244321}">
                <p14:modId xmlns:p14="http://schemas.microsoft.com/office/powerpoint/2010/main" val="2812811585"/>
              </p:ext>
            </p:extLst>
          </p:nvPr>
        </p:nvGraphicFramePr>
        <p:xfrm>
          <a:off x="609599" y="451757"/>
          <a:ext cx="11266715" cy="59544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91338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5B1578-9B95-463A-91DE-797A98F7E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2" name="Rectangle 11">
            <a:extLst>
              <a:ext uri="{FF2B5EF4-FFF2-40B4-BE49-F238E27FC236}">
                <a16:creationId xmlns:a16="http://schemas.microsoft.com/office/drawing/2014/main" id="{B7753F1F-C532-475B-BE0D-7359EB6F86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useBgFill="1">
        <p:nvSpPr>
          <p:cNvPr id="14" name="Rectangle 13">
            <a:extLst>
              <a:ext uri="{FF2B5EF4-FFF2-40B4-BE49-F238E27FC236}">
                <a16:creationId xmlns:a16="http://schemas.microsoft.com/office/drawing/2014/main" id="{A2AD6B69-E0A0-476D-9EE1-6B69F04C59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6BE10A1-AD5F-4AB3-8A94-41D62B494A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4419599" cy="6382512"/>
          </a:xfrm>
          <a:prstGeom prst="rect">
            <a:avLst/>
          </a:prstGeom>
          <a:solidFill>
            <a:schemeClr val="bg1">
              <a:lumMod val="85000"/>
              <a:alpha val="60000"/>
            </a:schemeClr>
          </a:solidFill>
          <a:ln w="6350" cap="flat" cmpd="sng" algn="ctr">
            <a:noFill/>
            <a:prstDash val="solid"/>
          </a:ln>
          <a:effectLst>
            <a:softEdge rad="0"/>
          </a:effectLst>
        </p:spPr>
        <p:txBody>
          <a:bodyPr/>
          <a:lstStyle/>
          <a:p>
            <a:endParaRPr lang="en-US"/>
          </a:p>
        </p:txBody>
      </p:sp>
      <p:sp>
        <p:nvSpPr>
          <p:cNvPr id="18" name="Rectangle 17">
            <a:extLst>
              <a:ext uri="{FF2B5EF4-FFF2-40B4-BE49-F238E27FC236}">
                <a16:creationId xmlns:a16="http://schemas.microsoft.com/office/drawing/2014/main" id="{5684BFFE-6A90-4311-ACD5-B34177D4646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4122323"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graphicFrame>
        <p:nvGraphicFramePr>
          <p:cNvPr id="4" name="TextBox 1">
            <a:extLst>
              <a:ext uri="{FF2B5EF4-FFF2-40B4-BE49-F238E27FC236}">
                <a16:creationId xmlns:a16="http://schemas.microsoft.com/office/drawing/2014/main" id="{14AF96DB-A3E2-7DC4-C712-F04A137CEA3B}"/>
              </a:ext>
            </a:extLst>
          </p:cNvPr>
          <p:cNvGraphicFramePr/>
          <p:nvPr>
            <p:extLst>
              <p:ext uri="{D42A27DB-BD31-4B8C-83A1-F6EECF244321}">
                <p14:modId xmlns:p14="http://schemas.microsoft.com/office/powerpoint/2010/main" val="2163984636"/>
              </p:ext>
            </p:extLst>
          </p:nvPr>
        </p:nvGraphicFramePr>
        <p:xfrm>
          <a:off x="4851034" y="412351"/>
          <a:ext cx="7005924" cy="610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a:extLst>
              <a:ext uri="{FF2B5EF4-FFF2-40B4-BE49-F238E27FC236}">
                <a16:creationId xmlns:a16="http://schemas.microsoft.com/office/drawing/2014/main" id="{C3232B82-2948-3209-81B0-8FF0E3D753AF}"/>
              </a:ext>
            </a:extLst>
          </p:cNvPr>
          <p:cNvPicPr>
            <a:picLocks noChangeAspect="1"/>
          </p:cNvPicPr>
          <p:nvPr/>
        </p:nvPicPr>
        <p:blipFill>
          <a:blip r:embed="rId7"/>
          <a:srcRect l="17058" t="13489" r="16314" b="11394"/>
          <a:stretch>
            <a:fillRect/>
          </a:stretch>
        </p:blipFill>
        <p:spPr>
          <a:xfrm>
            <a:off x="445483" y="1948543"/>
            <a:ext cx="3975068" cy="2960914"/>
          </a:xfrm>
          <a:prstGeom prst="rect">
            <a:avLst/>
          </a:prstGeom>
        </p:spPr>
      </p:pic>
    </p:spTree>
    <p:extLst>
      <p:ext uri="{BB962C8B-B14F-4D97-AF65-F5344CB8AC3E}">
        <p14:creationId xmlns:p14="http://schemas.microsoft.com/office/powerpoint/2010/main" val="350415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85B1578-9B95-463A-91DE-797A98F7E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3" name="Rectangle 12">
            <a:extLst>
              <a:ext uri="{FF2B5EF4-FFF2-40B4-BE49-F238E27FC236}">
                <a16:creationId xmlns:a16="http://schemas.microsoft.com/office/drawing/2014/main" id="{B7753F1F-C532-475B-BE0D-7359EB6F86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15" name="Rectangle 14">
            <a:extLst>
              <a:ext uri="{FF2B5EF4-FFF2-40B4-BE49-F238E27FC236}">
                <a16:creationId xmlns:a16="http://schemas.microsoft.com/office/drawing/2014/main" id="{0EB72A9B-FD82-4F09-BF1E-D39311D3A0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D39B371-6E4E-4070-AB4E-4D788405A5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B937DAED-8BFE-4563-BB45-B5E554D70A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 name="TextBox 1">
            <a:extLst>
              <a:ext uri="{FF2B5EF4-FFF2-40B4-BE49-F238E27FC236}">
                <a16:creationId xmlns:a16="http://schemas.microsoft.com/office/drawing/2014/main" id="{0BB773C9-CAEE-CC83-4B81-5D225616C9E0}"/>
              </a:ext>
            </a:extLst>
          </p:cNvPr>
          <p:cNvSpPr txBox="1"/>
          <p:nvPr/>
        </p:nvSpPr>
        <p:spPr>
          <a:xfrm>
            <a:off x="1066800" y="0"/>
            <a:ext cx="10058400" cy="1371600"/>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2800" b="1" dirty="0" err="1">
                <a:solidFill>
                  <a:schemeClr val="tx1">
                    <a:lumMod val="85000"/>
                    <a:lumOff val="15000"/>
                  </a:schemeClr>
                </a:solidFill>
                <a:latin typeface="+mj-lt"/>
              </a:rPr>
              <a:t>ბაზრის</a:t>
            </a:r>
            <a:r>
              <a:rPr lang="en-US" sz="2800" b="1" dirty="0">
                <a:solidFill>
                  <a:schemeClr val="tx1">
                    <a:lumMod val="85000"/>
                    <a:lumOff val="15000"/>
                  </a:schemeClr>
                </a:solidFill>
                <a:latin typeface="+mj-lt"/>
              </a:rPr>
              <a:t> </a:t>
            </a:r>
            <a:r>
              <a:rPr lang="en-US" sz="2800" b="1" dirty="0" err="1">
                <a:solidFill>
                  <a:schemeClr val="tx1">
                    <a:lumMod val="85000"/>
                    <a:lumOff val="15000"/>
                  </a:schemeClr>
                </a:solidFill>
                <a:latin typeface="+mj-lt"/>
              </a:rPr>
              <a:t>კვლევის</a:t>
            </a:r>
            <a:r>
              <a:rPr lang="en-US" sz="2800" b="1" dirty="0">
                <a:solidFill>
                  <a:schemeClr val="tx1">
                    <a:lumMod val="85000"/>
                    <a:lumOff val="15000"/>
                  </a:schemeClr>
                </a:solidFill>
                <a:latin typeface="+mj-lt"/>
              </a:rPr>
              <a:t> </a:t>
            </a:r>
            <a:r>
              <a:rPr lang="en-US" sz="2800" b="1" dirty="0" err="1">
                <a:solidFill>
                  <a:schemeClr val="tx1">
                    <a:lumMod val="85000"/>
                    <a:lumOff val="15000"/>
                  </a:schemeClr>
                </a:solidFill>
                <a:latin typeface="+mj-lt"/>
              </a:rPr>
              <a:t>დასრულება</a:t>
            </a:r>
            <a:r>
              <a:rPr lang="en-US" sz="2800" b="1" dirty="0">
                <a:solidFill>
                  <a:schemeClr val="tx1">
                    <a:lumMod val="85000"/>
                    <a:lumOff val="15000"/>
                  </a:schemeClr>
                </a:solidFill>
                <a:latin typeface="+mj-lt"/>
              </a:rPr>
              <a:t> MRS </a:t>
            </a:r>
            <a:r>
              <a:rPr lang="en-US" sz="2800" b="1" dirty="0" err="1">
                <a:solidFill>
                  <a:schemeClr val="tx1">
                    <a:lumMod val="85000"/>
                    <a:lumOff val="15000"/>
                  </a:schemeClr>
                </a:solidFill>
                <a:latin typeface="+mj-lt"/>
              </a:rPr>
              <a:t>მოდულში</a:t>
            </a:r>
            <a:endParaRPr lang="en-US" sz="2800" b="1" dirty="0">
              <a:solidFill>
                <a:schemeClr val="tx1">
                  <a:lumMod val="85000"/>
                  <a:lumOff val="15000"/>
                </a:schemeClr>
              </a:solidFill>
              <a:latin typeface="+mj-lt"/>
            </a:endParaRPr>
          </a:p>
        </p:txBody>
      </p:sp>
      <p:graphicFrame>
        <p:nvGraphicFramePr>
          <p:cNvPr id="5" name="TextBox 2">
            <a:extLst>
              <a:ext uri="{FF2B5EF4-FFF2-40B4-BE49-F238E27FC236}">
                <a16:creationId xmlns:a16="http://schemas.microsoft.com/office/drawing/2014/main" id="{3DA6301B-1DF8-C23F-C99F-CDD9779F0ADB}"/>
              </a:ext>
            </a:extLst>
          </p:cNvPr>
          <p:cNvGraphicFramePr/>
          <p:nvPr>
            <p:extLst>
              <p:ext uri="{D42A27DB-BD31-4B8C-83A1-F6EECF244321}">
                <p14:modId xmlns:p14="http://schemas.microsoft.com/office/powerpoint/2010/main" val="3453976544"/>
              </p:ext>
            </p:extLst>
          </p:nvPr>
        </p:nvGraphicFramePr>
        <p:xfrm>
          <a:off x="457200" y="1099456"/>
          <a:ext cx="11244943" cy="5089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646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A7CD87-55A8-DCDC-4614-362C87560C89}"/>
              </a:ext>
            </a:extLst>
          </p:cNvPr>
          <p:cNvSpPr txBox="1"/>
          <p:nvPr/>
        </p:nvSpPr>
        <p:spPr>
          <a:xfrm>
            <a:off x="1643743" y="522514"/>
            <a:ext cx="8382000" cy="461665"/>
          </a:xfrm>
          <a:prstGeom prst="rect">
            <a:avLst/>
          </a:prstGeom>
          <a:noFill/>
        </p:spPr>
        <p:txBody>
          <a:bodyPr wrap="square" rtlCol="0">
            <a:spAutoFit/>
          </a:bodyPr>
          <a:lstStyle/>
          <a:p>
            <a:pPr algn="ctr"/>
            <a:r>
              <a:rPr lang="ka-GE" sz="2400" b="1" dirty="0"/>
              <a:t>სახელმწიფო შესყიდვების სამართლებრივი სივრცე</a:t>
            </a:r>
            <a:endParaRPr lang="en-US" sz="2400" b="1" dirty="0"/>
          </a:p>
        </p:txBody>
      </p:sp>
      <p:sp>
        <p:nvSpPr>
          <p:cNvPr id="3" name="Oval 2">
            <a:extLst>
              <a:ext uri="{FF2B5EF4-FFF2-40B4-BE49-F238E27FC236}">
                <a16:creationId xmlns:a16="http://schemas.microsoft.com/office/drawing/2014/main" id="{E221AC5D-1EFC-7149-85AC-CEE34A107C97}"/>
              </a:ext>
            </a:extLst>
          </p:cNvPr>
          <p:cNvSpPr/>
          <p:nvPr/>
        </p:nvSpPr>
        <p:spPr>
          <a:xfrm>
            <a:off x="391885" y="2143703"/>
            <a:ext cx="3385458" cy="32447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sz="2400" b="1" dirty="0"/>
              <a:t>„სახელმწიფო შესყიდვების შესახებ“ საქართველოს კანონი</a:t>
            </a:r>
            <a:endParaRPr lang="en-US" sz="2400" b="1" dirty="0"/>
          </a:p>
        </p:txBody>
      </p:sp>
      <p:sp>
        <p:nvSpPr>
          <p:cNvPr id="4" name="Oval 3">
            <a:extLst>
              <a:ext uri="{FF2B5EF4-FFF2-40B4-BE49-F238E27FC236}">
                <a16:creationId xmlns:a16="http://schemas.microsoft.com/office/drawing/2014/main" id="{C328B90D-EB76-5472-8C3A-04E5057310C5}"/>
              </a:ext>
            </a:extLst>
          </p:cNvPr>
          <p:cNvSpPr/>
          <p:nvPr/>
        </p:nvSpPr>
        <p:spPr>
          <a:xfrm>
            <a:off x="4188278" y="1871951"/>
            <a:ext cx="3815443" cy="335319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sz="2400" dirty="0"/>
              <a:t>სახელმწიფო შესყიდვების სფეროსთან პირდაპირ ან ირიბად დაკავშირებული კანონქვემდებარე აქტები</a:t>
            </a:r>
            <a:endParaRPr lang="en-US" sz="2400" dirty="0"/>
          </a:p>
        </p:txBody>
      </p:sp>
      <p:sp>
        <p:nvSpPr>
          <p:cNvPr id="5" name="Oval 4">
            <a:extLst>
              <a:ext uri="{FF2B5EF4-FFF2-40B4-BE49-F238E27FC236}">
                <a16:creationId xmlns:a16="http://schemas.microsoft.com/office/drawing/2014/main" id="{5C17D902-F857-1459-E225-719B04AEF2C9}"/>
              </a:ext>
            </a:extLst>
          </p:cNvPr>
          <p:cNvSpPr/>
          <p:nvPr/>
        </p:nvSpPr>
        <p:spPr>
          <a:xfrm>
            <a:off x="8196942" y="1969922"/>
            <a:ext cx="3815443" cy="335319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sz="2400" dirty="0"/>
              <a:t>მეთოდური მითითებები, რეკომენდაციები, საერთაშორისო შეთანხმებები</a:t>
            </a:r>
            <a:endParaRPr lang="en-US" sz="2400" dirty="0"/>
          </a:p>
        </p:txBody>
      </p:sp>
    </p:spTree>
    <p:extLst>
      <p:ext uri="{BB962C8B-B14F-4D97-AF65-F5344CB8AC3E}">
        <p14:creationId xmlns:p14="http://schemas.microsoft.com/office/powerpoint/2010/main" val="5741451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DC94673-B72A-C1D9-59B3-C5141389C14E}"/>
              </a:ext>
            </a:extLst>
          </p:cNvPr>
          <p:cNvSpPr txBox="1"/>
          <p:nvPr/>
        </p:nvSpPr>
        <p:spPr>
          <a:xfrm>
            <a:off x="1502228" y="422310"/>
            <a:ext cx="9187543" cy="461665"/>
          </a:xfrm>
          <a:prstGeom prst="rect">
            <a:avLst/>
          </a:prstGeom>
          <a:noFill/>
        </p:spPr>
        <p:txBody>
          <a:bodyPr wrap="square" rtlCol="0">
            <a:spAutoFit/>
          </a:bodyPr>
          <a:lstStyle/>
          <a:p>
            <a:pPr algn="ctr"/>
            <a:r>
              <a:rPr lang="ka-GE" sz="2400" b="1"/>
              <a:t>წარდგენილი წინადადების დაზუსტება</a:t>
            </a:r>
            <a:endParaRPr lang="en-US" sz="2400" b="1" dirty="0"/>
          </a:p>
        </p:txBody>
      </p:sp>
      <p:sp>
        <p:nvSpPr>
          <p:cNvPr id="3" name="TextBox 2">
            <a:extLst>
              <a:ext uri="{FF2B5EF4-FFF2-40B4-BE49-F238E27FC236}">
                <a16:creationId xmlns:a16="http://schemas.microsoft.com/office/drawing/2014/main" id="{CA847ED3-F057-AF9D-00A4-EC6F63E0B003}"/>
              </a:ext>
            </a:extLst>
          </p:cNvPr>
          <p:cNvSpPr txBox="1"/>
          <p:nvPr/>
        </p:nvSpPr>
        <p:spPr>
          <a:xfrm>
            <a:off x="685800" y="1197429"/>
            <a:ext cx="10863943" cy="5078313"/>
          </a:xfrm>
          <a:prstGeom prst="rect">
            <a:avLst/>
          </a:prstGeom>
          <a:noFill/>
        </p:spPr>
        <p:txBody>
          <a:bodyPr wrap="square" rtlCol="0">
            <a:spAutoFit/>
          </a:bodyPr>
          <a:lstStyle/>
          <a:p>
            <a:pPr algn="just"/>
            <a:r>
              <a:rPr lang="ka-GE" dirty="0"/>
              <a:t>შემსყიდველი ორგანიზაცია უფლებამოსილია ბაზრის კვლევის განცხადებისთვის სტატუსის </a:t>
            </a:r>
            <a:r>
              <a:rPr lang="ka-GE" b="1" dirty="0"/>
              <a:t>„ბაზრის კვლევა დასრულებულია” </a:t>
            </a:r>
            <a:r>
              <a:rPr lang="ka-GE" dirty="0"/>
              <a:t>მინიჭების შემდგომ, ბაზრის კვლევაში:</a:t>
            </a:r>
          </a:p>
          <a:p>
            <a:pPr marL="285750" indent="-285750" algn="just">
              <a:buFont typeface="Arial" panose="020B0604020202020204" pitchFamily="34" charset="0"/>
              <a:buChar char="•"/>
            </a:pPr>
            <a:r>
              <a:rPr lang="ka-GE" dirty="0"/>
              <a:t> </a:t>
            </a:r>
            <a:r>
              <a:rPr lang="en-US" dirty="0"/>
              <a:t>MRS </a:t>
            </a:r>
            <a:r>
              <a:rPr lang="ka-GE" dirty="0"/>
              <a:t>მოდული;</a:t>
            </a:r>
          </a:p>
          <a:p>
            <a:pPr marL="285750" indent="-285750">
              <a:buFont typeface="Arial" panose="020B0604020202020204" pitchFamily="34" charset="0"/>
              <a:buChar char="•"/>
            </a:pPr>
            <a:r>
              <a:rPr lang="ka-GE" dirty="0"/>
              <a:t> სხვა მეთოდები. </a:t>
            </a:r>
          </a:p>
          <a:p>
            <a:r>
              <a:rPr lang="ka-GE" dirty="0"/>
              <a:t>წინადადებას შემსყიდველი ორგანიზაციის მიერ ენიჭება სტატუსი „</a:t>
            </a:r>
            <a:r>
              <a:rPr lang="ka-GE" b="1" dirty="0"/>
              <a:t>დასაზუსტებელია“, </a:t>
            </a:r>
            <a:r>
              <a:rPr lang="ka-GE" dirty="0"/>
              <a:t>თითოეულ პოტენციურ მიმწოდებელს, </a:t>
            </a:r>
            <a:r>
              <a:rPr lang="ka-GE" b="1" dirty="0"/>
              <a:t>ინდივიდუალურად</a:t>
            </a:r>
            <a:r>
              <a:rPr lang="ka-GE" dirty="0"/>
              <a:t>, მიმართოს წინადადების დაზუსტების მოთხოვნით. </a:t>
            </a:r>
          </a:p>
          <a:p>
            <a:endParaRPr lang="ka-GE" dirty="0"/>
          </a:p>
          <a:p>
            <a:pPr algn="just"/>
            <a:r>
              <a:rPr lang="ka-GE" b="1" dirty="0"/>
              <a:t>დაზუსტებას არ ექვემდებარება პოტენციური მიმწოდებლის მიერ </a:t>
            </a:r>
            <a:r>
              <a:rPr lang="ka-GE" b="1" u="sng" dirty="0"/>
              <a:t>წარდგენილი ფასი. </a:t>
            </a:r>
            <a:r>
              <a:rPr lang="ka-GE" b="1" dirty="0"/>
              <a:t>ამასთან, კონკრეტული პოტენციური მიმწოდებლის მიერ </a:t>
            </a:r>
            <a:r>
              <a:rPr lang="en-US" b="1" dirty="0"/>
              <a:t>MRS </a:t>
            </a:r>
            <a:r>
              <a:rPr lang="ka-GE" b="1" dirty="0"/>
              <a:t>მოდულში დაფიქსირებულ ფასსა და მის მიერ ამავე მოდულში ან/და ბაზრის კვლევის სხვა მეთოდების საშუალებით წარდგენილ ინფორმაციაში/დოკუმენტაციაში (არსებობის შემთხვევაში) მითითებულ ფასებს შორის შეუსაბამობის შემთხვევაში, ბაზრის კვლევის შედეგებისთვის გაითვალისწინება მინიმალური ფასი.</a:t>
            </a:r>
          </a:p>
          <a:p>
            <a:pPr algn="just"/>
            <a:endParaRPr lang="ka-GE" b="1" dirty="0"/>
          </a:p>
          <a:p>
            <a:pPr algn="just"/>
            <a:r>
              <a:rPr lang="ka-GE" dirty="0"/>
              <a:t>შემსყიდველი ორგანიზაცია პოტენციურ მიმწოდებელს განუსაზღვრავს 2 (ორი) სამუშაო დღის ვადას.</a:t>
            </a:r>
          </a:p>
          <a:p>
            <a:pPr algn="just"/>
            <a:endParaRPr lang="ka-GE" b="1" dirty="0"/>
          </a:p>
          <a:p>
            <a:pPr algn="just"/>
            <a:endParaRPr lang="ka-GE" dirty="0"/>
          </a:p>
          <a:p>
            <a:endParaRPr lang="ka-GE" dirty="0"/>
          </a:p>
          <a:p>
            <a:endParaRPr lang="en-US" dirty="0"/>
          </a:p>
        </p:txBody>
      </p:sp>
    </p:spTree>
    <p:extLst>
      <p:ext uri="{BB962C8B-B14F-4D97-AF65-F5344CB8AC3E}">
        <p14:creationId xmlns:p14="http://schemas.microsoft.com/office/powerpoint/2010/main" val="3931567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5B1578-9B95-463A-91DE-797A98F7E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2" name="Rectangle 11">
            <a:extLst>
              <a:ext uri="{FF2B5EF4-FFF2-40B4-BE49-F238E27FC236}">
                <a16:creationId xmlns:a16="http://schemas.microsoft.com/office/drawing/2014/main" id="{B7753F1F-C532-475B-BE0D-7359EB6F86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14" name="Rectangle 13">
            <a:extLst>
              <a:ext uri="{FF2B5EF4-FFF2-40B4-BE49-F238E27FC236}">
                <a16:creationId xmlns:a16="http://schemas.microsoft.com/office/drawing/2014/main" id="{0EB72A9B-FD82-4F09-BF1E-D39311D3A0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D39B371-6E4E-4070-AB4E-4D788405A5A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8" name="Rectangle 17">
            <a:extLst>
              <a:ext uri="{FF2B5EF4-FFF2-40B4-BE49-F238E27FC236}">
                <a16:creationId xmlns:a16="http://schemas.microsoft.com/office/drawing/2014/main" id="{B937DAED-8BFE-4563-BB45-B5E554D70A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graphicFrame>
        <p:nvGraphicFramePr>
          <p:cNvPr id="4" name="TextBox 1">
            <a:extLst>
              <a:ext uri="{FF2B5EF4-FFF2-40B4-BE49-F238E27FC236}">
                <a16:creationId xmlns:a16="http://schemas.microsoft.com/office/drawing/2014/main" id="{E880921D-566D-3AE8-2655-36E7957B445B}"/>
              </a:ext>
            </a:extLst>
          </p:cNvPr>
          <p:cNvGraphicFramePr/>
          <p:nvPr>
            <p:extLst>
              <p:ext uri="{D42A27DB-BD31-4B8C-83A1-F6EECF244321}">
                <p14:modId xmlns:p14="http://schemas.microsoft.com/office/powerpoint/2010/main" val="3654025161"/>
              </p:ext>
            </p:extLst>
          </p:nvPr>
        </p:nvGraphicFramePr>
        <p:xfrm>
          <a:off x="457200" y="522514"/>
          <a:ext cx="11277600" cy="58238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1429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8DE9B99-ADEF-4DA4-A716-52D0A8BE53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20" name="Rectangle 19">
            <a:extLst>
              <a:ext uri="{FF2B5EF4-FFF2-40B4-BE49-F238E27FC236}">
                <a16:creationId xmlns:a16="http://schemas.microsoft.com/office/drawing/2014/main" id="{6E20860D-8992-496E-BC22-8450E344BE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1" name="Rectangle 20">
            <a:extLst>
              <a:ext uri="{FF2B5EF4-FFF2-40B4-BE49-F238E27FC236}">
                <a16:creationId xmlns:a16="http://schemas.microsoft.com/office/drawing/2014/main" id="{70120F84-A866-4D9F-8B1C-9120A013D6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2" name="Rectangle 21">
            <a:extLst>
              <a:ext uri="{FF2B5EF4-FFF2-40B4-BE49-F238E27FC236}">
                <a16:creationId xmlns:a16="http://schemas.microsoft.com/office/drawing/2014/main" id="{252FEFEF-6AC0-46B6-AC09-11FC56196FA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0312" y="226665"/>
            <a:ext cx="11722608" cy="6382512"/>
          </a:xfrm>
          <a:prstGeom prst="rect">
            <a:avLst/>
          </a:prstGeom>
          <a:ln w="6350" cap="flat" cmpd="sng" algn="ctr">
            <a:noFill/>
            <a:prstDash val="solid"/>
          </a:ln>
          <a:effectLst>
            <a:softEdge rad="0"/>
          </a:effectLst>
        </p:spPr>
        <p:txBody>
          <a:bodyPr/>
          <a:lstStyle/>
          <a:p>
            <a:endParaRPr lang="en-US"/>
          </a:p>
        </p:txBody>
      </p:sp>
      <p:sp>
        <p:nvSpPr>
          <p:cNvPr id="2" name="TextBox 1">
            <a:extLst>
              <a:ext uri="{FF2B5EF4-FFF2-40B4-BE49-F238E27FC236}">
                <a16:creationId xmlns:a16="http://schemas.microsoft.com/office/drawing/2014/main" id="{F64CEC72-D3C1-9C84-79E2-33385CB565C5}"/>
              </a:ext>
            </a:extLst>
          </p:cNvPr>
          <p:cNvSpPr txBox="1"/>
          <p:nvPr/>
        </p:nvSpPr>
        <p:spPr>
          <a:xfrm>
            <a:off x="1795997" y="175302"/>
            <a:ext cx="9792208" cy="152707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dirty="0" err="1">
                <a:solidFill>
                  <a:schemeClr val="tx1">
                    <a:lumMod val="85000"/>
                    <a:lumOff val="15000"/>
                  </a:schemeClr>
                </a:solidFill>
                <a:latin typeface="+mj-lt"/>
              </a:rPr>
              <a:t>ბაზრის</a:t>
            </a:r>
            <a:r>
              <a:rPr lang="en-US" sz="3200" b="1" dirty="0">
                <a:solidFill>
                  <a:schemeClr val="tx1">
                    <a:lumMod val="85000"/>
                    <a:lumOff val="15000"/>
                  </a:schemeClr>
                </a:solidFill>
                <a:latin typeface="+mj-lt"/>
              </a:rPr>
              <a:t> </a:t>
            </a:r>
            <a:r>
              <a:rPr lang="en-US" sz="3200" b="1" dirty="0" err="1">
                <a:solidFill>
                  <a:schemeClr val="tx1">
                    <a:lumMod val="85000"/>
                    <a:lumOff val="15000"/>
                  </a:schemeClr>
                </a:solidFill>
                <a:latin typeface="+mj-lt"/>
              </a:rPr>
              <a:t>კვლევის</a:t>
            </a:r>
            <a:r>
              <a:rPr lang="en-US" sz="3200" b="1" dirty="0">
                <a:solidFill>
                  <a:schemeClr val="tx1">
                    <a:lumMod val="85000"/>
                    <a:lumOff val="15000"/>
                  </a:schemeClr>
                </a:solidFill>
                <a:latin typeface="+mj-lt"/>
              </a:rPr>
              <a:t> </a:t>
            </a:r>
            <a:r>
              <a:rPr lang="en-US" sz="3200" b="1" dirty="0" err="1">
                <a:solidFill>
                  <a:schemeClr val="tx1">
                    <a:lumMod val="85000"/>
                    <a:lumOff val="15000"/>
                  </a:schemeClr>
                </a:solidFill>
                <a:latin typeface="+mj-lt"/>
              </a:rPr>
              <a:t>შედეგიანად</a:t>
            </a:r>
            <a:r>
              <a:rPr lang="en-US" sz="3200" b="1" dirty="0">
                <a:solidFill>
                  <a:schemeClr val="tx1">
                    <a:lumMod val="85000"/>
                    <a:lumOff val="15000"/>
                  </a:schemeClr>
                </a:solidFill>
                <a:latin typeface="+mj-lt"/>
              </a:rPr>
              <a:t> </a:t>
            </a:r>
            <a:r>
              <a:rPr lang="en-US" sz="3200" b="1" dirty="0" err="1">
                <a:solidFill>
                  <a:schemeClr val="tx1">
                    <a:lumMod val="85000"/>
                    <a:lumOff val="15000"/>
                  </a:schemeClr>
                </a:solidFill>
                <a:latin typeface="+mj-lt"/>
              </a:rPr>
              <a:t>განხორციელება</a:t>
            </a:r>
            <a:endParaRPr lang="en-US" sz="3200" b="1" dirty="0">
              <a:solidFill>
                <a:schemeClr val="tx1">
                  <a:lumMod val="85000"/>
                  <a:lumOff val="15000"/>
                </a:schemeClr>
              </a:solidFill>
              <a:latin typeface="+mj-lt"/>
            </a:endParaRPr>
          </a:p>
        </p:txBody>
      </p:sp>
      <p:sp>
        <p:nvSpPr>
          <p:cNvPr id="3" name="TextBox 2">
            <a:extLst>
              <a:ext uri="{FF2B5EF4-FFF2-40B4-BE49-F238E27FC236}">
                <a16:creationId xmlns:a16="http://schemas.microsoft.com/office/drawing/2014/main" id="{228E4349-760F-66F8-4120-5749084BB5D5}"/>
              </a:ext>
            </a:extLst>
          </p:cNvPr>
          <p:cNvSpPr txBox="1"/>
          <p:nvPr/>
        </p:nvSpPr>
        <p:spPr>
          <a:xfrm>
            <a:off x="603795" y="1480457"/>
            <a:ext cx="10880634" cy="5002639"/>
          </a:xfrm>
          <a:prstGeom prst="rect">
            <a:avLst/>
          </a:prstGeom>
        </p:spPr>
        <p:txBody>
          <a:bodyPr vert="horz" lIns="91440" tIns="45720" rIns="91440" bIns="45720" rtlCol="0">
            <a:noAutofit/>
          </a:bodyPr>
          <a:lstStyle/>
          <a:p>
            <a:pPr indent="-182880" algn="just">
              <a:lnSpc>
                <a:spcPct val="90000"/>
              </a:lnSpc>
              <a:spcAft>
                <a:spcPts val="600"/>
              </a:spcAft>
              <a:buClr>
                <a:schemeClr val="tx1">
                  <a:lumMod val="85000"/>
                  <a:lumOff val="15000"/>
                </a:schemeClr>
              </a:buClr>
              <a:buFont typeface="Garamond" pitchFamily="18" charset="0"/>
              <a:buChar char="◦"/>
            </a:pPr>
            <a:r>
              <a:rPr lang="ka-GE" noProof="0" dirty="0"/>
              <a:t>ბაზრის კვლევა შედეგიანად დასრულებულად ითვლება, თუ შემსყიდველი ორგანიზაციის მოთხოვნა კმაყოფილდება </a:t>
            </a:r>
            <a:r>
              <a:rPr lang="ka-GE" b="1" noProof="0" dirty="0"/>
              <a:t>მინიმუმ 2 (ორი)</a:t>
            </a:r>
            <a:r>
              <a:rPr lang="ka-GE" noProof="0" dirty="0"/>
              <a:t> პოტენციური მიმწოდებლის მიერ.</a:t>
            </a:r>
          </a:p>
          <a:p>
            <a:pPr indent="-182880" algn="just">
              <a:lnSpc>
                <a:spcPct val="90000"/>
              </a:lnSpc>
              <a:spcAft>
                <a:spcPts val="600"/>
              </a:spcAft>
              <a:buClr>
                <a:schemeClr val="tx1">
                  <a:lumMod val="85000"/>
                  <a:lumOff val="15000"/>
                </a:schemeClr>
              </a:buClr>
              <a:buFont typeface="Garamond" pitchFamily="18" charset="0"/>
              <a:buChar char="◦"/>
            </a:pPr>
            <a:endParaRPr lang="ka-GE" noProof="0" dirty="0"/>
          </a:p>
          <a:p>
            <a:pPr indent="-182880" algn="just">
              <a:lnSpc>
                <a:spcPct val="90000"/>
              </a:lnSpc>
              <a:spcAft>
                <a:spcPts val="600"/>
              </a:spcAft>
              <a:buClr>
                <a:schemeClr val="tx1">
                  <a:lumMod val="85000"/>
                  <a:lumOff val="15000"/>
                </a:schemeClr>
              </a:buClr>
              <a:buFont typeface="Garamond" pitchFamily="18" charset="0"/>
              <a:buChar char="◦"/>
            </a:pPr>
            <a:r>
              <a:rPr lang="ka-GE" noProof="0" dirty="0"/>
              <a:t>თუ ბაზრის კვლევის შედეგად ვერ კმაყოფილდება მინიმუმ 2 (ორი) მიმწოდებლის არსებობის მოთხოვნა, რომლებიც აკმაყოფილებენ შემსყიდველი ორგანიზაციის მოთხოვნებს, შემსყიდველი ორგანიზაციის მიერ სათანადო დასაბუთების არსებობისას ბაზრის კვლევა აგრეთვე ჩაითვლება შედეგიანად დასრულებულად.</a:t>
            </a:r>
          </a:p>
          <a:p>
            <a:pPr indent="-182880" algn="just">
              <a:lnSpc>
                <a:spcPct val="90000"/>
              </a:lnSpc>
              <a:spcAft>
                <a:spcPts val="600"/>
              </a:spcAft>
              <a:buClr>
                <a:schemeClr val="tx1">
                  <a:lumMod val="85000"/>
                  <a:lumOff val="15000"/>
                </a:schemeClr>
              </a:buClr>
              <a:buFont typeface="Garamond" pitchFamily="18" charset="0"/>
              <a:buChar char="◦"/>
            </a:pPr>
            <a:endParaRPr lang="ka-GE" noProof="0" dirty="0"/>
          </a:p>
          <a:p>
            <a:pPr indent="-182880" algn="just">
              <a:lnSpc>
                <a:spcPct val="90000"/>
              </a:lnSpc>
              <a:spcAft>
                <a:spcPts val="600"/>
              </a:spcAft>
              <a:buClr>
                <a:schemeClr val="tx1">
                  <a:lumMod val="85000"/>
                  <a:lumOff val="15000"/>
                </a:schemeClr>
              </a:buClr>
              <a:buFont typeface="Garamond" pitchFamily="18" charset="0"/>
              <a:buChar char="◦"/>
            </a:pPr>
            <a:r>
              <a:rPr lang="ka-GE" noProof="0" dirty="0"/>
              <a:t>სახელმწიფო შესყიდვის გამარტივებული შესყიდვის საშუალებით განხორციელებისას, შემსყიდველი ორგანიზაცია ვალდებულია შეადგინოს წერილობითი დოკუმენტი (ოქმი, მოხსენებითი ბარათი ან სხვ.) იმ კონკრეტულ გარემოებებზე მითითებით, რამაც გამოიწვია შემსყიდველი ორგანიზაციის მოთხოვნის მხოლოდ 1 (ერთი) პოტენციური მიმწოდებლის მიერ დაკმაყოფილება. აღნიშნული დოკუმენტი იტვირთება სისტემის „CMR“ მოდულში, ხელშეკრულების რეგისტრაციასთან ერთად.</a:t>
            </a:r>
          </a:p>
          <a:p>
            <a:pPr indent="-182880" algn="just">
              <a:lnSpc>
                <a:spcPct val="90000"/>
              </a:lnSpc>
              <a:spcAft>
                <a:spcPts val="600"/>
              </a:spcAft>
              <a:buClr>
                <a:schemeClr val="tx1">
                  <a:lumMod val="85000"/>
                  <a:lumOff val="15000"/>
                </a:schemeClr>
              </a:buClr>
              <a:buFont typeface="Garamond" pitchFamily="18" charset="0"/>
              <a:buChar char="◦"/>
            </a:pPr>
            <a:endParaRPr lang="ka-GE" dirty="0"/>
          </a:p>
          <a:p>
            <a:pPr indent="-182880" algn="just">
              <a:lnSpc>
                <a:spcPct val="90000"/>
              </a:lnSpc>
              <a:spcAft>
                <a:spcPts val="600"/>
              </a:spcAft>
              <a:buClr>
                <a:schemeClr val="tx1">
                  <a:lumMod val="85000"/>
                  <a:lumOff val="15000"/>
                </a:schemeClr>
              </a:buClr>
              <a:buFont typeface="Garamond" pitchFamily="18" charset="0"/>
              <a:buChar char="◦"/>
            </a:pPr>
            <a:r>
              <a:rPr lang="ka-GE" noProof="0" dirty="0"/>
              <a:t> გამარტივებული შესყიდვის საფუძვლად არ მიიჩნევა ბაზრის კვლევის უშედეგოდ განხორციელება.</a:t>
            </a:r>
          </a:p>
          <a:p>
            <a:pPr indent="-182880" algn="just">
              <a:lnSpc>
                <a:spcPct val="90000"/>
              </a:lnSpc>
              <a:spcAft>
                <a:spcPts val="600"/>
              </a:spcAft>
              <a:buClr>
                <a:schemeClr val="tx1">
                  <a:lumMod val="85000"/>
                  <a:lumOff val="15000"/>
                </a:schemeClr>
              </a:buClr>
              <a:buFont typeface="Garamond" pitchFamily="18" charset="0"/>
              <a:buChar char="◦"/>
            </a:pPr>
            <a:endParaRPr lang="ka-GE" noProof="0" dirty="0"/>
          </a:p>
        </p:txBody>
      </p:sp>
    </p:spTree>
    <p:extLst>
      <p:ext uri="{BB962C8B-B14F-4D97-AF65-F5344CB8AC3E}">
        <p14:creationId xmlns:p14="http://schemas.microsoft.com/office/powerpoint/2010/main" val="39599509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5B1578-9B95-463A-91DE-797A98F7E9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2" name="Rectangle 11">
            <a:extLst>
              <a:ext uri="{FF2B5EF4-FFF2-40B4-BE49-F238E27FC236}">
                <a16:creationId xmlns:a16="http://schemas.microsoft.com/office/drawing/2014/main" id="{B7753F1F-C532-475B-BE0D-7359EB6F86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14" name="Rectangle 13">
            <a:extLst>
              <a:ext uri="{FF2B5EF4-FFF2-40B4-BE49-F238E27FC236}">
                <a16:creationId xmlns:a16="http://schemas.microsoft.com/office/drawing/2014/main" id="{A7A821B9-0CFF-4B38-BBA6-D630BD3AFD0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16394E5-E242-48C2-9BFF-BDCB27E4FE7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E8EFCA7-18D5-4FA9-867D-3744298935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43" y="643464"/>
            <a:ext cx="6909336"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useBgFill="1">
        <p:nvSpPr>
          <p:cNvPr id="20" name="Rectangle 19">
            <a:extLst>
              <a:ext uri="{FF2B5EF4-FFF2-40B4-BE49-F238E27FC236}">
                <a16:creationId xmlns:a16="http://schemas.microsoft.com/office/drawing/2014/main" id="{EB3182AD-CBBA-42F2-964B-8C864468853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071" y="809244"/>
            <a:ext cx="6583680" cy="5239512"/>
          </a:xfrm>
          <a:prstGeom prst="rect">
            <a:avLst/>
          </a:prstGeom>
          <a:ln w="6350" cap="sq" cmpd="sng" algn="ctr">
            <a:solidFill>
              <a:schemeClr val="tx1">
                <a:lumMod val="50000"/>
                <a:lumOff val="50000"/>
              </a:schemeClr>
            </a:solidFill>
            <a:prstDash val="solid"/>
            <a:miter lim="800000"/>
          </a:ln>
          <a:effectLst/>
        </p:spPr>
        <p:txBody>
          <a:bodyPr/>
          <a:lstStyle/>
          <a:p>
            <a:endParaRPr lang="en-US"/>
          </a:p>
        </p:txBody>
      </p:sp>
      <p:graphicFrame>
        <p:nvGraphicFramePr>
          <p:cNvPr id="4" name="TextBox 1">
            <a:extLst>
              <a:ext uri="{FF2B5EF4-FFF2-40B4-BE49-F238E27FC236}">
                <a16:creationId xmlns:a16="http://schemas.microsoft.com/office/drawing/2014/main" id="{DC9E7184-302A-1187-C7E4-A7A2F07580DB}"/>
              </a:ext>
            </a:extLst>
          </p:cNvPr>
          <p:cNvGraphicFramePr/>
          <p:nvPr>
            <p:extLst>
              <p:ext uri="{D42A27DB-BD31-4B8C-83A1-F6EECF244321}">
                <p14:modId xmlns:p14="http://schemas.microsoft.com/office/powerpoint/2010/main" val="3631624721"/>
              </p:ext>
            </p:extLst>
          </p:nvPr>
        </p:nvGraphicFramePr>
        <p:xfrm>
          <a:off x="1557642" y="509184"/>
          <a:ext cx="8740243" cy="5839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3105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4DB13E-F722-4ED6-BB00-556651E952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a:extLst>
              <a:ext uri="{FF2B5EF4-FFF2-40B4-BE49-F238E27FC236}">
                <a16:creationId xmlns:a16="http://schemas.microsoft.com/office/drawing/2014/main" id="{7B58A187-A4B1-42EB-A4C7-8635BA507B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txBody>
          <a:bodyPr/>
          <a:lstStyle/>
          <a:p>
            <a:endParaRPr lang="en-US"/>
          </a:p>
        </p:txBody>
      </p:sp>
      <p:sp>
        <p:nvSpPr>
          <p:cNvPr id="11" name="Rectangle 10">
            <a:extLst>
              <a:ext uri="{FF2B5EF4-FFF2-40B4-BE49-F238E27FC236}">
                <a16:creationId xmlns:a16="http://schemas.microsoft.com/office/drawing/2014/main" id="{37F14E7F-3054-458C-ACF9-A8DA1757C6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en-US"/>
          </a:p>
        </p:txBody>
      </p:sp>
      <p:sp>
        <p:nvSpPr>
          <p:cNvPr id="13" name="Rectangle 12">
            <a:extLst>
              <a:ext uri="{FF2B5EF4-FFF2-40B4-BE49-F238E27FC236}">
                <a16:creationId xmlns:a16="http://schemas.microsoft.com/office/drawing/2014/main" id="{93747C1C-97FC-4D70-A6C8-A01FBCF5A9D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5" name="Group 14">
            <a:extLst>
              <a:ext uri="{FF2B5EF4-FFF2-40B4-BE49-F238E27FC236}">
                <a16:creationId xmlns:a16="http://schemas.microsoft.com/office/drawing/2014/main" id="{E26428D7-C6F3-473D-A360-A3F5C3E8728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6" name="Straight Connector 15">
              <a:extLst>
                <a:ext uri="{FF2B5EF4-FFF2-40B4-BE49-F238E27FC236}">
                  <a16:creationId xmlns:a16="http://schemas.microsoft.com/office/drawing/2014/main" id="{05CDC370-AE44-4300-98BA-FE204E881765}"/>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7B15501-CB9A-4642-80EE-2876EF039EB8}"/>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AFF9525-325F-47B3-A63C-93C12253AD76}"/>
                </a:ext>
                <a:ext uri="{C183D7F6-B498-43B3-948B-1728B52AA6E4}">
                  <adec:decorative xmlns:adec="http://schemas.microsoft.com/office/drawing/2017/decorative" xmlns=""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D071C0CD-5EFD-45A1-AAFD-61C3D4A651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A03302C-20A2-4C4F-9760-E85AE104138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337" y="643464"/>
            <a:ext cx="10912338" cy="5571072"/>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txBody>
          <a:bodyPr/>
          <a:lstStyle/>
          <a:p>
            <a:endParaRPr lang="en-US"/>
          </a:p>
        </p:txBody>
      </p:sp>
      <p:sp useBgFill="1">
        <p:nvSpPr>
          <p:cNvPr id="24" name="Rectangle 23">
            <a:extLst>
              <a:ext uri="{FF2B5EF4-FFF2-40B4-BE49-F238E27FC236}">
                <a16:creationId xmlns:a16="http://schemas.microsoft.com/office/drawing/2014/main" id="{D00F093B-0739-4429-B30D-D72924D0887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9702" y="809244"/>
            <a:ext cx="10579608" cy="5239512"/>
          </a:xfrm>
          <a:prstGeom prst="rect">
            <a:avLst/>
          </a:prstGeom>
          <a:ln w="6350" cap="sq" cmpd="sng" algn="ctr">
            <a:solidFill>
              <a:schemeClr val="tx1">
                <a:lumMod val="75000"/>
                <a:lumOff val="25000"/>
              </a:schemeClr>
            </a:solidFill>
            <a:prstDash val="solid"/>
            <a:miter lim="800000"/>
          </a:ln>
          <a:effectLst/>
        </p:spPr>
        <p:txBody>
          <a:bodyPr/>
          <a:lstStyle/>
          <a:p>
            <a:endParaRPr lang="en-US"/>
          </a:p>
        </p:txBody>
      </p:sp>
      <p:sp>
        <p:nvSpPr>
          <p:cNvPr id="2" name="TextBox 1">
            <a:extLst>
              <a:ext uri="{FF2B5EF4-FFF2-40B4-BE49-F238E27FC236}">
                <a16:creationId xmlns:a16="http://schemas.microsoft.com/office/drawing/2014/main" id="{C35F4312-3818-8771-4899-F8150153D47F}"/>
              </a:ext>
            </a:extLst>
          </p:cNvPr>
          <p:cNvSpPr txBox="1"/>
          <p:nvPr/>
        </p:nvSpPr>
        <p:spPr>
          <a:xfrm>
            <a:off x="1306286" y="1446715"/>
            <a:ext cx="9637485" cy="3299335"/>
          </a:xfrm>
          <a:prstGeom prst="rect">
            <a:avLst/>
          </a:prstGeom>
        </p:spPr>
        <p:txBody>
          <a:bodyPr vert="horz" lIns="91440" tIns="45720" rIns="91440" bIns="45720" rtlCol="0" anchor="ctr">
            <a:normAutofit/>
          </a:bodyPr>
          <a:lstStyle/>
          <a:p>
            <a:pPr algn="ctr">
              <a:lnSpc>
                <a:spcPct val="83000"/>
              </a:lnSpc>
              <a:spcBef>
                <a:spcPct val="0"/>
              </a:spcBef>
              <a:spcAft>
                <a:spcPts val="600"/>
              </a:spcAft>
            </a:pPr>
            <a:r>
              <a:rPr lang="en-US" sz="6800" cap="all" spc="-100">
                <a:solidFill>
                  <a:schemeClr val="tx1">
                    <a:lumMod val="85000"/>
                    <a:lumOff val="15000"/>
                  </a:schemeClr>
                </a:solidFill>
                <a:latin typeface="+mj-lt"/>
              </a:rPr>
              <a:t>გმადლობთ ყურადღებისათვის!</a:t>
            </a:r>
          </a:p>
        </p:txBody>
      </p:sp>
      <p:sp>
        <p:nvSpPr>
          <p:cNvPr id="26" name="Rectangle 25">
            <a:extLst>
              <a:ext uri="{FF2B5EF4-FFF2-40B4-BE49-F238E27FC236}">
                <a16:creationId xmlns:a16="http://schemas.microsoft.com/office/drawing/2014/main" id="{1BB92999-6A40-480A-8965-2F20DFB032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640856"/>
            <a:ext cx="1920240" cy="731520"/>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8" name="Straight Connector 27">
            <a:extLst>
              <a:ext uri="{FF2B5EF4-FFF2-40B4-BE49-F238E27FC236}">
                <a16:creationId xmlns:a16="http://schemas.microsoft.com/office/drawing/2014/main" id="{15573B87-7D61-460C-9ADA-EF63674E3A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AAF6B7C-985D-4351-9564-8DBDF5BB03E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41820" y="640855"/>
            <a:ext cx="0" cy="64008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88433F4-33AB-4CE1-9DE3-72A8403654F1}"/>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50180" y="1286150"/>
            <a:ext cx="1691640" cy="0"/>
          </a:xfrm>
          <a:prstGeom prst="line">
            <a:avLst/>
          </a:prstGeom>
          <a:solidFill>
            <a:schemeClr val="tx1">
              <a:lumMod val="85000"/>
              <a:lumOff val="15000"/>
            </a:schemeClr>
          </a:solidFill>
          <a:ln>
            <a:solidFill>
              <a:srgbClr val="000000"/>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2406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B825D6-FC9D-8D7B-4995-D9496530FDB9}"/>
              </a:ext>
            </a:extLst>
          </p:cNvPr>
          <p:cNvSpPr txBox="1"/>
          <p:nvPr/>
        </p:nvSpPr>
        <p:spPr>
          <a:xfrm>
            <a:off x="903514" y="587829"/>
            <a:ext cx="10668000" cy="830997"/>
          </a:xfrm>
          <a:prstGeom prst="rect">
            <a:avLst/>
          </a:prstGeom>
          <a:noFill/>
        </p:spPr>
        <p:txBody>
          <a:bodyPr wrap="square" rtlCol="0">
            <a:spAutoFit/>
          </a:bodyPr>
          <a:lstStyle/>
          <a:p>
            <a:pPr algn="ctr"/>
            <a:r>
              <a:rPr lang="ka-GE" sz="2400" b="1" dirty="0"/>
              <a:t>სახელმწიფო შესყიდვის ერთიანი პროცესი</a:t>
            </a:r>
          </a:p>
          <a:p>
            <a:pPr algn="ctr"/>
            <a:r>
              <a:rPr lang="ka-GE" sz="2400" b="1" dirty="0"/>
              <a:t>(დაგეგმვა, განხორციელება, მართვა)</a:t>
            </a:r>
            <a:endParaRPr lang="en-US" sz="2400" b="1" dirty="0"/>
          </a:p>
        </p:txBody>
      </p:sp>
      <p:sp>
        <p:nvSpPr>
          <p:cNvPr id="3" name="Oval 2">
            <a:extLst>
              <a:ext uri="{FF2B5EF4-FFF2-40B4-BE49-F238E27FC236}">
                <a16:creationId xmlns:a16="http://schemas.microsoft.com/office/drawing/2014/main" id="{CF9865E3-D1AC-1058-FAB8-46B4F2273967}"/>
              </a:ext>
            </a:extLst>
          </p:cNvPr>
          <p:cNvSpPr/>
          <p:nvPr/>
        </p:nvSpPr>
        <p:spPr>
          <a:xfrm>
            <a:off x="337456" y="2013857"/>
            <a:ext cx="2939143" cy="19812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dirty="0"/>
              <a:t>საჭიროების იდენტიფიცირება</a:t>
            </a:r>
            <a:endParaRPr lang="en-US" dirty="0"/>
          </a:p>
        </p:txBody>
      </p:sp>
      <p:sp>
        <p:nvSpPr>
          <p:cNvPr id="4" name="Oval 3">
            <a:extLst>
              <a:ext uri="{FF2B5EF4-FFF2-40B4-BE49-F238E27FC236}">
                <a16:creationId xmlns:a16="http://schemas.microsoft.com/office/drawing/2014/main" id="{C03EBF94-2689-8C18-135D-857BA7B2BD43}"/>
              </a:ext>
            </a:extLst>
          </p:cNvPr>
          <p:cNvSpPr/>
          <p:nvPr/>
        </p:nvSpPr>
        <p:spPr>
          <a:xfrm>
            <a:off x="4299856" y="2122715"/>
            <a:ext cx="2993571" cy="18723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dirty="0"/>
              <a:t>ბაზრის კვლევა</a:t>
            </a:r>
            <a:endParaRPr lang="en-US" dirty="0"/>
          </a:p>
        </p:txBody>
      </p:sp>
      <p:sp>
        <p:nvSpPr>
          <p:cNvPr id="6" name="Oval 5">
            <a:extLst>
              <a:ext uri="{FF2B5EF4-FFF2-40B4-BE49-F238E27FC236}">
                <a16:creationId xmlns:a16="http://schemas.microsoft.com/office/drawing/2014/main" id="{2CE73078-E223-1B26-436C-BBE0BA216487}"/>
              </a:ext>
            </a:extLst>
          </p:cNvPr>
          <p:cNvSpPr/>
          <p:nvPr/>
        </p:nvSpPr>
        <p:spPr>
          <a:xfrm>
            <a:off x="8316685" y="2119993"/>
            <a:ext cx="2906486" cy="176892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dirty="0"/>
              <a:t>შესყიდვის პროცედურის განხორციელება</a:t>
            </a:r>
            <a:endParaRPr lang="en-US" dirty="0"/>
          </a:p>
        </p:txBody>
      </p:sp>
      <p:sp>
        <p:nvSpPr>
          <p:cNvPr id="7" name="Callout: Up Arrow 6">
            <a:extLst>
              <a:ext uri="{FF2B5EF4-FFF2-40B4-BE49-F238E27FC236}">
                <a16:creationId xmlns:a16="http://schemas.microsoft.com/office/drawing/2014/main" id="{86B16E2A-3593-8488-61DD-8C5D7401E6CB}"/>
              </a:ext>
            </a:extLst>
          </p:cNvPr>
          <p:cNvSpPr/>
          <p:nvPr/>
        </p:nvSpPr>
        <p:spPr>
          <a:xfrm>
            <a:off x="8392885" y="4181873"/>
            <a:ext cx="2993572" cy="20012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dirty="0"/>
              <a:t>ელექტრონული პროცედურა;</a:t>
            </a:r>
          </a:p>
          <a:p>
            <a:pPr algn="ctr"/>
            <a:r>
              <a:rPr lang="ka-GE" dirty="0"/>
              <a:t>გამარტივებული შესყიდვა</a:t>
            </a:r>
            <a:endParaRPr lang="en-US" dirty="0"/>
          </a:p>
        </p:txBody>
      </p:sp>
      <p:sp>
        <p:nvSpPr>
          <p:cNvPr id="8" name="Oval 7">
            <a:extLst>
              <a:ext uri="{FF2B5EF4-FFF2-40B4-BE49-F238E27FC236}">
                <a16:creationId xmlns:a16="http://schemas.microsoft.com/office/drawing/2014/main" id="{D0F62C9A-480C-21C0-E2DD-1EC455DB7AC1}"/>
              </a:ext>
            </a:extLst>
          </p:cNvPr>
          <p:cNvSpPr/>
          <p:nvPr/>
        </p:nvSpPr>
        <p:spPr>
          <a:xfrm>
            <a:off x="533400" y="4531262"/>
            <a:ext cx="3265716" cy="173714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ka-GE" dirty="0"/>
              <a:t>ხელშეკრულების მართვა</a:t>
            </a:r>
            <a:endParaRPr lang="en-US" dirty="0"/>
          </a:p>
        </p:txBody>
      </p:sp>
      <p:sp>
        <p:nvSpPr>
          <p:cNvPr id="9" name="Arrow: Right 8">
            <a:extLst>
              <a:ext uri="{FF2B5EF4-FFF2-40B4-BE49-F238E27FC236}">
                <a16:creationId xmlns:a16="http://schemas.microsoft.com/office/drawing/2014/main" id="{96C974D2-06DA-D3C9-A54F-D27AEAFE2C05}"/>
              </a:ext>
            </a:extLst>
          </p:cNvPr>
          <p:cNvSpPr/>
          <p:nvPr/>
        </p:nvSpPr>
        <p:spPr>
          <a:xfrm>
            <a:off x="3363688" y="2813957"/>
            <a:ext cx="870856" cy="4898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679B2FB-8D65-CED9-838F-11B1B3AF193B}"/>
              </a:ext>
            </a:extLst>
          </p:cNvPr>
          <p:cNvPicPr>
            <a:picLocks noChangeAspect="1"/>
          </p:cNvPicPr>
          <p:nvPr/>
        </p:nvPicPr>
        <p:blipFill>
          <a:blip r:embed="rId2"/>
          <a:stretch>
            <a:fillRect/>
          </a:stretch>
        </p:blipFill>
        <p:spPr>
          <a:xfrm>
            <a:off x="7415705" y="2868386"/>
            <a:ext cx="890093" cy="524301"/>
          </a:xfrm>
          <a:prstGeom prst="rect">
            <a:avLst/>
          </a:prstGeom>
        </p:spPr>
      </p:pic>
    </p:spTree>
    <p:extLst>
      <p:ext uri="{BB962C8B-B14F-4D97-AF65-F5344CB8AC3E}">
        <p14:creationId xmlns:p14="http://schemas.microsoft.com/office/powerpoint/2010/main" val="258580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F1FC85-E979-B1CD-2153-B9C3CA23BC6E}"/>
              </a:ext>
            </a:extLst>
          </p:cNvPr>
          <p:cNvSpPr txBox="1"/>
          <p:nvPr/>
        </p:nvSpPr>
        <p:spPr>
          <a:xfrm>
            <a:off x="1741714" y="465853"/>
            <a:ext cx="8730343" cy="461665"/>
          </a:xfrm>
          <a:prstGeom prst="rect">
            <a:avLst/>
          </a:prstGeom>
          <a:noFill/>
        </p:spPr>
        <p:txBody>
          <a:bodyPr wrap="square" rtlCol="0">
            <a:spAutoFit/>
          </a:bodyPr>
          <a:lstStyle/>
          <a:p>
            <a:pPr algn="ctr"/>
            <a:r>
              <a:rPr lang="ka-GE" sz="2400" b="1" dirty="0"/>
              <a:t>შემსყიდველი ორგანიზაციის უფლება-მოვალეობები</a:t>
            </a:r>
            <a:endParaRPr lang="en-US" sz="2400" b="1" dirty="0"/>
          </a:p>
        </p:txBody>
      </p:sp>
      <p:graphicFrame>
        <p:nvGraphicFramePr>
          <p:cNvPr id="6" name="TextBox 3">
            <a:extLst>
              <a:ext uri="{FF2B5EF4-FFF2-40B4-BE49-F238E27FC236}">
                <a16:creationId xmlns:a16="http://schemas.microsoft.com/office/drawing/2014/main" id="{F61CB92D-C520-B6E8-CF74-715C90C8E53F}"/>
              </a:ext>
            </a:extLst>
          </p:cNvPr>
          <p:cNvGraphicFramePr/>
          <p:nvPr>
            <p:extLst>
              <p:ext uri="{D42A27DB-BD31-4B8C-83A1-F6EECF244321}">
                <p14:modId xmlns:p14="http://schemas.microsoft.com/office/powerpoint/2010/main" val="3276127735"/>
              </p:ext>
            </p:extLst>
          </p:nvPr>
        </p:nvGraphicFramePr>
        <p:xfrm>
          <a:off x="555171" y="1045029"/>
          <a:ext cx="11190515" cy="54537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529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89084" y="1714499"/>
            <a:ext cx="10990385" cy="2862322"/>
          </a:xfrm>
          <a:prstGeom prst="rect">
            <a:avLst/>
          </a:prstGeom>
          <a:noFill/>
        </p:spPr>
        <p:txBody>
          <a:bodyPr wrap="square" rtlCol="0">
            <a:spAutoFit/>
          </a:bodyPr>
          <a:lstStyle/>
          <a:p>
            <a:pPr algn="ctr"/>
            <a:r>
              <a:rPr lang="en-US" dirty="0" smtClean="0"/>
              <a:t>202</a:t>
            </a:r>
            <a:r>
              <a:rPr lang="ka-GE" dirty="0" smtClean="0"/>
              <a:t>6 წლის 1 იანვარი - შემსყიდველი ორგანიზაციის მიერ ბაზრის კვლევის განხორციელება სავალდებულო გახდა; </a:t>
            </a:r>
          </a:p>
          <a:p>
            <a:pPr algn="ctr"/>
            <a:endParaRPr lang="ka-GE" dirty="0" smtClean="0"/>
          </a:p>
          <a:p>
            <a:pPr algn="ctr"/>
            <a:endParaRPr lang="ka-GE" dirty="0"/>
          </a:p>
          <a:p>
            <a:pPr algn="ctr"/>
            <a:r>
              <a:rPr lang="ka-GE" dirty="0" smtClean="0"/>
              <a:t>2025 წლის 17 ნოემბერი - „სახელმწიფო შესყიდვების შესახებ“ საქართველოს კანონში ცვლილების შეტანის თაობაზე“ </a:t>
            </a:r>
            <a:r>
              <a:rPr lang="ka-GE" dirty="0"/>
              <a:t>საქართველოს №</a:t>
            </a:r>
            <a:r>
              <a:rPr lang="en-US" dirty="0" smtClean="0"/>
              <a:t>1056-IV</a:t>
            </a:r>
            <a:r>
              <a:rPr lang="ka-GE" dirty="0" err="1"/>
              <a:t>მს</a:t>
            </a:r>
            <a:r>
              <a:rPr lang="ka-GE" dirty="0"/>
              <a:t>-</a:t>
            </a:r>
            <a:r>
              <a:rPr lang="en-US" dirty="0"/>
              <a:t>XI</a:t>
            </a:r>
            <a:r>
              <a:rPr lang="ka-GE" dirty="0" err="1" smtClean="0"/>
              <a:t>მპ</a:t>
            </a:r>
            <a:r>
              <a:rPr lang="ka-GE" dirty="0" smtClean="0"/>
              <a:t> კანონი;</a:t>
            </a:r>
          </a:p>
          <a:p>
            <a:pPr algn="ctr"/>
            <a:endParaRPr lang="ka-GE" dirty="0" smtClean="0"/>
          </a:p>
          <a:p>
            <a:pPr algn="ctr"/>
            <a:endParaRPr lang="ka-GE" dirty="0"/>
          </a:p>
          <a:p>
            <a:pPr algn="ctr"/>
            <a:r>
              <a:rPr lang="ka-GE" dirty="0" smtClean="0"/>
              <a:t>სახელმწიფო შესყიდვების სააგენტოს თავმჯდომარის 2025 წლის </a:t>
            </a:r>
            <a:r>
              <a:rPr lang="ka-GE" dirty="0"/>
              <a:t>30 დეკემბრის №</a:t>
            </a:r>
            <a:r>
              <a:rPr lang="ka-GE" dirty="0" smtClean="0"/>
              <a:t>78 </a:t>
            </a:r>
            <a:r>
              <a:rPr lang="ka-GE" dirty="0"/>
              <a:t>ბრძანებით დამტკიცებული „შემსყიდველი ორგანიზაციის მიერ ბაზრის კვლევის განხორციელების </a:t>
            </a:r>
            <a:r>
              <a:rPr lang="ka-GE" dirty="0" smtClean="0"/>
              <a:t>წესი“. </a:t>
            </a:r>
            <a:endParaRPr lang="en-US" dirty="0"/>
          </a:p>
        </p:txBody>
      </p:sp>
    </p:spTree>
    <p:extLst>
      <p:ext uri="{BB962C8B-B14F-4D97-AF65-F5344CB8AC3E}">
        <p14:creationId xmlns:p14="http://schemas.microsoft.com/office/powerpoint/2010/main" val="4088776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390C00-A104-0C4F-70CB-670D9D60B3FE}"/>
              </a:ext>
            </a:extLst>
          </p:cNvPr>
          <p:cNvSpPr txBox="1"/>
          <p:nvPr/>
        </p:nvSpPr>
        <p:spPr>
          <a:xfrm>
            <a:off x="2242457" y="506185"/>
            <a:ext cx="7707086" cy="461665"/>
          </a:xfrm>
          <a:prstGeom prst="rect">
            <a:avLst/>
          </a:prstGeom>
          <a:noFill/>
        </p:spPr>
        <p:txBody>
          <a:bodyPr wrap="square" rtlCol="0">
            <a:spAutoFit/>
          </a:bodyPr>
          <a:lstStyle/>
          <a:p>
            <a:pPr algn="ctr"/>
            <a:r>
              <a:rPr lang="ka-GE" sz="2400" b="1" dirty="0"/>
              <a:t>ბაზრის კვლევა</a:t>
            </a:r>
            <a:endParaRPr lang="en-US" sz="2400" b="1" dirty="0"/>
          </a:p>
        </p:txBody>
      </p:sp>
      <p:sp>
        <p:nvSpPr>
          <p:cNvPr id="3" name="TextBox 2">
            <a:extLst>
              <a:ext uri="{FF2B5EF4-FFF2-40B4-BE49-F238E27FC236}">
                <a16:creationId xmlns:a16="http://schemas.microsoft.com/office/drawing/2014/main" id="{272119AA-29C3-F4A0-C7E3-F0600C1C7ABC}"/>
              </a:ext>
            </a:extLst>
          </p:cNvPr>
          <p:cNvSpPr txBox="1"/>
          <p:nvPr/>
        </p:nvSpPr>
        <p:spPr>
          <a:xfrm>
            <a:off x="533400" y="1317171"/>
            <a:ext cx="10189029" cy="4247317"/>
          </a:xfrm>
          <a:prstGeom prst="rect">
            <a:avLst/>
          </a:prstGeom>
          <a:noFill/>
        </p:spPr>
        <p:txBody>
          <a:bodyPr wrap="square" rtlCol="0">
            <a:spAutoFit/>
          </a:bodyPr>
          <a:lstStyle/>
          <a:p>
            <a:r>
              <a:rPr lang="ka-GE" dirty="0"/>
              <a:t> შემსყიდველი ორგანიზაცია ბაზრის კვლევას ახორციელებს ყოველი კონკრეტული:</a:t>
            </a:r>
          </a:p>
          <a:p>
            <a:endParaRPr lang="ka-GE" dirty="0"/>
          </a:p>
          <a:p>
            <a:pPr marL="285750" indent="-285750">
              <a:buFont typeface="Arial" panose="020B0604020202020204" pitchFamily="34" charset="0"/>
              <a:buChar char="•"/>
            </a:pPr>
            <a:r>
              <a:rPr lang="ka-GE" dirty="0"/>
              <a:t>ელექტრონული ტენდერის ან კონკურსის გამოცხადებამდე; </a:t>
            </a:r>
          </a:p>
          <a:p>
            <a:pPr marL="285750" indent="-285750">
              <a:buFont typeface="Arial" panose="020B0604020202020204" pitchFamily="34" charset="0"/>
              <a:buChar char="•"/>
            </a:pPr>
            <a:endParaRPr lang="ka-GE" dirty="0"/>
          </a:p>
          <a:p>
            <a:pPr marL="285750" indent="-285750" algn="just">
              <a:buFont typeface="Arial" panose="020B0604020202020204" pitchFamily="34" charset="0"/>
              <a:buChar char="•"/>
            </a:pPr>
            <a:r>
              <a:rPr lang="ka-GE" dirty="0"/>
              <a:t>გამარტივებული შესყიდვის შესახებ ხელშეკრულების დადებამდე ან გამარტივებული შესყიდვის შესახებ ხელშეკრულების დადებასთან დაკავშირებული გადაწყვეტილების სახელმწიფო შესყიდვების ერთიან ელექტრონულ სისტემაში შექმნილ გამოქვეყნების/შეთანხმების </a:t>
            </a:r>
            <a:r>
              <a:rPr lang="en-US" dirty="0"/>
              <a:t>SMP </a:t>
            </a:r>
            <a:r>
              <a:rPr lang="ka-GE" dirty="0"/>
              <a:t>მოდულში გამოქვეყნებამდე;</a:t>
            </a:r>
          </a:p>
          <a:p>
            <a:pPr marL="285750" indent="-285750" algn="just">
              <a:buFont typeface="Arial" panose="020B0604020202020204" pitchFamily="34" charset="0"/>
              <a:buChar char="•"/>
            </a:pPr>
            <a:endParaRPr lang="ka-GE" dirty="0"/>
          </a:p>
          <a:p>
            <a:pPr algn="just"/>
            <a:r>
              <a:rPr lang="ka-GE" dirty="0"/>
              <a:t>წლიური გეგმის შემუშავებამდე, მათ შორის წლიურ გეგმაში შესაბამისი ცვლილების განხორციელებამდე. შემსყიდველი ორგანიზაცია უფლებამოსილია ბაზრის პირველადი კვლევა განახორციელოს, კანონქვემდებარე ნორმატიული აქტის მიერ განსაზღვრულისგან განსხვავებული, მის მიერ შერჩეული სხვა მეთოდ(ებ)ით, მათ შორის, შესაძლებელია გათვალისწინებულ იქნეს </a:t>
            </a:r>
            <a:r>
              <a:rPr lang="ka-GE" b="1" dirty="0"/>
              <a:t>შესყიდვის განხორციელების გამოცდილება, სტატისტიკური, ანალიტიკური, შედარებითი მონაცემები ან/და სხვა.</a:t>
            </a:r>
            <a:endParaRPr lang="en-US" b="1" dirty="0"/>
          </a:p>
        </p:txBody>
      </p:sp>
    </p:spTree>
    <p:extLst>
      <p:ext uri="{BB962C8B-B14F-4D97-AF65-F5344CB8AC3E}">
        <p14:creationId xmlns:p14="http://schemas.microsoft.com/office/powerpoint/2010/main" val="1598114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B65ABA3-820C-4D75-9437-9EFA1ADFE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26" name="Rectangle 25">
            <a:extLst>
              <a:ext uri="{FF2B5EF4-FFF2-40B4-BE49-F238E27FC236}">
                <a16:creationId xmlns:a16="http://schemas.microsoft.com/office/drawing/2014/main" id="{036BF2FB-90D8-48DB-BD34-D040CDCFF2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28" name="Rectangle 27">
            <a:extLst>
              <a:ext uri="{FF2B5EF4-FFF2-40B4-BE49-F238E27FC236}">
                <a16:creationId xmlns:a16="http://schemas.microsoft.com/office/drawing/2014/main" id="{B6EE7E08-B389-43E5-B019-1B0A8ACBBD9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2A339EE-1D2B-2EB3-DFDD-25927C16C244}"/>
              </a:ext>
            </a:extLst>
          </p:cNvPr>
          <p:cNvPicPr>
            <a:picLocks noChangeAspect="1"/>
          </p:cNvPicPr>
          <p:nvPr/>
        </p:nvPicPr>
        <p:blipFill>
          <a:blip r:embed="rId2"/>
          <a:srcRect r="6786"/>
          <a:stretch>
            <a:fillRect/>
          </a:stretch>
        </p:blipFill>
        <p:spPr>
          <a:xfrm>
            <a:off x="20" y="10"/>
            <a:ext cx="6392647" cy="6857990"/>
          </a:xfrm>
          <a:prstGeom prst="rect">
            <a:avLst/>
          </a:prstGeom>
        </p:spPr>
      </p:pic>
      <p:sp>
        <p:nvSpPr>
          <p:cNvPr id="30" name="Rectangle 29">
            <a:extLst>
              <a:ext uri="{FF2B5EF4-FFF2-40B4-BE49-F238E27FC236}">
                <a16:creationId xmlns:a16="http://schemas.microsoft.com/office/drawing/2014/main" id="{E60D94A5-8A09-4BAB-8F7C-69BC34C54D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7A1AE32B-3A6E-4C5E-8FEB-73861B9A26B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82C2BBCB-C03F-552B-B9E8-6A7865A9C6FC}"/>
              </a:ext>
            </a:extLst>
          </p:cNvPr>
          <p:cNvSpPr/>
          <p:nvPr/>
        </p:nvSpPr>
        <p:spPr>
          <a:xfrm>
            <a:off x="6905333" y="665761"/>
            <a:ext cx="4774000" cy="54907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ormAutofit/>
          </a:bodyPr>
          <a:lstStyle/>
          <a:p>
            <a:pPr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კანონის მიზნები: </a:t>
            </a:r>
          </a:p>
          <a:p>
            <a:pPr indent="-182880">
              <a:lnSpc>
                <a:spcPct val="90000"/>
              </a:lnSpc>
              <a:spcAft>
                <a:spcPts val="600"/>
              </a:spcAft>
              <a:buClr>
                <a:schemeClr val="tx1">
                  <a:lumMod val="85000"/>
                  <a:lumOff val="15000"/>
                </a:schemeClr>
              </a:buClr>
              <a:buFont typeface="Garamond" pitchFamily="18" charset="0"/>
              <a:buChar char="◦"/>
            </a:pPr>
            <a:endParaRPr lang="ka-GE" sz="2000" noProof="0" dirty="0">
              <a:solidFill>
                <a:schemeClr val="tx1"/>
              </a:solidFill>
            </a:endParaRPr>
          </a:p>
          <a:p>
            <a:pPr marL="285750"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სახელმწიფო შესყიდვებისათვის განკუთვნილი ფულადი სახსრების რაციონალური ხარჯვის უზრუნველყოფა;</a:t>
            </a:r>
          </a:p>
          <a:p>
            <a:pPr marL="102870"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 </a:t>
            </a:r>
          </a:p>
          <a:p>
            <a:pPr marL="285750"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ჯანსაღი კონკურენციის განვითარება; </a:t>
            </a:r>
          </a:p>
          <a:p>
            <a:pPr marL="102870" indent="-182880">
              <a:lnSpc>
                <a:spcPct val="90000"/>
              </a:lnSpc>
              <a:spcAft>
                <a:spcPts val="600"/>
              </a:spcAft>
              <a:buClr>
                <a:schemeClr val="tx1">
                  <a:lumMod val="85000"/>
                  <a:lumOff val="15000"/>
                </a:schemeClr>
              </a:buClr>
              <a:buFont typeface="Garamond" pitchFamily="18" charset="0"/>
              <a:buChar char="◦"/>
            </a:pPr>
            <a:endParaRPr lang="ka-GE" sz="2000" b="1" noProof="0" dirty="0">
              <a:solidFill>
                <a:schemeClr val="tx1"/>
              </a:solidFill>
            </a:endParaRPr>
          </a:p>
          <a:p>
            <a:pPr marL="285750"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შესყიდვების მონაწილეთა მიმართ პროპორციული, არადისკრიმინაციული მიდგომა და თანასწორი მოპყრობა;</a:t>
            </a:r>
          </a:p>
          <a:p>
            <a:pPr marL="102870" indent="-182880">
              <a:lnSpc>
                <a:spcPct val="90000"/>
              </a:lnSpc>
              <a:spcAft>
                <a:spcPts val="600"/>
              </a:spcAft>
              <a:buClr>
                <a:schemeClr val="tx1">
                  <a:lumMod val="85000"/>
                  <a:lumOff val="15000"/>
                </a:schemeClr>
              </a:buClr>
              <a:buFont typeface="Garamond" pitchFamily="18" charset="0"/>
              <a:buChar char="◦"/>
            </a:pPr>
            <a:endParaRPr lang="ka-GE" sz="2000" b="1" noProof="0" dirty="0">
              <a:solidFill>
                <a:schemeClr val="tx1"/>
              </a:solidFill>
            </a:endParaRPr>
          </a:p>
          <a:p>
            <a:pPr marL="285750" indent="-182880">
              <a:lnSpc>
                <a:spcPct val="90000"/>
              </a:lnSpc>
              <a:spcAft>
                <a:spcPts val="600"/>
              </a:spcAft>
              <a:buClr>
                <a:schemeClr val="tx1">
                  <a:lumMod val="85000"/>
                  <a:lumOff val="15000"/>
                </a:schemeClr>
              </a:buClr>
              <a:buFont typeface="Garamond" pitchFamily="18" charset="0"/>
              <a:buChar char="◦"/>
            </a:pPr>
            <a:r>
              <a:rPr lang="ka-GE" sz="2000" b="1" noProof="0" dirty="0">
                <a:solidFill>
                  <a:schemeClr val="tx1"/>
                </a:solidFill>
              </a:rPr>
              <a:t> სახელმწიფო შესყიდვების საჯაროობის უზრუნველყოფა.</a:t>
            </a:r>
          </a:p>
        </p:txBody>
      </p:sp>
    </p:spTree>
    <p:extLst>
      <p:ext uri="{BB962C8B-B14F-4D97-AF65-F5344CB8AC3E}">
        <p14:creationId xmlns:p14="http://schemas.microsoft.com/office/powerpoint/2010/main" val="6783379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B65ABA3-820C-4D75-9437-9EFA1ADFE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25" name="Rectangle 24">
            <a:extLst>
              <a:ext uri="{FF2B5EF4-FFF2-40B4-BE49-F238E27FC236}">
                <a16:creationId xmlns:a16="http://schemas.microsoft.com/office/drawing/2014/main" id="{036BF2FB-90D8-48DB-BD34-D040CDCFF2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useBgFill="1">
        <p:nvSpPr>
          <p:cNvPr id="27" name="Rectangle 26">
            <a:extLst>
              <a:ext uri="{FF2B5EF4-FFF2-40B4-BE49-F238E27FC236}">
                <a16:creationId xmlns:a16="http://schemas.microsoft.com/office/drawing/2014/main" id="{11657BF2-BFFB-4FF0-9FE2-4D7F7A7C9D5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5397171-E233-4F26-9A8C-29C436537DC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EA830B9C-C9EB-4D80-9552-AE9DE30758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extBox 1">
            <a:extLst>
              <a:ext uri="{FF2B5EF4-FFF2-40B4-BE49-F238E27FC236}">
                <a16:creationId xmlns:a16="http://schemas.microsoft.com/office/drawing/2014/main" id="{AC341AAB-63B2-77C2-F81D-2C8B01E8CEFC}"/>
              </a:ext>
            </a:extLst>
          </p:cNvPr>
          <p:cNvSpPr txBox="1"/>
          <p:nvPr/>
        </p:nvSpPr>
        <p:spPr>
          <a:xfrm>
            <a:off x="868680" y="642593"/>
            <a:ext cx="6281928" cy="174418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800" b="1">
                <a:solidFill>
                  <a:schemeClr val="tx1">
                    <a:lumMod val="85000"/>
                    <a:lumOff val="15000"/>
                  </a:schemeClr>
                </a:solidFill>
                <a:latin typeface="+mj-lt"/>
              </a:rPr>
              <a:t>ბაზრის კვლევის მიზანი</a:t>
            </a:r>
          </a:p>
        </p:txBody>
      </p:sp>
      <p:sp>
        <p:nvSpPr>
          <p:cNvPr id="3" name="TextBox 2">
            <a:extLst>
              <a:ext uri="{FF2B5EF4-FFF2-40B4-BE49-F238E27FC236}">
                <a16:creationId xmlns:a16="http://schemas.microsoft.com/office/drawing/2014/main" id="{96DDACB0-46FB-FFAF-8A68-A295248BF546}"/>
              </a:ext>
            </a:extLst>
          </p:cNvPr>
          <p:cNvSpPr txBox="1"/>
          <p:nvPr/>
        </p:nvSpPr>
        <p:spPr>
          <a:xfrm>
            <a:off x="868680" y="2386584"/>
            <a:ext cx="6281928" cy="3648456"/>
          </a:xfrm>
          <a:prstGeom prst="rect">
            <a:avLst/>
          </a:prstGeom>
        </p:spPr>
        <p:txBody>
          <a:bodyPr vert="horz" lIns="91440" tIns="45720" rIns="91440" bIns="45720" rtlCol="0">
            <a:normAutofit/>
          </a:bodyPr>
          <a:lstStyle/>
          <a:p>
            <a:pPr indent="-182880">
              <a:lnSpc>
                <a:spcPct val="90000"/>
              </a:lnSpc>
              <a:spcAft>
                <a:spcPts val="600"/>
              </a:spcAft>
              <a:buClr>
                <a:schemeClr val="tx1">
                  <a:lumMod val="85000"/>
                  <a:lumOff val="15000"/>
                </a:schemeClr>
              </a:buClr>
              <a:buFont typeface="Garamond" pitchFamily="18" charset="0"/>
              <a:buChar char="◦"/>
            </a:pPr>
            <a:r>
              <a:rPr lang="en-US" noProof="0"/>
              <a:t>ბაზრის კვლევის მიზანია უზრუნველყოს შემსყიდველი ორგანიზაციის მიერ სახელმწიფო შესყიდვის ეფექტიანად განხორციელება, ბაზარზე არსებული შემოთავაზებების, მათ შორის, პოტენციურ მიმწოდებელთა ვინაობის, საქმიანობის არეალის, მათი შესაძლებლობებისა და ოპერირების თავისებურებების, შესყიდვის ობიექტის ტექნიკურ-ეკონომიკური და ხარისხობრივი მახასიათებლების, სპეციფიკაციების, მიწოდების პირობებისა და ვადების, შესაბამისი შესყიდვის ობიექტის ალტერნატივების, ასევე სახელმწიფო შესყიდვის სავარაუდო ღირებულების/გამარტივებული შესყიდვის ღირებულების ან/და შესყიდვის წარმატებით განხორციელებისათვის საჭირო სხვა ფაქტორების შესახებ სრული და ობიექტური ინფორმაციის მოძიების გზით.</a:t>
            </a:r>
          </a:p>
        </p:txBody>
      </p:sp>
      <p:pic>
        <p:nvPicPr>
          <p:cNvPr id="5" name="Picture 4">
            <a:extLst>
              <a:ext uri="{FF2B5EF4-FFF2-40B4-BE49-F238E27FC236}">
                <a16:creationId xmlns:a16="http://schemas.microsoft.com/office/drawing/2014/main" id="{E8B2C8AB-E604-5AF8-D9EB-CDA55E90CF8B}"/>
              </a:ext>
            </a:extLst>
          </p:cNvPr>
          <p:cNvPicPr>
            <a:picLocks noChangeAspect="1"/>
          </p:cNvPicPr>
          <p:nvPr/>
        </p:nvPicPr>
        <p:blipFill>
          <a:blip r:embed="rId2"/>
          <a:srcRect l="4270" r="52596" b="2"/>
          <a:stretch>
            <a:fillRect/>
          </a:stretch>
        </p:blipFill>
        <p:spPr>
          <a:xfrm>
            <a:off x="7837371" y="237744"/>
            <a:ext cx="4124416" cy="6382512"/>
          </a:xfrm>
          <a:prstGeom prst="rect">
            <a:avLst/>
          </a:prstGeom>
        </p:spPr>
      </p:pic>
    </p:spTree>
    <p:extLst>
      <p:ext uri="{BB962C8B-B14F-4D97-AF65-F5344CB8AC3E}">
        <p14:creationId xmlns:p14="http://schemas.microsoft.com/office/powerpoint/2010/main" val="2498246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E94681D-2A4C-4A8D-B9B5-31D440D0328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B65ABA3-820C-4D75-9437-9EFA1ADFE13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txBody>
          <a:bodyPr/>
          <a:lstStyle/>
          <a:p>
            <a:endParaRPr lang="en-US"/>
          </a:p>
        </p:txBody>
      </p:sp>
      <p:sp>
        <p:nvSpPr>
          <p:cNvPr id="15" name="Rectangle 14">
            <a:extLst>
              <a:ext uri="{FF2B5EF4-FFF2-40B4-BE49-F238E27FC236}">
                <a16:creationId xmlns:a16="http://schemas.microsoft.com/office/drawing/2014/main" id="{036BF2FB-90D8-48DB-BD34-D040CDCFF2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txBody>
          <a:bodyPr/>
          <a:lstStyle/>
          <a:p>
            <a:endParaRPr lang="en-US"/>
          </a:p>
        </p:txBody>
      </p:sp>
      <p:sp>
        <p:nvSpPr>
          <p:cNvPr id="17" name="Rectangle 16">
            <a:extLst>
              <a:ext uri="{FF2B5EF4-FFF2-40B4-BE49-F238E27FC236}">
                <a16:creationId xmlns:a16="http://schemas.microsoft.com/office/drawing/2014/main" id="{78632963-757B-40C2-BB84-FC6107A54D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E0D13DB-D099-4541-888D-DE0186F1C8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txBody>
          <a:bodyPr/>
          <a:lstStyle/>
          <a:p>
            <a:endParaRPr lang="en-US"/>
          </a:p>
        </p:txBody>
      </p:sp>
      <p:pic>
        <p:nvPicPr>
          <p:cNvPr id="6" name="Picture 5">
            <a:extLst>
              <a:ext uri="{FF2B5EF4-FFF2-40B4-BE49-F238E27FC236}">
                <a16:creationId xmlns:a16="http://schemas.microsoft.com/office/drawing/2014/main" id="{8E2420AD-2D22-8368-45D1-B8FCF9C961AA}"/>
              </a:ext>
            </a:extLst>
          </p:cNvPr>
          <p:cNvPicPr>
            <a:picLocks noChangeAspect="1"/>
          </p:cNvPicPr>
          <p:nvPr/>
        </p:nvPicPr>
        <p:blipFill>
          <a:blip r:embed="rId2"/>
          <a:srcRect l="19172" r="21523"/>
          <a:stretch>
            <a:fillRect/>
          </a:stretch>
        </p:blipFill>
        <p:spPr>
          <a:xfrm>
            <a:off x="424928" y="419292"/>
            <a:ext cx="5522976" cy="6053328"/>
          </a:xfrm>
          <a:prstGeom prst="rect">
            <a:avLst/>
          </a:prstGeom>
        </p:spPr>
      </p:pic>
      <p:sp>
        <p:nvSpPr>
          <p:cNvPr id="21" name="Rectangle 20">
            <a:extLst>
              <a:ext uri="{FF2B5EF4-FFF2-40B4-BE49-F238E27FC236}">
                <a16:creationId xmlns:a16="http://schemas.microsoft.com/office/drawing/2014/main" id="{2853AE55-7E35-44B0-89F1-3F52B262AF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BC4BE4D-4B50-4F51-9F85-4B5D60B02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69BB2AA-3B97-E90D-FCC2-8E275E4434B2}"/>
              </a:ext>
            </a:extLst>
          </p:cNvPr>
          <p:cNvSpPr txBox="1"/>
          <p:nvPr/>
        </p:nvSpPr>
        <p:spPr>
          <a:xfrm>
            <a:off x="7410351" y="276063"/>
            <a:ext cx="2961892" cy="371831"/>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2000" b="1" dirty="0" err="1">
                <a:solidFill>
                  <a:schemeClr val="tx1">
                    <a:lumMod val="85000"/>
                    <a:lumOff val="15000"/>
                  </a:schemeClr>
                </a:solidFill>
                <a:latin typeface="+mj-lt"/>
              </a:rPr>
              <a:t>ბაზრის</a:t>
            </a:r>
            <a:r>
              <a:rPr lang="en-US" sz="2000" b="1" dirty="0">
                <a:solidFill>
                  <a:schemeClr val="tx1">
                    <a:lumMod val="85000"/>
                    <a:lumOff val="15000"/>
                  </a:schemeClr>
                </a:solidFill>
                <a:latin typeface="+mj-lt"/>
              </a:rPr>
              <a:t> </a:t>
            </a:r>
            <a:r>
              <a:rPr lang="en-US" sz="2000" b="1" dirty="0" err="1">
                <a:solidFill>
                  <a:schemeClr val="tx1">
                    <a:lumMod val="85000"/>
                    <a:lumOff val="15000"/>
                  </a:schemeClr>
                </a:solidFill>
                <a:latin typeface="+mj-lt"/>
              </a:rPr>
              <a:t>კვლევის</a:t>
            </a:r>
            <a:r>
              <a:rPr lang="en-US" sz="2000" b="1" dirty="0">
                <a:solidFill>
                  <a:schemeClr val="tx1">
                    <a:lumMod val="85000"/>
                    <a:lumOff val="15000"/>
                  </a:schemeClr>
                </a:solidFill>
                <a:latin typeface="+mj-lt"/>
              </a:rPr>
              <a:t> </a:t>
            </a:r>
            <a:r>
              <a:rPr lang="en-US" sz="2000" b="1" dirty="0" err="1">
                <a:solidFill>
                  <a:schemeClr val="tx1">
                    <a:lumMod val="85000"/>
                    <a:lumOff val="15000"/>
                  </a:schemeClr>
                </a:solidFill>
                <a:latin typeface="+mj-lt"/>
              </a:rPr>
              <a:t>საგანი</a:t>
            </a:r>
            <a:endParaRPr lang="en-US" sz="2000" b="1" dirty="0">
              <a:solidFill>
                <a:schemeClr val="tx1">
                  <a:lumMod val="85000"/>
                  <a:lumOff val="15000"/>
                </a:schemeClr>
              </a:solidFill>
              <a:latin typeface="+mj-lt"/>
            </a:endParaRPr>
          </a:p>
        </p:txBody>
      </p:sp>
      <p:sp>
        <p:nvSpPr>
          <p:cNvPr id="4" name="TextBox 3">
            <a:extLst>
              <a:ext uri="{FF2B5EF4-FFF2-40B4-BE49-F238E27FC236}">
                <a16:creationId xmlns:a16="http://schemas.microsoft.com/office/drawing/2014/main" id="{C39BF1C6-CF03-9238-F37B-169DB396A3BF}"/>
              </a:ext>
            </a:extLst>
          </p:cNvPr>
          <p:cNvSpPr txBox="1"/>
          <p:nvPr/>
        </p:nvSpPr>
        <p:spPr>
          <a:xfrm>
            <a:off x="6372833" y="680578"/>
            <a:ext cx="5284932" cy="5683731"/>
          </a:xfrm>
          <a:prstGeom prst="rect">
            <a:avLst/>
          </a:prstGeom>
        </p:spPr>
        <p:txBody>
          <a:bodyPr vert="horz" lIns="91440" tIns="45720" rIns="91440" bIns="45720" rtlCol="0">
            <a:noAutofit/>
          </a:bodyPr>
          <a:lstStyle/>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შესყიდვის ობიექტის ტექნიკური, შესრულების ან/და ფუნქციური სპეციფიკაციების, მათ შორის, ტექნიკურ-ეკონომიკური და ხარისხობრივი პარამეტრების, აგრეთვე შესყიდვის ობიექტთან დაკავშირებული გარემოსდაცვითი ან/და სოციალური ასპექტების განსაზღვრა/დაზუსტება; </a:t>
            </a:r>
          </a:p>
          <a:p>
            <a:pPr marL="285750" indent="-182880">
              <a:lnSpc>
                <a:spcPct val="90000"/>
              </a:lnSpc>
              <a:spcAft>
                <a:spcPts val="600"/>
              </a:spcAft>
              <a:buClr>
                <a:schemeClr val="tx1">
                  <a:lumMod val="85000"/>
                  <a:lumOff val="15000"/>
                </a:schemeClr>
              </a:buClr>
              <a:buFont typeface="Garamond" pitchFamily="18" charset="0"/>
              <a:buChar char="◦"/>
            </a:pPr>
            <a:endParaRPr lang="ka-GE" sz="1400" noProof="0" dirty="0"/>
          </a:p>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სახელმწიფო შესყიდვის სავარაუდო ღირებულების/გამარტივებული შესყიდვის ღირებულების დადგენა; </a:t>
            </a:r>
          </a:p>
          <a:p>
            <a:pPr marL="285750" indent="-182880">
              <a:lnSpc>
                <a:spcPct val="90000"/>
              </a:lnSpc>
              <a:spcAft>
                <a:spcPts val="600"/>
              </a:spcAft>
              <a:buClr>
                <a:schemeClr val="tx1">
                  <a:lumMod val="85000"/>
                  <a:lumOff val="15000"/>
                </a:schemeClr>
              </a:buClr>
              <a:buFont typeface="Garamond" pitchFamily="18" charset="0"/>
              <a:buChar char="◦"/>
            </a:pPr>
            <a:endParaRPr lang="ka-GE" sz="1400" noProof="0" dirty="0"/>
          </a:p>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შესყიდვის ობიექტის მიწოდების ვადებისა და პირობების, დანიშნულების ადგილის, აგრეთვე, სხვა ლოგისტიკური ასპექტების განსაზღვრა/დაზუსტება;</a:t>
            </a:r>
          </a:p>
          <a:p>
            <a:pPr marL="285750" indent="-182880">
              <a:lnSpc>
                <a:spcPct val="90000"/>
              </a:lnSpc>
              <a:spcAft>
                <a:spcPts val="600"/>
              </a:spcAft>
              <a:buClr>
                <a:schemeClr val="tx1">
                  <a:lumMod val="85000"/>
                  <a:lumOff val="15000"/>
                </a:schemeClr>
              </a:buClr>
              <a:buFont typeface="Garamond" pitchFamily="18" charset="0"/>
              <a:buChar char="◦"/>
            </a:pPr>
            <a:endParaRPr lang="ka-GE" sz="1400" noProof="0" dirty="0"/>
          </a:p>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შესყიდვის ობიექტის ბაზრის შესაბამისი სეგმენტის ნიშან-თვისებებისა და სპეციფიკის, მათ შორის, შესაბამისი ბაზრის კონცენტრაციის, პოტენციურ მიმწოდებელთა რაოდენობის, ოპერირების არეალის ან/და კონკურენციის დონის, პირობების ან/და ფორმების დადგენა;</a:t>
            </a:r>
          </a:p>
          <a:p>
            <a:pPr indent="-182880">
              <a:lnSpc>
                <a:spcPct val="90000"/>
              </a:lnSpc>
              <a:spcAft>
                <a:spcPts val="600"/>
              </a:spcAft>
              <a:buClr>
                <a:schemeClr val="tx1">
                  <a:lumMod val="85000"/>
                  <a:lumOff val="15000"/>
                </a:schemeClr>
              </a:buClr>
              <a:buFont typeface="Garamond" pitchFamily="18" charset="0"/>
              <a:buChar char="◦"/>
            </a:pPr>
            <a:endParaRPr lang="ka-GE" sz="1400" noProof="0" dirty="0"/>
          </a:p>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პოტენციური მიმწოდებლებისა და მათი შესაძლებლობების იდენტიფიცირება;</a:t>
            </a:r>
          </a:p>
          <a:p>
            <a:pPr marL="285750" indent="-182880">
              <a:lnSpc>
                <a:spcPct val="90000"/>
              </a:lnSpc>
              <a:spcAft>
                <a:spcPts val="600"/>
              </a:spcAft>
              <a:buClr>
                <a:schemeClr val="tx1">
                  <a:lumMod val="85000"/>
                  <a:lumOff val="15000"/>
                </a:schemeClr>
              </a:buClr>
              <a:buFont typeface="Garamond" pitchFamily="18" charset="0"/>
              <a:buChar char="◦"/>
            </a:pPr>
            <a:endParaRPr lang="ka-GE" sz="1400" noProof="0" dirty="0"/>
          </a:p>
          <a:p>
            <a:pPr marL="285750" indent="-182880">
              <a:lnSpc>
                <a:spcPct val="90000"/>
              </a:lnSpc>
              <a:spcAft>
                <a:spcPts val="600"/>
              </a:spcAft>
              <a:buClr>
                <a:schemeClr val="tx1">
                  <a:lumMod val="85000"/>
                  <a:lumOff val="15000"/>
                </a:schemeClr>
              </a:buClr>
              <a:buFont typeface="Garamond" pitchFamily="18" charset="0"/>
              <a:buChar char="◦"/>
            </a:pPr>
            <a:r>
              <a:rPr lang="ka-GE" sz="1400" noProof="0" dirty="0"/>
              <a:t>სახელმწიფო შესყიდვის წარმატებით განხორციელებისათვის საჭირო სხვა ფაქტორების შესახებ ინფორმაციის მოძიება.</a:t>
            </a:r>
          </a:p>
        </p:txBody>
      </p:sp>
    </p:spTree>
    <p:extLst>
      <p:ext uri="{BB962C8B-B14F-4D97-AF65-F5344CB8AC3E}">
        <p14:creationId xmlns:p14="http://schemas.microsoft.com/office/powerpoint/2010/main" val="36119566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8">
      <a:dk1>
        <a:sysClr val="windowText" lastClr="000000"/>
      </a:dk1>
      <a:lt1>
        <a:sysClr val="window" lastClr="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Savon">
      <a:maj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docProps/app.xml><?xml version="1.0" encoding="utf-8"?>
<Properties xmlns="http://schemas.openxmlformats.org/officeDocument/2006/extended-properties" xmlns:vt="http://schemas.openxmlformats.org/officeDocument/2006/docPropsVTypes">
  <TotalTime>460</TotalTime>
  <Words>1797</Words>
  <Application>Microsoft Office PowerPoint</Application>
  <PresentationFormat>Widescreen</PresentationFormat>
  <Paragraphs>143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Garamond</vt:lpstr>
      <vt:lpstr>Gill Sans MT</vt:lpstr>
      <vt:lpstr>Sylfaen</vt:lpstr>
      <vt:lpstr>Wingdings</vt:lpstr>
      <vt:lpstr>SavonVTI</vt:lpstr>
      <vt:lpstr>სახელმწიფო შესყიდვების არსი/სახელმწიფო შესყიდვების ერთიანი პროცესის მიმოხილვა/სახელმწიფო შესყიდვების მარეგულირებელი კანონმდებლობა/ბაზრის კვლევა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სახელმწიფო შესყიდვების არსი/სახელმწიფო შესყიდვების ერთიანი პროცესის მიმოხილვა/სახელმწიფო შესყიდვების მარეგულირებელი კანონმდებლობა/ბაზრის კვლევა</dc:title>
  <dc:creator>Guranda Kartvelishvili</dc:creator>
  <cp:lastModifiedBy>Guranda Kartvelishvili</cp:lastModifiedBy>
  <cp:revision>3</cp:revision>
  <dcterms:created xsi:type="dcterms:W3CDTF">2026-09-06T14:23:58Z</dcterms:created>
  <dcterms:modified xsi:type="dcterms:W3CDTF">2026-09-07T07:14:40Z</dcterms:modified>
</cp:coreProperties>
</file>