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5.jpg" ContentType="image/jpe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56" r:id="rId2"/>
    <p:sldId id="370" r:id="rId3"/>
    <p:sldId id="339" r:id="rId4"/>
    <p:sldId id="336" r:id="rId5"/>
    <p:sldId id="273" r:id="rId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13E69BB-722D-493C-A790-9B46426B8251}">
          <p14:sldIdLst>
            <p14:sldId id="256"/>
            <p14:sldId id="370"/>
            <p14:sldId id="339"/>
            <p14:sldId id="336"/>
          </p14:sldIdLst>
        </p14:section>
        <p14:section name="Untitled Section" id="{A9585903-1C43-4749-98CD-CE9F1DD6EB8F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55" autoAdjust="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A7ECDF-EC5E-44C1-808F-A09B4A6CCDB7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BD5876-476B-414B-8ADA-5B8C229062CB}">
      <dgm:prSet custT="1"/>
      <dgm:spPr/>
      <dgm:t>
        <a:bodyPr/>
        <a:lstStyle/>
        <a:p>
          <a:pPr rtl="0"/>
          <a:r>
            <a:rPr lang="ka-GE" sz="2400" b="1" dirty="0" smtClean="0">
              <a:solidFill>
                <a:schemeClr val="tx1"/>
              </a:solidFill>
            </a:rPr>
            <a:t>ვადები</a:t>
          </a:r>
          <a:endParaRPr lang="en-US" sz="2400" b="1" dirty="0">
            <a:solidFill>
              <a:schemeClr val="tx1"/>
            </a:solidFill>
          </a:endParaRPr>
        </a:p>
      </dgm:t>
    </dgm:pt>
    <dgm:pt modelId="{9F413C55-204D-476B-A694-764B888732EA}" type="parTrans" cxnId="{FA3B3BD9-B7A8-40D1-B5BE-68211D839DD2}">
      <dgm:prSet/>
      <dgm:spPr/>
      <dgm:t>
        <a:bodyPr/>
        <a:lstStyle/>
        <a:p>
          <a:endParaRPr lang="en-US"/>
        </a:p>
      </dgm:t>
    </dgm:pt>
    <dgm:pt modelId="{DC3B6256-C87B-4C66-940D-C56D79ABDD65}" type="sibTrans" cxnId="{FA3B3BD9-B7A8-40D1-B5BE-68211D839DD2}">
      <dgm:prSet/>
      <dgm:spPr/>
      <dgm:t>
        <a:bodyPr/>
        <a:lstStyle/>
        <a:p>
          <a:endParaRPr lang="en-US"/>
        </a:p>
      </dgm:t>
    </dgm:pt>
    <dgm:pt modelId="{CE0B7F4D-7ABF-4EAB-98AC-3EE4B1DDA432}">
      <dgm:prSet custT="1"/>
      <dgm:spPr/>
      <dgm:t>
        <a:bodyPr/>
        <a:lstStyle/>
        <a:p>
          <a:pPr rtl="0"/>
          <a:r>
            <a:rPr lang="ka-GE" sz="2400" b="1" dirty="0" smtClean="0">
              <a:solidFill>
                <a:schemeClr val="tx1"/>
              </a:solidFill>
            </a:rPr>
            <a:t>სააგენტოს გადაწყვეტილება</a:t>
          </a:r>
          <a:endParaRPr lang="en-US" sz="2400" b="1" dirty="0">
            <a:solidFill>
              <a:schemeClr val="tx1"/>
            </a:solidFill>
          </a:endParaRPr>
        </a:p>
      </dgm:t>
    </dgm:pt>
    <dgm:pt modelId="{80A58B7B-267F-40F4-9E4C-F2D0012CAA5F}" type="parTrans" cxnId="{DAE3EFD5-C446-4C2A-A109-394CE59382A9}">
      <dgm:prSet/>
      <dgm:spPr/>
      <dgm:t>
        <a:bodyPr/>
        <a:lstStyle/>
        <a:p>
          <a:endParaRPr lang="en-US"/>
        </a:p>
      </dgm:t>
    </dgm:pt>
    <dgm:pt modelId="{93AFB35A-8D64-4FC5-B296-B7896722ECCA}" type="sibTrans" cxnId="{DAE3EFD5-C446-4C2A-A109-394CE59382A9}">
      <dgm:prSet/>
      <dgm:spPr/>
      <dgm:t>
        <a:bodyPr/>
        <a:lstStyle/>
        <a:p>
          <a:endParaRPr lang="en-US"/>
        </a:p>
      </dgm:t>
    </dgm:pt>
    <dgm:pt modelId="{6AE5E625-35C7-4994-BD4B-5B90D9D7A595}">
      <dgm:prSet custT="1"/>
      <dgm:spPr/>
      <dgm:t>
        <a:bodyPr/>
        <a:lstStyle/>
        <a:p>
          <a:pPr rtl="0"/>
          <a:r>
            <a:rPr lang="ka-GE" sz="2400" b="1" dirty="0" smtClean="0">
              <a:solidFill>
                <a:schemeClr val="tx1"/>
              </a:solidFill>
            </a:rPr>
            <a:t>სისტემის გამოყენება</a:t>
          </a:r>
          <a:endParaRPr lang="en-US" sz="2400" b="1" dirty="0">
            <a:solidFill>
              <a:schemeClr val="tx1"/>
            </a:solidFill>
          </a:endParaRPr>
        </a:p>
      </dgm:t>
    </dgm:pt>
    <dgm:pt modelId="{CA992840-DAD5-42C6-AB91-3122A0C481A7}" type="sibTrans" cxnId="{B076677A-B349-48B9-9DC6-F805F079B6A0}">
      <dgm:prSet/>
      <dgm:spPr/>
      <dgm:t>
        <a:bodyPr/>
        <a:lstStyle/>
        <a:p>
          <a:endParaRPr lang="en-US"/>
        </a:p>
      </dgm:t>
    </dgm:pt>
    <dgm:pt modelId="{6712B776-0D5B-45FD-82B6-E174FBA0C3E6}" type="parTrans" cxnId="{B076677A-B349-48B9-9DC6-F805F079B6A0}">
      <dgm:prSet/>
      <dgm:spPr/>
      <dgm:t>
        <a:bodyPr/>
        <a:lstStyle/>
        <a:p>
          <a:endParaRPr lang="en-US"/>
        </a:p>
      </dgm:t>
    </dgm:pt>
    <dgm:pt modelId="{738D458F-9101-4AEE-9FB8-4F81576B59A8}" type="pres">
      <dgm:prSet presAssocID="{FAA7ECDF-EC5E-44C1-808F-A09B4A6CCD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E4C628-A8D2-4073-A762-26C9DCAC9F52}" type="pres">
      <dgm:prSet presAssocID="{6AE5E625-35C7-4994-BD4B-5B90D9D7A595}" presName="parentText" presStyleLbl="node1" presStyleIdx="0" presStyleCnt="3" custScaleY="58373" custLinFactNeighborX="-941" custLinFactNeighborY="-1039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B8F17-6B9E-495F-9F74-10E507ECA152}" type="pres">
      <dgm:prSet presAssocID="{CA992840-DAD5-42C6-AB91-3122A0C481A7}" presName="spacer" presStyleCnt="0"/>
      <dgm:spPr/>
      <dgm:t>
        <a:bodyPr/>
        <a:lstStyle/>
        <a:p>
          <a:endParaRPr lang="en-US"/>
        </a:p>
      </dgm:t>
    </dgm:pt>
    <dgm:pt modelId="{A7D4E22E-49E3-4E2D-B4F2-EB4C2B15522D}" type="pres">
      <dgm:prSet presAssocID="{F7BD5876-476B-414B-8ADA-5B8C229062CB}" presName="parentText" presStyleLbl="node1" presStyleIdx="1" presStyleCnt="3" custScaleY="67675" custLinFactNeighborX="-269" custLinFactNeighborY="554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E8FFD-009A-4D26-BF2F-664F608E10B0}" type="pres">
      <dgm:prSet presAssocID="{DC3B6256-C87B-4C66-940D-C56D79ABDD65}" presName="spacer" presStyleCnt="0"/>
      <dgm:spPr/>
      <dgm:t>
        <a:bodyPr/>
        <a:lstStyle/>
        <a:p>
          <a:endParaRPr lang="en-US"/>
        </a:p>
      </dgm:t>
    </dgm:pt>
    <dgm:pt modelId="{95EB446B-84EC-4CD1-98A6-964B4E915BBB}" type="pres">
      <dgm:prSet presAssocID="{CE0B7F4D-7ABF-4EAB-98AC-3EE4B1DDA432}" presName="parentText" presStyleLbl="node1" presStyleIdx="2" presStyleCnt="3" custScaleY="52484" custLinFactY="1170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E40D96-7A23-44EF-A6BB-C1CD973B21B1}" type="presOf" srcId="{CE0B7F4D-7ABF-4EAB-98AC-3EE4B1DDA432}" destId="{95EB446B-84EC-4CD1-98A6-964B4E915BBB}" srcOrd="0" destOrd="0" presId="urn:microsoft.com/office/officeart/2005/8/layout/vList2"/>
    <dgm:cxn modelId="{DAE3EFD5-C446-4C2A-A109-394CE59382A9}" srcId="{FAA7ECDF-EC5E-44C1-808F-A09B4A6CCDB7}" destId="{CE0B7F4D-7ABF-4EAB-98AC-3EE4B1DDA432}" srcOrd="2" destOrd="0" parTransId="{80A58B7B-267F-40F4-9E4C-F2D0012CAA5F}" sibTransId="{93AFB35A-8D64-4FC5-B296-B7896722ECCA}"/>
    <dgm:cxn modelId="{17FA94BB-03E7-41AF-AAAE-CCC71FA4D573}" type="presOf" srcId="{F7BD5876-476B-414B-8ADA-5B8C229062CB}" destId="{A7D4E22E-49E3-4E2D-B4F2-EB4C2B15522D}" srcOrd="0" destOrd="0" presId="urn:microsoft.com/office/officeart/2005/8/layout/vList2"/>
    <dgm:cxn modelId="{B076677A-B349-48B9-9DC6-F805F079B6A0}" srcId="{FAA7ECDF-EC5E-44C1-808F-A09B4A6CCDB7}" destId="{6AE5E625-35C7-4994-BD4B-5B90D9D7A595}" srcOrd="0" destOrd="0" parTransId="{6712B776-0D5B-45FD-82B6-E174FBA0C3E6}" sibTransId="{CA992840-DAD5-42C6-AB91-3122A0C481A7}"/>
    <dgm:cxn modelId="{FA3B3BD9-B7A8-40D1-B5BE-68211D839DD2}" srcId="{FAA7ECDF-EC5E-44C1-808F-A09B4A6CCDB7}" destId="{F7BD5876-476B-414B-8ADA-5B8C229062CB}" srcOrd="1" destOrd="0" parTransId="{9F413C55-204D-476B-A694-764B888732EA}" sibTransId="{DC3B6256-C87B-4C66-940D-C56D79ABDD65}"/>
    <dgm:cxn modelId="{100E92E6-B162-4D96-AA84-D3D1229F8899}" type="presOf" srcId="{FAA7ECDF-EC5E-44C1-808F-A09B4A6CCDB7}" destId="{738D458F-9101-4AEE-9FB8-4F81576B59A8}" srcOrd="0" destOrd="0" presId="urn:microsoft.com/office/officeart/2005/8/layout/vList2"/>
    <dgm:cxn modelId="{780E80B4-1697-4A4C-A8AA-53D303C8D131}" type="presOf" srcId="{6AE5E625-35C7-4994-BD4B-5B90D9D7A595}" destId="{C6E4C628-A8D2-4073-A762-26C9DCAC9F52}" srcOrd="0" destOrd="0" presId="urn:microsoft.com/office/officeart/2005/8/layout/vList2"/>
    <dgm:cxn modelId="{081A063A-F9CC-4F75-AA3F-5E9D73D297E3}" type="presParOf" srcId="{738D458F-9101-4AEE-9FB8-4F81576B59A8}" destId="{C6E4C628-A8D2-4073-A762-26C9DCAC9F52}" srcOrd="0" destOrd="0" presId="urn:microsoft.com/office/officeart/2005/8/layout/vList2"/>
    <dgm:cxn modelId="{F031147E-4639-4458-B5BE-6661FDA1589C}" type="presParOf" srcId="{738D458F-9101-4AEE-9FB8-4F81576B59A8}" destId="{AF8B8F17-6B9E-495F-9F74-10E507ECA152}" srcOrd="1" destOrd="0" presId="urn:microsoft.com/office/officeart/2005/8/layout/vList2"/>
    <dgm:cxn modelId="{3DA36C48-6358-4BCE-9A87-BBF96D738792}" type="presParOf" srcId="{738D458F-9101-4AEE-9FB8-4F81576B59A8}" destId="{A7D4E22E-49E3-4E2D-B4F2-EB4C2B15522D}" srcOrd="2" destOrd="0" presId="urn:microsoft.com/office/officeart/2005/8/layout/vList2"/>
    <dgm:cxn modelId="{7DA2E17E-04D9-46D7-8E5F-B60D068AF2C3}" type="presParOf" srcId="{738D458F-9101-4AEE-9FB8-4F81576B59A8}" destId="{319E8FFD-009A-4D26-BF2F-664F608E10B0}" srcOrd="3" destOrd="0" presId="urn:microsoft.com/office/officeart/2005/8/layout/vList2"/>
    <dgm:cxn modelId="{3B584453-8327-4111-9124-F3B03A55CB32}" type="presParOf" srcId="{738D458F-9101-4AEE-9FB8-4F81576B59A8}" destId="{95EB446B-84EC-4CD1-98A6-964B4E915BB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4C628-A8D2-4073-A762-26C9DCAC9F52}">
      <dsp:nvSpPr>
        <dsp:cNvPr id="0" name=""/>
        <dsp:cNvSpPr/>
      </dsp:nvSpPr>
      <dsp:spPr>
        <a:xfrm>
          <a:off x="0" y="488056"/>
          <a:ext cx="6478988" cy="7102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tx1"/>
              </a:solidFill>
            </a:rPr>
            <a:t>სისტემის გამოყენება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34673" y="522729"/>
        <a:ext cx="6409642" cy="640936"/>
      </dsp:txXfrm>
    </dsp:sp>
    <dsp:sp modelId="{A7D4E22E-49E3-4E2D-B4F2-EB4C2B15522D}">
      <dsp:nvSpPr>
        <dsp:cNvPr id="0" name=""/>
        <dsp:cNvSpPr/>
      </dsp:nvSpPr>
      <dsp:spPr>
        <a:xfrm>
          <a:off x="0" y="1508707"/>
          <a:ext cx="6478988" cy="82346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tx1"/>
              </a:solidFill>
            </a:rPr>
            <a:t>ვადები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40198" y="1548905"/>
        <a:ext cx="6398592" cy="743073"/>
      </dsp:txXfrm>
    </dsp:sp>
    <dsp:sp modelId="{95EB446B-84EC-4CD1-98A6-964B4E915BBB}">
      <dsp:nvSpPr>
        <dsp:cNvPr id="0" name=""/>
        <dsp:cNvSpPr/>
      </dsp:nvSpPr>
      <dsp:spPr>
        <a:xfrm>
          <a:off x="0" y="2745304"/>
          <a:ext cx="6478988" cy="6386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>
              <a:solidFill>
                <a:schemeClr val="tx1"/>
              </a:solidFill>
            </a:rPr>
            <a:t>სააგენტოს გადაწყვეტილება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31175" y="2776479"/>
        <a:ext cx="6416638" cy="5762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AD9E2-F7AD-4C61-BC75-AEB44757D4A7}" type="datetimeFigureOut">
              <a:rPr lang="ka-GE" smtClean="0"/>
              <a:t>08.09.2025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EDED0-B557-4B2F-BDE5-BA320C5DDC4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4358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FDE5A-7892-43DC-955C-FBAB333C018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BBACF-6303-4B0D-A033-9D2CD9787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2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9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95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29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42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7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8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4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0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6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1F16D-1972-4326-B0BE-47CCB4A6AB0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89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rocurement.gov.ge/" TargetMode="External"/><Relationship Id="rId5" Type="http://schemas.openxmlformats.org/officeDocument/2006/relationships/hyperlink" Target="mailto:info@procurement.gov.ge" TargetMode="Externa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8496" y="2316227"/>
            <a:ext cx="843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/>
              <a:t>გამარტივებული შესყიდვის განხორციელების შეთანხმება სააგენტოსთან </a:t>
            </a:r>
            <a:endParaRPr lang="ka-GE" sz="3200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974" y="345913"/>
            <a:ext cx="5692053" cy="128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5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794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3200" dirty="0" smtClean="0">
                <a:latin typeface="Sylfaen" panose="010A0502050306030303" pitchFamily="18" charset="0"/>
              </a:rPr>
              <a:t>გამარტივებული შესყიდვის გზები</a:t>
            </a:r>
            <a:endParaRPr lang="en-US" sz="3200" dirty="0">
              <a:latin typeface="Sylfaen" panose="010A05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777" y="1329236"/>
            <a:ext cx="5181600" cy="5032375"/>
          </a:xfrm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lnSpcReduction="10000"/>
          </a:bodyPr>
          <a:lstStyle/>
          <a:p>
            <a:r>
              <a:rPr lang="ka-GE" sz="1600" dirty="0" smtClean="0">
                <a:latin typeface="Sylfaen" panose="010A0502050306030303" pitchFamily="18" charset="0"/>
              </a:rPr>
              <a:t>კანონმდებლობით გათვალისწინებული მონეტარული ზღვრები;</a:t>
            </a:r>
          </a:p>
          <a:p>
            <a:r>
              <a:rPr lang="ka-GE" sz="1600" dirty="0" smtClean="0">
                <a:latin typeface="Sylfaen" panose="010A0502050306030303" pitchFamily="18" charset="0"/>
              </a:rPr>
              <a:t>კანონმდებლობით გათვალისწინებული გამონაკლისები: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ექსკლუზივი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გადაუდებელი აუცილებლობა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ხარისხის გაუარესება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/>
              <a:t>სახელმწიფოებრივი და საზოგადოებრივი მნიშვნელობის ღონისძიების შეზღუდულ ვადებში შეუფერხებლად </a:t>
            </a:r>
            <a:r>
              <a:rPr lang="ka-GE" sz="1600" dirty="0" smtClean="0"/>
              <a:t>ჩატარება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წარმომადგენლობითი ხარჯები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ნორმატიული აქტით დადგენილი საფასური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გარანტიაზე მყოფი ავტოტრანსპორტის </a:t>
            </a:r>
            <a:r>
              <a:rPr lang="ka-GE" sz="1600" dirty="0" err="1" smtClean="0">
                <a:latin typeface="Sylfaen" panose="010A0502050306030303" pitchFamily="18" charset="0"/>
              </a:rPr>
              <a:t>ტექ</a:t>
            </a:r>
            <a:r>
              <a:rPr lang="ka-GE" sz="1600" dirty="0" smtClean="0">
                <a:latin typeface="Sylfaen" panose="010A0502050306030303" pitchFamily="18" charset="0"/>
              </a:rPr>
              <a:t>. მომსახურება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err="1" smtClean="0">
                <a:latin typeface="Sylfaen" panose="010A0502050306030303" pitchFamily="18" charset="0"/>
              </a:rPr>
              <a:t>საგანამანათლებლო</a:t>
            </a:r>
            <a:r>
              <a:rPr lang="ka-GE" sz="1600" dirty="0" smtClean="0">
                <a:latin typeface="Sylfaen" panose="010A0502050306030303" pitchFamily="18" charset="0"/>
              </a:rPr>
              <a:t> დაწესებულების რიგი შესყიდვები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>
                <a:latin typeface="Sylfaen" panose="010A0502050306030303" pitchFamily="18" charset="0"/>
              </a:rPr>
              <a:t>გარდაცვლილი მოქალაქის გადმოსვენება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>
              <a:latin typeface="Sylfaen" panose="010A0502050306030303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423557"/>
            <a:ext cx="1947672" cy="1097280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423" y="2082375"/>
            <a:ext cx="2747554" cy="274755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05034">
            <a:off x="6219271" y="4020032"/>
            <a:ext cx="2168434" cy="161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09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274895"/>
              </p:ext>
            </p:extLst>
          </p:nvPr>
        </p:nvGraphicFramePr>
        <p:xfrm>
          <a:off x="5382086" y="1088573"/>
          <a:ext cx="6478988" cy="3561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9825" y="1862417"/>
            <a:ext cx="5233662" cy="2014118"/>
          </a:xfr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a-GE" dirty="0" smtClean="0">
                <a:latin typeface="Sylfaen" panose="010A0502050306030303" pitchFamily="18" charset="0"/>
              </a:rPr>
              <a:t>ექსკლუზივი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გადაუდებელი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ღონისძიების ჩატარება</a:t>
            </a:r>
          </a:p>
          <a:p>
            <a:r>
              <a:rPr lang="ka-GE" dirty="0" smtClean="0">
                <a:latin typeface="Sylfaen" panose="010A0502050306030303" pitchFamily="18" charset="0"/>
              </a:rPr>
              <a:t>ხარისხის გაუარესება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34384" y="239958"/>
            <a:ext cx="6831496" cy="61411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tx1"/>
                </a:solidFill>
              </a:rPr>
              <a:t>სააგენტოსთან შესათანხმებელი შესყიდვა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450" y="4223657"/>
            <a:ext cx="2328094" cy="24427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457" y="4693288"/>
            <a:ext cx="3991885" cy="1973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37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34384" y="239958"/>
            <a:ext cx="6831496" cy="6141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ხელშეკრულება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96727" y="2971997"/>
            <a:ext cx="4280073" cy="614117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ხელშეკრულების დადება და მისი საჯაროობა</a:t>
            </a:r>
            <a:endParaRPr lang="ka-GE" dirty="0"/>
          </a:p>
        </p:txBody>
      </p:sp>
      <p:sp>
        <p:nvSpPr>
          <p:cNvPr id="9" name="Rounded Rectangle 8"/>
          <p:cNvSpPr/>
          <p:nvPr/>
        </p:nvSpPr>
        <p:spPr>
          <a:xfrm>
            <a:off x="7415538" y="1206609"/>
            <a:ext cx="4280073" cy="70056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ka-GE" dirty="0" smtClean="0"/>
              <a:t>ხელშეკრულებაში ცვლილება</a:t>
            </a:r>
            <a:endParaRPr lang="ka-GE" dirty="0"/>
          </a:p>
        </p:txBody>
      </p:sp>
      <p:sp>
        <p:nvSpPr>
          <p:cNvPr id="10" name="Rounded Rectangle 9"/>
          <p:cNvSpPr/>
          <p:nvPr/>
        </p:nvSpPr>
        <p:spPr>
          <a:xfrm>
            <a:off x="7554875" y="4653068"/>
            <a:ext cx="4280073" cy="70056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ka-GE" dirty="0" smtClean="0"/>
              <a:t>ანგარიშგება</a:t>
            </a:r>
            <a:endParaRPr lang="ka-GE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27" y="3877688"/>
            <a:ext cx="4140736" cy="2688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16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692" y="211504"/>
            <a:ext cx="4025179" cy="9093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9" t="37960" r="55107"/>
          <a:stretch/>
        </p:blipFill>
        <p:spPr>
          <a:xfrm>
            <a:off x="5413967" y="2201277"/>
            <a:ext cx="1050202" cy="275107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0" y="1317861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/>
              <a:t>გმადლობთ ყურადღებისთვის!</a:t>
            </a:r>
            <a:endParaRPr lang="ka-GE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77353"/>
            <a:ext cx="12192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latin typeface="+mj-lt"/>
              </a:rPr>
              <a:t>სახელმწიფო შესყიდვების სააგენტო</a:t>
            </a:r>
          </a:p>
          <a:p>
            <a:pPr algn="ctr"/>
            <a:r>
              <a:rPr lang="ka-GE" sz="1400" dirty="0" smtClean="0">
                <a:latin typeface="+mj-lt"/>
              </a:rPr>
              <a:t>მის.: ქ. თბილისი 0113, რიჩარდ </a:t>
            </a:r>
            <a:r>
              <a:rPr lang="ka-GE" sz="1400" dirty="0" err="1" smtClean="0">
                <a:latin typeface="+mj-lt"/>
              </a:rPr>
              <a:t>ჰოლბრუკის</a:t>
            </a:r>
            <a:r>
              <a:rPr lang="ka-GE" sz="1400" dirty="0" smtClean="0">
                <a:latin typeface="+mj-lt"/>
              </a:rPr>
              <a:t> ქ. №8</a:t>
            </a:r>
          </a:p>
          <a:p>
            <a:pPr algn="ctr"/>
            <a:r>
              <a:rPr lang="ka-GE" sz="1400" dirty="0">
                <a:latin typeface="+mj-lt"/>
              </a:rPr>
              <a:t>ცხელი ხაზი: 2 48 48 </a:t>
            </a:r>
            <a:r>
              <a:rPr lang="ka-GE" sz="1400" dirty="0" smtClean="0">
                <a:latin typeface="+mj-lt"/>
              </a:rPr>
              <a:t>22</a:t>
            </a:r>
          </a:p>
          <a:p>
            <a:pPr algn="ctr"/>
            <a:r>
              <a:rPr lang="ka-GE" sz="1400" dirty="0" smtClean="0">
                <a:latin typeface="+mj-lt"/>
              </a:rPr>
              <a:t>ელ. ფოსტა: </a:t>
            </a:r>
            <a:r>
              <a:rPr lang="en-US" sz="1400" dirty="0" smtClean="0">
                <a:solidFill>
                  <a:srgbClr val="FF0000"/>
                </a:solidFill>
                <a:latin typeface="+mj-lt"/>
                <a:hlinkClick r:id="rId5"/>
              </a:rPr>
              <a:t>info@procurement.gov.ge</a:t>
            </a:r>
            <a:endParaRPr lang="en-US" sz="1400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ka-GE" sz="1400" dirty="0" smtClean="0">
                <a:latin typeface="+mj-lt"/>
              </a:rPr>
              <a:t>ვებგვერდი: </a:t>
            </a:r>
            <a:r>
              <a:rPr lang="en-US" sz="1400" dirty="0" smtClean="0">
                <a:latin typeface="+mj-lt"/>
                <a:hlinkClick r:id="rId6"/>
              </a:rPr>
              <a:t>www.procurement.gov.ge</a:t>
            </a:r>
            <a:endParaRPr lang="ka-GE" sz="1400" dirty="0">
              <a:latin typeface="+mj-lt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86" y="1848001"/>
            <a:ext cx="1103426" cy="110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34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2978</TotalTime>
  <Words>108</Words>
  <Application>Microsoft Office PowerPoint</Application>
  <PresentationFormat>Widescreen</PresentationFormat>
  <Paragraphs>32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Sylfaen</vt:lpstr>
      <vt:lpstr>Wingdings</vt:lpstr>
      <vt:lpstr>Office Theme</vt:lpstr>
      <vt:lpstr>PowerPoint Presentation</vt:lpstr>
      <vt:lpstr>გამარტივებული შესყიდვის გზები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TKakashvili@spa.ge</dc:creator>
  <cp:lastModifiedBy>Nino Kvachadze</cp:lastModifiedBy>
  <cp:revision>271</cp:revision>
  <cp:lastPrinted>2019-08-01T05:47:02Z</cp:lastPrinted>
  <dcterms:created xsi:type="dcterms:W3CDTF">2019-07-31T07:18:45Z</dcterms:created>
  <dcterms:modified xsi:type="dcterms:W3CDTF">2025-09-08T08:50:04Z</dcterms:modified>
</cp:coreProperties>
</file>