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1" r:id="rId4"/>
    <p:sldId id="292" r:id="rId5"/>
    <p:sldId id="278" r:id="rId6"/>
    <p:sldId id="280" r:id="rId7"/>
    <p:sldId id="281" r:id="rId8"/>
    <p:sldId id="282" r:id="rId9"/>
    <p:sldId id="283" r:id="rId10"/>
    <p:sldId id="284" r:id="rId11"/>
    <p:sldId id="287" r:id="rId12"/>
    <p:sldId id="285" r:id="rId13"/>
    <p:sldId id="276" r:id="rId14"/>
    <p:sldId id="290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4A"/>
    <a:srgbClr val="713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1B3C5-B480-4A05-901C-0EC0E222C77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0120D-3242-43CD-8A71-A974E9643BE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a-GE" sz="2000" dirty="0" smtClean="0"/>
            <a:t>საჭიროებების განსაზღვრა</a:t>
          </a:r>
          <a:endParaRPr lang="en-US" sz="2000" dirty="0" smtClean="0"/>
        </a:p>
      </dgm:t>
    </dgm:pt>
    <dgm:pt modelId="{12291EF8-356F-4090-B239-9542D076077A}" type="parTrans" cxnId="{23384DAA-EAB1-4B7A-AB67-D2425DC38277}">
      <dgm:prSet/>
      <dgm:spPr/>
      <dgm:t>
        <a:bodyPr/>
        <a:lstStyle/>
        <a:p>
          <a:endParaRPr lang="en-US"/>
        </a:p>
      </dgm:t>
    </dgm:pt>
    <dgm:pt modelId="{BD9CCC6C-478D-42F3-9032-F84319795019}" type="sibTrans" cxnId="{23384DAA-EAB1-4B7A-AB67-D2425DC38277}">
      <dgm:prSet/>
      <dgm:spPr/>
      <dgm:t>
        <a:bodyPr/>
        <a:lstStyle/>
        <a:p>
          <a:endParaRPr lang="en-US"/>
        </a:p>
      </dgm:t>
    </dgm:pt>
    <dgm:pt modelId="{6A853C39-0CC7-4838-8B6A-13B78895835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 tIns="108000" bIns="108000"/>
        <a:lstStyle/>
        <a:p>
          <a:r>
            <a:rPr lang="ka-GE" sz="2000" dirty="0" smtClean="0"/>
            <a:t>წლიური გეგმა</a:t>
          </a:r>
          <a:endParaRPr lang="en-US" sz="2000" dirty="0"/>
        </a:p>
      </dgm:t>
    </dgm:pt>
    <dgm:pt modelId="{7A75697F-B000-430B-B896-68BA03104128}" type="parTrans" cxnId="{C261D0EB-3463-4EAB-9763-EF3EA3CB2D50}">
      <dgm:prSet/>
      <dgm:spPr/>
      <dgm:t>
        <a:bodyPr/>
        <a:lstStyle/>
        <a:p>
          <a:endParaRPr lang="en-US"/>
        </a:p>
      </dgm:t>
    </dgm:pt>
    <dgm:pt modelId="{A6434D04-755C-409B-A92A-9CDAB5EE3CE8}" type="sibTrans" cxnId="{C261D0EB-3463-4EAB-9763-EF3EA3CB2D50}">
      <dgm:prSet/>
      <dgm:spPr/>
      <dgm:t>
        <a:bodyPr/>
        <a:lstStyle/>
        <a:p>
          <a:endParaRPr lang="en-US"/>
        </a:p>
      </dgm:t>
    </dgm:pt>
    <dgm:pt modelId="{79312987-AE14-495F-B27B-90F46A60CFBB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ka-GE" sz="2000" dirty="0" smtClean="0"/>
            <a:t>სპეციფიკაციები და სხვა პირობები/მოთხოვნები</a:t>
          </a:r>
          <a:endParaRPr lang="en-US" sz="2000" dirty="0"/>
        </a:p>
      </dgm:t>
    </dgm:pt>
    <dgm:pt modelId="{0FC298BA-5941-40FA-A565-F2177C497215}" type="sibTrans" cxnId="{2E250574-8B3A-4302-AF88-578814DA87D1}">
      <dgm:prSet/>
      <dgm:spPr/>
      <dgm:t>
        <a:bodyPr/>
        <a:lstStyle/>
        <a:p>
          <a:endParaRPr lang="en-US"/>
        </a:p>
      </dgm:t>
    </dgm:pt>
    <dgm:pt modelId="{23808901-7A6C-467A-9DEE-2C35058F5F82}" type="parTrans" cxnId="{2E250574-8B3A-4302-AF88-578814DA87D1}">
      <dgm:prSet/>
      <dgm:spPr/>
      <dgm:t>
        <a:bodyPr/>
        <a:lstStyle/>
        <a:p>
          <a:endParaRPr lang="en-US"/>
        </a:p>
      </dgm:t>
    </dgm:pt>
    <dgm:pt modelId="{BA2B6EC8-401A-460E-8BDD-B06541085F1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a-GE" sz="2000" dirty="0" smtClean="0"/>
            <a:t>ინდივიდუალური დაგეგმვა</a:t>
          </a:r>
        </a:p>
        <a:p>
          <a:r>
            <a:rPr lang="ka-GE" sz="2000" dirty="0" smtClean="0"/>
            <a:t>(ტენდერის მომზადება)</a:t>
          </a:r>
          <a:endParaRPr lang="en-US" sz="2000" dirty="0"/>
        </a:p>
      </dgm:t>
    </dgm:pt>
    <dgm:pt modelId="{74390F6B-3961-4123-8BAB-68EDD9F6DE45}" type="sibTrans" cxnId="{F5803B3F-142A-4301-9637-44F1975618AB}">
      <dgm:prSet/>
      <dgm:spPr/>
      <dgm:t>
        <a:bodyPr/>
        <a:lstStyle/>
        <a:p>
          <a:endParaRPr lang="en-US"/>
        </a:p>
      </dgm:t>
    </dgm:pt>
    <dgm:pt modelId="{FC6DD537-0760-4FFA-A7A1-AF24942B37F5}" type="parTrans" cxnId="{F5803B3F-142A-4301-9637-44F1975618AB}">
      <dgm:prSet/>
      <dgm:spPr/>
      <dgm:t>
        <a:bodyPr/>
        <a:lstStyle/>
        <a:p>
          <a:endParaRPr lang="en-US"/>
        </a:p>
      </dgm:t>
    </dgm:pt>
    <dgm:pt modelId="{ADA9A8C0-8DE1-45EE-AFA2-4484CE08F8BB}" type="pres">
      <dgm:prSet presAssocID="{9BC1B3C5-B480-4A05-901C-0EC0E222C77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AB5F80-1926-402E-A688-35B9176DB198}" type="pres">
      <dgm:prSet presAssocID="{A6C0120D-3242-43CD-8A71-A974E9643BE6}" presName="horFlow" presStyleCnt="0"/>
      <dgm:spPr/>
    </dgm:pt>
    <dgm:pt modelId="{419DBD45-4105-4C1E-8773-CE7782C05690}" type="pres">
      <dgm:prSet presAssocID="{A6C0120D-3242-43CD-8A71-A974E9643BE6}" presName="bigChev" presStyleLbl="node1" presStyleIdx="0" presStyleCnt="2" custScaleX="238555"/>
      <dgm:spPr/>
      <dgm:t>
        <a:bodyPr/>
        <a:lstStyle/>
        <a:p>
          <a:endParaRPr lang="en-US"/>
        </a:p>
      </dgm:t>
    </dgm:pt>
    <dgm:pt modelId="{B975FF31-6F30-46D7-AD7C-F424491F5FA6}" type="pres">
      <dgm:prSet presAssocID="{7A75697F-B000-430B-B896-68BA03104128}" presName="parTrans" presStyleCnt="0"/>
      <dgm:spPr/>
    </dgm:pt>
    <dgm:pt modelId="{65800C7E-2A45-4A91-A3D4-06103171F64C}" type="pres">
      <dgm:prSet presAssocID="{6A853C39-0CC7-4838-8B6A-13B788958353}" presName="node" presStyleLbl="alignAccFollowNode1" presStyleIdx="0" presStyleCnt="2" custScaleX="263274" custScaleY="108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90E48-663B-485D-9F02-5C0B6D51C36B}" type="pres">
      <dgm:prSet presAssocID="{A6C0120D-3242-43CD-8A71-A974E9643BE6}" presName="vSp" presStyleCnt="0"/>
      <dgm:spPr/>
    </dgm:pt>
    <dgm:pt modelId="{049B7984-BF05-4C52-8005-4E9E45EA41F1}" type="pres">
      <dgm:prSet presAssocID="{BA2B6EC8-401A-460E-8BDD-B06541085F1B}" presName="horFlow" presStyleCnt="0"/>
      <dgm:spPr/>
    </dgm:pt>
    <dgm:pt modelId="{958EA1C6-A53F-48C7-A91A-EE9AA3CEFC03}" type="pres">
      <dgm:prSet presAssocID="{BA2B6EC8-401A-460E-8BDD-B06541085F1B}" presName="bigChev" presStyleLbl="node1" presStyleIdx="1" presStyleCnt="2" custScaleX="234642" custLinFactNeighborX="-13001" custLinFactNeighborY="-10631"/>
      <dgm:spPr/>
      <dgm:t>
        <a:bodyPr/>
        <a:lstStyle/>
        <a:p>
          <a:endParaRPr lang="en-US"/>
        </a:p>
      </dgm:t>
    </dgm:pt>
    <dgm:pt modelId="{1DDFA3A3-3BF8-4EA8-8ECF-91380FDEF293}" type="pres">
      <dgm:prSet presAssocID="{23808901-7A6C-467A-9DEE-2C35058F5F82}" presName="parTrans" presStyleCnt="0"/>
      <dgm:spPr/>
    </dgm:pt>
    <dgm:pt modelId="{343F4142-D533-4148-89C8-A776CFCA26C2}" type="pres">
      <dgm:prSet presAssocID="{79312987-AE14-495F-B27B-90F46A60CFBB}" presName="node" presStyleLbl="alignAccFollowNode1" presStyleIdx="1" presStyleCnt="2" custScaleX="266783" custScaleY="104482" custLinFactNeighborX="3033" custLinFactNeighborY="-11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803B3F-142A-4301-9637-44F1975618AB}" srcId="{9BC1B3C5-B480-4A05-901C-0EC0E222C776}" destId="{BA2B6EC8-401A-460E-8BDD-B06541085F1B}" srcOrd="1" destOrd="0" parTransId="{FC6DD537-0760-4FFA-A7A1-AF24942B37F5}" sibTransId="{74390F6B-3961-4123-8BAB-68EDD9F6DE45}"/>
    <dgm:cxn modelId="{23384DAA-EAB1-4B7A-AB67-D2425DC38277}" srcId="{9BC1B3C5-B480-4A05-901C-0EC0E222C776}" destId="{A6C0120D-3242-43CD-8A71-A974E9643BE6}" srcOrd="0" destOrd="0" parTransId="{12291EF8-356F-4090-B239-9542D076077A}" sibTransId="{BD9CCC6C-478D-42F3-9032-F84319795019}"/>
    <dgm:cxn modelId="{C6134EFB-3FC5-40DD-8A17-CF3AF0E44045}" type="presOf" srcId="{9BC1B3C5-B480-4A05-901C-0EC0E222C776}" destId="{ADA9A8C0-8DE1-45EE-AFA2-4484CE08F8BB}" srcOrd="0" destOrd="0" presId="urn:microsoft.com/office/officeart/2005/8/layout/lProcess3"/>
    <dgm:cxn modelId="{ECC9A202-4FD6-4A61-8BCB-15471DC7D999}" type="presOf" srcId="{79312987-AE14-495F-B27B-90F46A60CFBB}" destId="{343F4142-D533-4148-89C8-A776CFCA26C2}" srcOrd="0" destOrd="0" presId="urn:microsoft.com/office/officeart/2005/8/layout/lProcess3"/>
    <dgm:cxn modelId="{ECAFF53B-6784-4F45-B01C-8B675139D924}" type="presOf" srcId="{6A853C39-0CC7-4838-8B6A-13B788958353}" destId="{65800C7E-2A45-4A91-A3D4-06103171F64C}" srcOrd="0" destOrd="0" presId="urn:microsoft.com/office/officeart/2005/8/layout/lProcess3"/>
    <dgm:cxn modelId="{2E250574-8B3A-4302-AF88-578814DA87D1}" srcId="{BA2B6EC8-401A-460E-8BDD-B06541085F1B}" destId="{79312987-AE14-495F-B27B-90F46A60CFBB}" srcOrd="0" destOrd="0" parTransId="{23808901-7A6C-467A-9DEE-2C35058F5F82}" sibTransId="{0FC298BA-5941-40FA-A565-F2177C497215}"/>
    <dgm:cxn modelId="{57B3B8EB-F809-4AB9-82B4-E34E71652D4A}" type="presOf" srcId="{BA2B6EC8-401A-460E-8BDD-B06541085F1B}" destId="{958EA1C6-A53F-48C7-A91A-EE9AA3CEFC03}" srcOrd="0" destOrd="0" presId="urn:microsoft.com/office/officeart/2005/8/layout/lProcess3"/>
    <dgm:cxn modelId="{C261D0EB-3463-4EAB-9763-EF3EA3CB2D50}" srcId="{A6C0120D-3242-43CD-8A71-A974E9643BE6}" destId="{6A853C39-0CC7-4838-8B6A-13B788958353}" srcOrd="0" destOrd="0" parTransId="{7A75697F-B000-430B-B896-68BA03104128}" sibTransId="{A6434D04-755C-409B-A92A-9CDAB5EE3CE8}"/>
    <dgm:cxn modelId="{1768680F-32C7-4729-BD18-06CEC87B8B5C}" type="presOf" srcId="{A6C0120D-3242-43CD-8A71-A974E9643BE6}" destId="{419DBD45-4105-4C1E-8773-CE7782C05690}" srcOrd="0" destOrd="0" presId="urn:microsoft.com/office/officeart/2005/8/layout/lProcess3"/>
    <dgm:cxn modelId="{4D83EFC0-2285-4A19-89EA-D624D57780B1}" type="presParOf" srcId="{ADA9A8C0-8DE1-45EE-AFA2-4484CE08F8BB}" destId="{96AB5F80-1926-402E-A688-35B9176DB198}" srcOrd="0" destOrd="0" presId="urn:microsoft.com/office/officeart/2005/8/layout/lProcess3"/>
    <dgm:cxn modelId="{3D27C455-FC54-4BB8-850C-5AD64630AF50}" type="presParOf" srcId="{96AB5F80-1926-402E-A688-35B9176DB198}" destId="{419DBD45-4105-4C1E-8773-CE7782C05690}" srcOrd="0" destOrd="0" presId="urn:microsoft.com/office/officeart/2005/8/layout/lProcess3"/>
    <dgm:cxn modelId="{90C99002-0C44-4CD6-AE96-0BA94FBC745C}" type="presParOf" srcId="{96AB5F80-1926-402E-A688-35B9176DB198}" destId="{B975FF31-6F30-46D7-AD7C-F424491F5FA6}" srcOrd="1" destOrd="0" presId="urn:microsoft.com/office/officeart/2005/8/layout/lProcess3"/>
    <dgm:cxn modelId="{BFA76D47-6A64-4EF7-8699-AF94DC97C7DC}" type="presParOf" srcId="{96AB5F80-1926-402E-A688-35B9176DB198}" destId="{65800C7E-2A45-4A91-A3D4-06103171F64C}" srcOrd="2" destOrd="0" presId="urn:microsoft.com/office/officeart/2005/8/layout/lProcess3"/>
    <dgm:cxn modelId="{E68D6437-6494-42C0-BBDF-6CD23542E469}" type="presParOf" srcId="{ADA9A8C0-8DE1-45EE-AFA2-4484CE08F8BB}" destId="{82F90E48-663B-485D-9F02-5C0B6D51C36B}" srcOrd="1" destOrd="0" presId="urn:microsoft.com/office/officeart/2005/8/layout/lProcess3"/>
    <dgm:cxn modelId="{66113ABA-50CB-4D04-B260-6E6FD462139D}" type="presParOf" srcId="{ADA9A8C0-8DE1-45EE-AFA2-4484CE08F8BB}" destId="{049B7984-BF05-4C52-8005-4E9E45EA41F1}" srcOrd="2" destOrd="0" presId="urn:microsoft.com/office/officeart/2005/8/layout/lProcess3"/>
    <dgm:cxn modelId="{98B89ACD-C875-48D4-B314-31F75C13F684}" type="presParOf" srcId="{049B7984-BF05-4C52-8005-4E9E45EA41F1}" destId="{958EA1C6-A53F-48C7-A91A-EE9AA3CEFC03}" srcOrd="0" destOrd="0" presId="urn:microsoft.com/office/officeart/2005/8/layout/lProcess3"/>
    <dgm:cxn modelId="{B20DD63E-4FA2-491E-A6BE-4F0C87C99CFF}" type="presParOf" srcId="{049B7984-BF05-4C52-8005-4E9E45EA41F1}" destId="{1DDFA3A3-3BF8-4EA8-8ECF-91380FDEF293}" srcOrd="1" destOrd="0" presId="urn:microsoft.com/office/officeart/2005/8/layout/lProcess3"/>
    <dgm:cxn modelId="{72E49107-DF4C-4892-8848-6B8CC34225F6}" type="presParOf" srcId="{049B7984-BF05-4C52-8005-4E9E45EA41F1}" destId="{343F4142-D533-4148-89C8-A776CFCA26C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44D3E-ACC6-4207-8169-72EB73B4FA9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5EAD5B-4A0B-4763-BB08-F74062C0840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a-GE" sz="2000" dirty="0" smtClean="0"/>
            <a:t>დაგემვა</a:t>
          </a:r>
          <a:endParaRPr lang="en-US" sz="2000" dirty="0"/>
        </a:p>
      </dgm:t>
    </dgm:pt>
    <dgm:pt modelId="{7D35322F-4D4C-49C7-AD9B-A3484CAC9F79}" type="parTrans" cxnId="{802C4B6B-B56A-48E7-8975-4698722E221E}">
      <dgm:prSet/>
      <dgm:spPr/>
      <dgm:t>
        <a:bodyPr/>
        <a:lstStyle/>
        <a:p>
          <a:endParaRPr lang="en-US"/>
        </a:p>
      </dgm:t>
    </dgm:pt>
    <dgm:pt modelId="{90C43F28-E938-4F1E-B69C-EA76B18076D9}" type="sibTrans" cxnId="{802C4B6B-B56A-48E7-8975-4698722E221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 dirty="0"/>
        </a:p>
      </dgm:t>
    </dgm:pt>
    <dgm:pt modelId="{D13D6C1C-DEBF-46D0-9C8A-6DC44BF2BF0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a-GE" sz="2000" dirty="0" smtClean="0"/>
            <a:t>განხორციელება</a:t>
          </a:r>
          <a:endParaRPr lang="en-US" sz="2000" dirty="0"/>
        </a:p>
      </dgm:t>
    </dgm:pt>
    <dgm:pt modelId="{7866451A-241E-4BC4-8782-A659C0E6A7ED}" type="parTrans" cxnId="{BAF01B60-7EDF-4B6D-8A27-0131236F64B9}">
      <dgm:prSet/>
      <dgm:spPr/>
      <dgm:t>
        <a:bodyPr/>
        <a:lstStyle/>
        <a:p>
          <a:endParaRPr lang="en-US"/>
        </a:p>
      </dgm:t>
    </dgm:pt>
    <dgm:pt modelId="{F163B9D4-3684-4BE6-BC58-C947B5382185}" type="sibTrans" cxnId="{BAF01B60-7EDF-4B6D-8A27-0131236F64B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C1B31C1-22D8-4AC6-A2EC-8107D7F3658B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a-GE" sz="2000" dirty="0" smtClean="0"/>
            <a:t>ხელშეკრულების მართვა</a:t>
          </a:r>
          <a:endParaRPr lang="en-US" sz="2000" dirty="0"/>
        </a:p>
      </dgm:t>
    </dgm:pt>
    <dgm:pt modelId="{D7F541F3-8842-4DDC-A815-1127078F3194}" type="parTrans" cxnId="{E2BF187D-1042-4A23-AD7C-974A4B5391F8}">
      <dgm:prSet/>
      <dgm:spPr/>
      <dgm:t>
        <a:bodyPr/>
        <a:lstStyle/>
        <a:p>
          <a:endParaRPr lang="en-US"/>
        </a:p>
      </dgm:t>
    </dgm:pt>
    <dgm:pt modelId="{8A40A2C2-8799-41DE-BCE2-48EF75A2CA2E}" type="sibTrans" cxnId="{E2BF187D-1042-4A23-AD7C-974A4B5391F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249BEABF-6753-4FE2-98D3-C14C62035BE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ka-GE" sz="2000" dirty="0" smtClean="0"/>
            <a:t>ანალიზი</a:t>
          </a:r>
          <a:endParaRPr lang="en-US" sz="2000" dirty="0"/>
        </a:p>
      </dgm:t>
    </dgm:pt>
    <dgm:pt modelId="{ED45F7C2-7412-4898-B23C-A165E4F39E26}" type="parTrans" cxnId="{8A714CDB-3663-4F1F-A703-92E02D2C6BAD}">
      <dgm:prSet/>
      <dgm:spPr/>
      <dgm:t>
        <a:bodyPr/>
        <a:lstStyle/>
        <a:p>
          <a:endParaRPr lang="en-US"/>
        </a:p>
      </dgm:t>
    </dgm:pt>
    <dgm:pt modelId="{46C7A983-2C94-4A0A-8A72-26249C2CE1A5}" type="sibTrans" cxnId="{8A714CDB-3663-4F1F-A703-92E02D2C6BA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043BB54-3FC6-40FC-A8BB-4A7A724E3C64}" type="pres">
      <dgm:prSet presAssocID="{0BC44D3E-ACC6-4207-8169-72EB73B4FA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CBB582-8B69-4EAF-8B76-25D48C2EFEC6}" type="pres">
      <dgm:prSet presAssocID="{CA5EAD5B-4A0B-4763-BB08-F74062C08401}" presName="node" presStyleLbl="node1" presStyleIdx="0" presStyleCnt="4" custScaleX="136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34053-C7BC-46A5-9C34-94811079E8EC}" type="pres">
      <dgm:prSet presAssocID="{90C43F28-E938-4F1E-B69C-EA76B18076D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98A6EA2-1A58-4D7C-B1EE-E2B0A00C1AE9}" type="pres">
      <dgm:prSet presAssocID="{90C43F28-E938-4F1E-B69C-EA76B18076D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E93DD0C-AD58-4069-A27C-53D27905110B}" type="pres">
      <dgm:prSet presAssocID="{D13D6C1C-DEBF-46D0-9C8A-6DC44BF2BF0F}" presName="node" presStyleLbl="node1" presStyleIdx="1" presStyleCnt="4" custScaleX="162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44349-A294-4273-9E8F-A883959F0886}" type="pres">
      <dgm:prSet presAssocID="{F163B9D4-3684-4BE6-BC58-C947B538218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78114A81-B17A-4E8E-8DE6-EFD1EFBBA67D}" type="pres">
      <dgm:prSet presAssocID="{F163B9D4-3684-4BE6-BC58-C947B538218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8818F5D-E372-4556-864F-E74517F960D7}" type="pres">
      <dgm:prSet presAssocID="{8C1B31C1-22D8-4AC6-A2EC-8107D7F3658B}" presName="node" presStyleLbl="node1" presStyleIdx="2" presStyleCnt="4" custScaleX="175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4F1E3-B4BF-4449-9DD5-D2CC50E53D52}" type="pres">
      <dgm:prSet presAssocID="{8A40A2C2-8799-41DE-BCE2-48EF75A2CA2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2D19919-5E23-4FED-AEE9-E909A0C6535B}" type="pres">
      <dgm:prSet presAssocID="{8A40A2C2-8799-41DE-BCE2-48EF75A2CA2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C990933-DDA8-4472-82E0-B0F0C1884AFE}" type="pres">
      <dgm:prSet presAssocID="{249BEABF-6753-4FE2-98D3-C14C62035BE4}" presName="node" presStyleLbl="node1" presStyleIdx="3" presStyleCnt="4" custScaleX="1546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C3FCF-3B11-4F21-AD7F-1D644141089A}" type="pres">
      <dgm:prSet presAssocID="{46C7A983-2C94-4A0A-8A72-26249C2CE1A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09561EE-904B-4E5F-9BF8-D37A60EA7C11}" type="pres">
      <dgm:prSet presAssocID="{46C7A983-2C94-4A0A-8A72-26249C2CE1A5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94619AE-2F14-4BE1-AB50-814FD52D6093}" type="presOf" srcId="{D13D6C1C-DEBF-46D0-9C8A-6DC44BF2BF0F}" destId="{1E93DD0C-AD58-4069-A27C-53D27905110B}" srcOrd="0" destOrd="0" presId="urn:microsoft.com/office/officeart/2005/8/layout/cycle2"/>
    <dgm:cxn modelId="{7570C10F-9508-47D2-939D-761BECA3A169}" type="presOf" srcId="{F163B9D4-3684-4BE6-BC58-C947B5382185}" destId="{78114A81-B17A-4E8E-8DE6-EFD1EFBBA67D}" srcOrd="1" destOrd="0" presId="urn:microsoft.com/office/officeart/2005/8/layout/cycle2"/>
    <dgm:cxn modelId="{4C0F7B6D-56A8-49BC-A78D-306450C9CE92}" type="presOf" srcId="{F163B9D4-3684-4BE6-BC58-C947B5382185}" destId="{0AB44349-A294-4273-9E8F-A883959F0886}" srcOrd="0" destOrd="0" presId="urn:microsoft.com/office/officeart/2005/8/layout/cycle2"/>
    <dgm:cxn modelId="{57165B15-DFC8-4EC1-B9C4-A80F34ED4E36}" type="presOf" srcId="{8A40A2C2-8799-41DE-BCE2-48EF75A2CA2E}" destId="{E3B4F1E3-B4BF-4449-9DD5-D2CC50E53D52}" srcOrd="0" destOrd="0" presId="urn:microsoft.com/office/officeart/2005/8/layout/cycle2"/>
    <dgm:cxn modelId="{961B8829-09F5-46A4-92D0-CFB705477FDF}" type="presOf" srcId="{46C7A983-2C94-4A0A-8A72-26249C2CE1A5}" destId="{609561EE-904B-4E5F-9BF8-D37A60EA7C11}" srcOrd="1" destOrd="0" presId="urn:microsoft.com/office/officeart/2005/8/layout/cycle2"/>
    <dgm:cxn modelId="{802C4B6B-B56A-48E7-8975-4698722E221E}" srcId="{0BC44D3E-ACC6-4207-8169-72EB73B4FA98}" destId="{CA5EAD5B-4A0B-4763-BB08-F74062C08401}" srcOrd="0" destOrd="0" parTransId="{7D35322F-4D4C-49C7-AD9B-A3484CAC9F79}" sibTransId="{90C43F28-E938-4F1E-B69C-EA76B18076D9}"/>
    <dgm:cxn modelId="{8013F5CD-3A4F-4B08-99C7-E267BDC7A226}" type="presOf" srcId="{8A40A2C2-8799-41DE-BCE2-48EF75A2CA2E}" destId="{B2D19919-5E23-4FED-AEE9-E909A0C6535B}" srcOrd="1" destOrd="0" presId="urn:microsoft.com/office/officeart/2005/8/layout/cycle2"/>
    <dgm:cxn modelId="{8A714CDB-3663-4F1F-A703-92E02D2C6BAD}" srcId="{0BC44D3E-ACC6-4207-8169-72EB73B4FA98}" destId="{249BEABF-6753-4FE2-98D3-C14C62035BE4}" srcOrd="3" destOrd="0" parTransId="{ED45F7C2-7412-4898-B23C-A165E4F39E26}" sibTransId="{46C7A983-2C94-4A0A-8A72-26249C2CE1A5}"/>
    <dgm:cxn modelId="{363DA211-0D9A-452D-8926-048EE67A291A}" type="presOf" srcId="{249BEABF-6753-4FE2-98D3-C14C62035BE4}" destId="{CC990933-DDA8-4472-82E0-B0F0C1884AFE}" srcOrd="0" destOrd="0" presId="urn:microsoft.com/office/officeart/2005/8/layout/cycle2"/>
    <dgm:cxn modelId="{4B7BE649-BEB1-4190-A405-6B66EC73A1F6}" type="presOf" srcId="{0BC44D3E-ACC6-4207-8169-72EB73B4FA98}" destId="{A043BB54-3FC6-40FC-A8BB-4A7A724E3C64}" srcOrd="0" destOrd="0" presId="urn:microsoft.com/office/officeart/2005/8/layout/cycle2"/>
    <dgm:cxn modelId="{E2BF187D-1042-4A23-AD7C-974A4B5391F8}" srcId="{0BC44D3E-ACC6-4207-8169-72EB73B4FA98}" destId="{8C1B31C1-22D8-4AC6-A2EC-8107D7F3658B}" srcOrd="2" destOrd="0" parTransId="{D7F541F3-8842-4DDC-A815-1127078F3194}" sibTransId="{8A40A2C2-8799-41DE-BCE2-48EF75A2CA2E}"/>
    <dgm:cxn modelId="{BAF01B60-7EDF-4B6D-8A27-0131236F64B9}" srcId="{0BC44D3E-ACC6-4207-8169-72EB73B4FA98}" destId="{D13D6C1C-DEBF-46D0-9C8A-6DC44BF2BF0F}" srcOrd="1" destOrd="0" parTransId="{7866451A-241E-4BC4-8782-A659C0E6A7ED}" sibTransId="{F163B9D4-3684-4BE6-BC58-C947B5382185}"/>
    <dgm:cxn modelId="{988E119D-7289-4028-84A0-3D9033071CF5}" type="presOf" srcId="{90C43F28-E938-4F1E-B69C-EA76B18076D9}" destId="{D98A6EA2-1A58-4D7C-B1EE-E2B0A00C1AE9}" srcOrd="1" destOrd="0" presId="urn:microsoft.com/office/officeart/2005/8/layout/cycle2"/>
    <dgm:cxn modelId="{9EE45351-B0A8-42FE-97E6-53B420FEE77D}" type="presOf" srcId="{8C1B31C1-22D8-4AC6-A2EC-8107D7F3658B}" destId="{E8818F5D-E372-4556-864F-E74517F960D7}" srcOrd="0" destOrd="0" presId="urn:microsoft.com/office/officeart/2005/8/layout/cycle2"/>
    <dgm:cxn modelId="{BFF06F60-7E3B-46DA-810B-6BDF56AFD8FF}" type="presOf" srcId="{CA5EAD5B-4A0B-4763-BB08-F74062C08401}" destId="{00CBB582-8B69-4EAF-8B76-25D48C2EFEC6}" srcOrd="0" destOrd="0" presId="urn:microsoft.com/office/officeart/2005/8/layout/cycle2"/>
    <dgm:cxn modelId="{A4598FF9-C9D3-463B-8B88-458670103EF0}" type="presOf" srcId="{90C43F28-E938-4F1E-B69C-EA76B18076D9}" destId="{8DB34053-C7BC-46A5-9C34-94811079E8EC}" srcOrd="0" destOrd="0" presId="urn:microsoft.com/office/officeart/2005/8/layout/cycle2"/>
    <dgm:cxn modelId="{1DC5D7AB-33CE-43D6-A42C-20A157B4DE6D}" type="presOf" srcId="{46C7A983-2C94-4A0A-8A72-26249C2CE1A5}" destId="{383C3FCF-3B11-4F21-AD7F-1D644141089A}" srcOrd="0" destOrd="0" presId="urn:microsoft.com/office/officeart/2005/8/layout/cycle2"/>
    <dgm:cxn modelId="{B28FE242-54BA-418F-A219-AD5A15A85884}" type="presParOf" srcId="{A043BB54-3FC6-40FC-A8BB-4A7A724E3C64}" destId="{00CBB582-8B69-4EAF-8B76-25D48C2EFEC6}" srcOrd="0" destOrd="0" presId="urn:microsoft.com/office/officeart/2005/8/layout/cycle2"/>
    <dgm:cxn modelId="{327E2AA3-0775-4CFC-8FAC-3A6F6AF03B4A}" type="presParOf" srcId="{A043BB54-3FC6-40FC-A8BB-4A7A724E3C64}" destId="{8DB34053-C7BC-46A5-9C34-94811079E8EC}" srcOrd="1" destOrd="0" presId="urn:microsoft.com/office/officeart/2005/8/layout/cycle2"/>
    <dgm:cxn modelId="{7A765B20-5005-40C0-92CC-228DD9F011B4}" type="presParOf" srcId="{8DB34053-C7BC-46A5-9C34-94811079E8EC}" destId="{D98A6EA2-1A58-4D7C-B1EE-E2B0A00C1AE9}" srcOrd="0" destOrd="0" presId="urn:microsoft.com/office/officeart/2005/8/layout/cycle2"/>
    <dgm:cxn modelId="{6A2B7BF7-EE8E-4A11-8182-858D67790CB1}" type="presParOf" srcId="{A043BB54-3FC6-40FC-A8BB-4A7A724E3C64}" destId="{1E93DD0C-AD58-4069-A27C-53D27905110B}" srcOrd="2" destOrd="0" presId="urn:microsoft.com/office/officeart/2005/8/layout/cycle2"/>
    <dgm:cxn modelId="{DB5FDAD8-7C69-4F3C-9AE6-81781ADEC786}" type="presParOf" srcId="{A043BB54-3FC6-40FC-A8BB-4A7A724E3C64}" destId="{0AB44349-A294-4273-9E8F-A883959F0886}" srcOrd="3" destOrd="0" presId="urn:microsoft.com/office/officeart/2005/8/layout/cycle2"/>
    <dgm:cxn modelId="{8556628B-E7A8-4D32-9C69-5899A034A022}" type="presParOf" srcId="{0AB44349-A294-4273-9E8F-A883959F0886}" destId="{78114A81-B17A-4E8E-8DE6-EFD1EFBBA67D}" srcOrd="0" destOrd="0" presId="urn:microsoft.com/office/officeart/2005/8/layout/cycle2"/>
    <dgm:cxn modelId="{49F502B3-FA91-47F2-A8C4-A370DBAD748E}" type="presParOf" srcId="{A043BB54-3FC6-40FC-A8BB-4A7A724E3C64}" destId="{E8818F5D-E372-4556-864F-E74517F960D7}" srcOrd="4" destOrd="0" presId="urn:microsoft.com/office/officeart/2005/8/layout/cycle2"/>
    <dgm:cxn modelId="{3F577B45-38BF-45AD-BC01-3AD8AE04D53F}" type="presParOf" srcId="{A043BB54-3FC6-40FC-A8BB-4A7A724E3C64}" destId="{E3B4F1E3-B4BF-4449-9DD5-D2CC50E53D52}" srcOrd="5" destOrd="0" presId="urn:microsoft.com/office/officeart/2005/8/layout/cycle2"/>
    <dgm:cxn modelId="{CBA359B4-5905-421C-B5B8-2936E9016A25}" type="presParOf" srcId="{E3B4F1E3-B4BF-4449-9DD5-D2CC50E53D52}" destId="{B2D19919-5E23-4FED-AEE9-E909A0C6535B}" srcOrd="0" destOrd="0" presId="urn:microsoft.com/office/officeart/2005/8/layout/cycle2"/>
    <dgm:cxn modelId="{043486DE-055A-4584-A332-59219984131F}" type="presParOf" srcId="{A043BB54-3FC6-40FC-A8BB-4A7A724E3C64}" destId="{CC990933-DDA8-4472-82E0-B0F0C1884AFE}" srcOrd="6" destOrd="0" presId="urn:microsoft.com/office/officeart/2005/8/layout/cycle2"/>
    <dgm:cxn modelId="{72DF0770-926E-4BC3-A298-DA31A99F59DB}" type="presParOf" srcId="{A043BB54-3FC6-40FC-A8BB-4A7A724E3C64}" destId="{383C3FCF-3B11-4F21-AD7F-1D644141089A}" srcOrd="7" destOrd="0" presId="urn:microsoft.com/office/officeart/2005/8/layout/cycle2"/>
    <dgm:cxn modelId="{2496D16A-0CB7-4C20-BAB1-2D1EBFBC475E}" type="presParOf" srcId="{383C3FCF-3B11-4F21-AD7F-1D644141089A}" destId="{609561EE-904B-4E5F-9BF8-D37A60EA7C1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8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3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0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5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9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2317-56B9-4A64-BC35-B1A40949B20F}" type="datetimeFigureOut">
              <a:rPr lang="en-US" smtClean="0"/>
              <a:t>01-Nov-21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EA74-E533-4E22-BE6C-B67F6C8DE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8301" y="5069148"/>
            <a:ext cx="93345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ka-GE" sz="2800" b="1" dirty="0"/>
              <a:t>შესყიდვების დაგეგმვა, </a:t>
            </a:r>
            <a:r>
              <a:rPr lang="en-US" sz="2800" b="1" dirty="0" smtClean="0"/>
              <a:t> </a:t>
            </a:r>
            <a:r>
              <a:rPr lang="ka-GE" sz="2800" b="1" dirty="0" smtClean="0"/>
              <a:t>მიწოდების </a:t>
            </a:r>
            <a:r>
              <a:rPr lang="ka-GE" sz="2800" b="1" dirty="0"/>
              <a:t>ბაზრის </a:t>
            </a:r>
            <a:r>
              <a:rPr lang="ka-GE" sz="2800" b="1" dirty="0" smtClean="0"/>
              <a:t>კვლევა</a:t>
            </a:r>
          </a:p>
          <a:p>
            <a:pPr algn="ctr">
              <a:defRPr/>
            </a:pPr>
            <a:endParaRPr lang="ka-GE" sz="2800" b="1" dirty="0" smtClean="0"/>
          </a:p>
          <a:p>
            <a:pPr algn="ctr">
              <a:defRPr/>
            </a:pPr>
            <a:r>
              <a:rPr lang="ka-GE" b="1" dirty="0" smtClean="0"/>
              <a:t>ალექსანდრე ჩხიკვიშვილი</a:t>
            </a:r>
            <a:endParaRPr lang="ka-GE" b="1" dirty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23334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6627" y="266002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400" dirty="0" smtClean="0">
                <a:solidFill>
                  <a:schemeClr val="accent1"/>
                </a:solidFill>
              </a:rPr>
              <a:t>რას ვიკვლევთ?</a:t>
            </a:r>
            <a:endParaRPr lang="ka-GE" sz="24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3899" y="1255594"/>
            <a:ext cx="3944202" cy="23337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სეზონური </a:t>
            </a:r>
            <a:r>
              <a:rPr lang="ka-GE" sz="2000" dirty="0" smtClean="0"/>
              <a:t>ფაქტორები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278437" y="1255593"/>
            <a:ext cx="6540524" cy="2333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ჩვენი </a:t>
            </a:r>
            <a:r>
              <a:rPr lang="ka-GE" sz="2000" dirty="0"/>
              <a:t>აზრით კლიმატური პირობების გათვალისწინებით (წყალდიდობის პიკი) მდინარე მტკვარზე შეუძლებელი იქნება მშენებლობის ტექნოლოგიური ნორმებით ხიდის გაკეთება 45 სამუშაო </a:t>
            </a:r>
            <a:r>
              <a:rPr lang="ka-GE" sz="2000" dirty="0" smtClean="0"/>
              <a:t>დღეში</a:t>
            </a:r>
            <a:endParaRPr lang="en-US" sz="2000" dirty="0"/>
          </a:p>
        </p:txBody>
      </p:sp>
      <p:sp>
        <p:nvSpPr>
          <p:cNvPr id="9" name="Notched Right Arrow 8"/>
          <p:cNvSpPr/>
          <p:nvPr/>
        </p:nvSpPr>
        <p:spPr>
          <a:xfrm>
            <a:off x="4531058" y="1951630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3899" y="4001069"/>
            <a:ext cx="3944202" cy="22359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ბუნდოვანი ინფორმაცია</a:t>
            </a:r>
            <a:endParaRPr lang="en-US" sz="2000" dirty="0"/>
          </a:p>
        </p:txBody>
      </p:sp>
      <p:sp>
        <p:nvSpPr>
          <p:cNvPr id="8" name="Notched Right Arrow 7"/>
          <p:cNvSpPr/>
          <p:nvPr/>
        </p:nvSpPr>
        <p:spPr>
          <a:xfrm>
            <a:off x="4531058" y="4750558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78437" y="4001069"/>
            <a:ext cx="6540524" cy="2333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მე-4 პოზიციას ფრჩხილებში უწერია "შტეკერით". განმარტეთ რას გულისხმობთ. </a:t>
            </a:r>
            <a:r>
              <a:rPr lang="en-US" sz="2000" dirty="0"/>
              <a:t>G24d-1 13W 4000K - </a:t>
            </a:r>
            <a:r>
              <a:rPr lang="ka-GE" sz="2000" dirty="0"/>
              <a:t>ეს აბრევიატურა უკვე იძლევა ნათურის იდენტიფიცირების საშუალებას, მაგრამ ყოველგვარი შტეკერის გარეშე. თუ ეს თქვენეული სახელია </a:t>
            </a:r>
            <a:r>
              <a:rPr lang="en-US" sz="2000" dirty="0"/>
              <a:t>G24d-1 </a:t>
            </a:r>
            <a:r>
              <a:rPr lang="ka-GE" sz="2000" dirty="0"/>
              <a:t>ცოკოლისა</a:t>
            </a:r>
            <a:r>
              <a:rPr lang="ka-GE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06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00996" y="14068"/>
            <a:ext cx="1163835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a-GE" sz="3200" b="1" dirty="0" smtClean="0"/>
              <a:t>ჩართულობა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7558776" y="743200"/>
            <a:ext cx="3175180" cy="1899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ფინანსები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102624" y="3037017"/>
            <a:ext cx="3235569" cy="1899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პროექტის მენეჯერი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616" y="2000346"/>
            <a:ext cx="2423979" cy="2767099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330996" y="803339"/>
            <a:ext cx="3511349" cy="1899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მხარჯავი დეპარტამენტი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8285870" y="2868306"/>
            <a:ext cx="3239969" cy="1899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იურისტები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2135313" y="4687338"/>
            <a:ext cx="3466889" cy="1899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შესყიდვები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6190092" y="4767445"/>
            <a:ext cx="3438381" cy="1899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/>
              <a:t>დარგის სპეციალისტები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63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6" grpId="0" animBg="1"/>
      <p:bldP spid="1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521" y="312860"/>
            <a:ext cx="104298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დაგეგმვის </a:t>
            </a:r>
            <a:r>
              <a:rPr lang="ka-GE" sz="2400" dirty="0" smtClean="0">
                <a:solidFill>
                  <a:schemeClr val="accent1">
                    <a:lumMod val="50000"/>
                  </a:schemeClr>
                </a:solidFill>
              </a:rPr>
              <a:t>ეტაპი </a:t>
            </a:r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შესყიდვების </a:t>
            </a:r>
            <a:r>
              <a:rPr lang="ka-GE" sz="2400" dirty="0" smtClean="0">
                <a:solidFill>
                  <a:schemeClr val="accent1">
                    <a:lumMod val="50000"/>
                  </a:schemeClr>
                </a:solidFill>
              </a:rPr>
              <a:t>მთლიან ციკლში</a:t>
            </a:r>
            <a:endParaRPr lang="ka-GE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ka-G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11403864"/>
              </p:ext>
            </p:extLst>
          </p:nvPr>
        </p:nvGraphicFramePr>
        <p:xfrm>
          <a:off x="1394243" y="1051524"/>
          <a:ext cx="9043773" cy="5221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22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199" y="561974"/>
            <a:ext cx="114966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dirty="0">
                <a:solidFill>
                  <a:schemeClr val="accent1">
                    <a:lumMod val="50000"/>
                  </a:schemeClr>
                </a:solidFill>
              </a:rPr>
              <a:t>როდის ხდება საჭირო მიწოდების ბაზრის კვლევა?</a:t>
            </a:r>
          </a:p>
          <a:p>
            <a:pPr algn="just"/>
            <a:endParaRPr lang="ka-GE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805" y="1087680"/>
            <a:ext cx="9095734" cy="5430786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163875" y="4148760"/>
            <a:ext cx="352281" cy="30018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22" name="Oval 21"/>
          <p:cNvSpPr/>
          <p:nvPr/>
        </p:nvSpPr>
        <p:spPr>
          <a:xfrm>
            <a:off x="4828425" y="2489904"/>
            <a:ext cx="352281" cy="30018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23" name="Oval 22"/>
          <p:cNvSpPr/>
          <p:nvPr/>
        </p:nvSpPr>
        <p:spPr>
          <a:xfrm>
            <a:off x="6670314" y="2600741"/>
            <a:ext cx="352281" cy="3001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21" name="Oval 20"/>
          <p:cNvSpPr/>
          <p:nvPr/>
        </p:nvSpPr>
        <p:spPr>
          <a:xfrm>
            <a:off x="8605347" y="3216880"/>
            <a:ext cx="884815" cy="8012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14" name="Plus 13"/>
          <p:cNvSpPr/>
          <p:nvPr/>
        </p:nvSpPr>
        <p:spPr>
          <a:xfrm>
            <a:off x="3671668" y="2489904"/>
            <a:ext cx="670733" cy="5487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93" y="3717183"/>
            <a:ext cx="1089102" cy="1243267"/>
          </a:xfrm>
          <a:prstGeom prst="rect">
            <a:avLst/>
          </a:prstGeom>
        </p:spPr>
      </p:pic>
      <p:sp>
        <p:nvSpPr>
          <p:cNvPr id="17" name="Plus 16"/>
          <p:cNvSpPr/>
          <p:nvPr/>
        </p:nvSpPr>
        <p:spPr>
          <a:xfrm>
            <a:off x="8176836" y="2443000"/>
            <a:ext cx="670733" cy="5487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25" name="Plus 24"/>
          <p:cNvSpPr/>
          <p:nvPr/>
        </p:nvSpPr>
        <p:spPr>
          <a:xfrm>
            <a:off x="8838815" y="2443000"/>
            <a:ext cx="670733" cy="5487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  <p:sp>
        <p:nvSpPr>
          <p:cNvPr id="26" name="Plus 25"/>
          <p:cNvSpPr/>
          <p:nvPr/>
        </p:nvSpPr>
        <p:spPr>
          <a:xfrm>
            <a:off x="7022595" y="4457852"/>
            <a:ext cx="670733" cy="5487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a-GE"/>
          </a:p>
        </p:txBody>
      </p:sp>
    </p:spTree>
    <p:extLst>
      <p:ext uri="{BB962C8B-B14F-4D97-AF65-F5344CB8AC3E}">
        <p14:creationId xmlns:p14="http://schemas.microsoft.com/office/powerpoint/2010/main" val="10926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1" grpId="0" animBg="1"/>
      <p:bldP spid="14" grpId="0" animBg="1"/>
      <p:bldP spid="17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24873" y="60980"/>
            <a:ext cx="114585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dirty="0" smtClean="0">
                <a:solidFill>
                  <a:schemeClr val="accent1">
                    <a:lumMod val="50000"/>
                  </a:schemeClr>
                </a:solidFill>
              </a:rPr>
              <a:t>ბაზრის კვლევა</a:t>
            </a:r>
          </a:p>
          <a:p>
            <a:pPr lvl="0"/>
            <a:endParaRPr lang="ka-GE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5" y="3457561"/>
            <a:ext cx="2978785" cy="3400439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945783" y="630518"/>
            <a:ext cx="4180451" cy="2053708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ინფორმაციის წყაროები?</a:t>
            </a:r>
            <a:endParaRPr lang="en-US" sz="2800" dirty="0"/>
          </a:p>
        </p:txBody>
      </p:sp>
      <p:sp>
        <p:nvSpPr>
          <p:cNvPr id="8" name="Oval Callout 7"/>
          <p:cNvSpPr/>
          <p:nvPr/>
        </p:nvSpPr>
        <p:spPr>
          <a:xfrm>
            <a:off x="239151" y="705475"/>
            <a:ext cx="4320561" cy="1743427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რა შემთხვევებში?</a:t>
            </a:r>
            <a:endParaRPr lang="en-US" sz="2800" dirty="0"/>
          </a:p>
        </p:txBody>
      </p:sp>
      <p:sp>
        <p:nvSpPr>
          <p:cNvPr id="9" name="Oval Callout 8"/>
          <p:cNvSpPr/>
          <p:nvPr/>
        </p:nvSpPr>
        <p:spPr>
          <a:xfrm>
            <a:off x="4710375" y="4644199"/>
            <a:ext cx="4320561" cy="174342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პოტენციური მიმწოდებლები?</a:t>
            </a:r>
            <a:endParaRPr lang="en-US" sz="2800" dirty="0"/>
          </a:p>
        </p:txBody>
      </p:sp>
      <p:sp>
        <p:nvSpPr>
          <p:cNvPr id="10" name="Oval Callout 9"/>
          <p:cNvSpPr/>
          <p:nvPr/>
        </p:nvSpPr>
        <p:spPr>
          <a:xfrm>
            <a:off x="7644185" y="2684226"/>
            <a:ext cx="4320561" cy="1743427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ეტაპობრივი შეხვედრები?</a:t>
            </a:r>
            <a:endParaRPr lang="en-US" sz="2800" dirty="0"/>
          </a:p>
        </p:txBody>
      </p:sp>
      <p:sp>
        <p:nvSpPr>
          <p:cNvPr id="11" name="Oval Callout 10"/>
          <p:cNvSpPr/>
          <p:nvPr/>
        </p:nvSpPr>
        <p:spPr>
          <a:xfrm>
            <a:off x="2690204" y="2355167"/>
            <a:ext cx="4180451" cy="205370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რას ვუყურებ სისტემაში?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80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228600"/>
            <a:ext cx="114585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ka-GE" sz="2400" dirty="0" smtClean="0">
                <a:solidFill>
                  <a:schemeClr val="accent1">
                    <a:lumMod val="50000"/>
                  </a:schemeClr>
                </a:solidFill>
              </a:rPr>
              <a:t>მიმწოდებელთა გამოკითხვა</a:t>
            </a:r>
          </a:p>
          <a:p>
            <a:pPr algn="ctr"/>
            <a:r>
              <a:rPr lang="ka-GE" sz="2400" dirty="0" smtClean="0">
                <a:solidFill>
                  <a:schemeClr val="accent1">
                    <a:lumMod val="50000"/>
                  </a:schemeClr>
                </a:solidFill>
              </a:rPr>
              <a:t>(ღია კარის დღეები)</a:t>
            </a:r>
          </a:p>
          <a:p>
            <a:pPr lvl="0"/>
            <a:endParaRPr lang="ka-GE" sz="1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5" y="3457561"/>
            <a:ext cx="2978785" cy="340043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835746" y="1389746"/>
            <a:ext cx="3742006" cy="126609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რა მიზნით?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555310" y="3226296"/>
            <a:ext cx="3742006" cy="1266092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როგორ ვატარებთ?</a:t>
            </a:r>
            <a:endParaRPr lang="en-US" sz="2800" dirty="0"/>
          </a:p>
        </p:txBody>
      </p:sp>
      <p:sp>
        <p:nvSpPr>
          <p:cNvPr id="8" name="Oval Callout 7"/>
          <p:cNvSpPr/>
          <p:nvPr/>
        </p:nvSpPr>
        <p:spPr>
          <a:xfrm>
            <a:off x="969303" y="1487509"/>
            <a:ext cx="3742006" cy="126609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რა შემთხვევებში?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29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53112" y="631493"/>
            <a:ext cx="89154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a-GE" sz="2800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გმადლობთ </a:t>
            </a:r>
            <a:r>
              <a:rPr lang="ka-GE" sz="2800" b="1" dirty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ყურადღებისთვის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!</a:t>
            </a:r>
            <a:endParaRPr lang="ka-GE" sz="28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endParaRPr lang="ka-GE" sz="28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r>
              <a:rPr lang="ka-GE" sz="2800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სახელმწიფო შესყიდვების სააგენტო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>
              <a:defRPr/>
            </a:pPr>
            <a:r>
              <a:rPr lang="ka-GE" sz="1200" dirty="0" smtClean="0"/>
              <a:t>ჰოლბრუკის ქ. N8</a:t>
            </a:r>
            <a:r>
              <a:rPr lang="en-US" sz="1200" dirty="0" smtClean="0"/>
              <a:t>., </a:t>
            </a:r>
            <a:r>
              <a:rPr lang="ka-GE" sz="1200" dirty="0" smtClean="0"/>
              <a:t>თბილისი</a:t>
            </a:r>
            <a:r>
              <a:rPr lang="en-US" sz="1200" dirty="0" smtClean="0"/>
              <a:t>, </a:t>
            </a:r>
            <a:r>
              <a:rPr lang="ka-GE" sz="1200" dirty="0" smtClean="0"/>
              <a:t>საქართველო</a:t>
            </a:r>
            <a:r>
              <a:rPr lang="pt-BR" sz="1200" dirty="0" smtClean="0"/>
              <a:t> 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107" y="2388417"/>
            <a:ext cx="2978785" cy="3400439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5410812" y="1280580"/>
            <a:ext cx="6067912" cy="130829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კითხვები, კომენტარები, მოსაზრებები?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58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2800" dirty="0" smtClean="0">
                <a:solidFill>
                  <a:schemeClr val="accent1">
                    <a:lumMod val="50000"/>
                  </a:schemeClr>
                </a:solidFill>
              </a:rPr>
              <a:t>დაგეგმვის ტიპიური ეტაპები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1069955"/>
              </p:ext>
            </p:extLst>
          </p:nvPr>
        </p:nvGraphicFramePr>
        <p:xfrm>
          <a:off x="253218" y="667519"/>
          <a:ext cx="11549575" cy="31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Down Arrow 7"/>
          <p:cNvSpPr/>
          <p:nvPr/>
        </p:nvSpPr>
        <p:spPr>
          <a:xfrm>
            <a:off x="102906" y="3848669"/>
            <a:ext cx="11518336" cy="777922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/>
              <a:t>განხორციელება</a:t>
            </a:r>
            <a:endParaRPr lang="en-US" sz="2000" dirty="0"/>
          </a:p>
        </p:txBody>
      </p:sp>
      <p:sp>
        <p:nvSpPr>
          <p:cNvPr id="13" name="Down Arrow 12"/>
          <p:cNvSpPr/>
          <p:nvPr/>
        </p:nvSpPr>
        <p:spPr>
          <a:xfrm>
            <a:off x="102906" y="4738048"/>
            <a:ext cx="11518336" cy="73470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ხელშეკრულების მართვა</a:t>
            </a:r>
            <a:endParaRPr lang="en-US" sz="2000" dirty="0"/>
          </a:p>
        </p:txBody>
      </p:sp>
      <p:sp>
        <p:nvSpPr>
          <p:cNvPr id="14" name="Down Arrow 13"/>
          <p:cNvSpPr/>
          <p:nvPr/>
        </p:nvSpPr>
        <p:spPr>
          <a:xfrm>
            <a:off x="102906" y="5627427"/>
            <a:ext cx="11518336" cy="734705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ანალიზი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85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2400" dirty="0" smtClean="0">
                <a:solidFill>
                  <a:schemeClr val="accent1">
                    <a:lumMod val="50000"/>
                  </a:schemeClr>
                </a:solidFill>
              </a:rPr>
              <a:t>შესყიდვების მარეგულირებელი კანონმდებლობა</a:t>
            </a:r>
            <a:r>
              <a:rPr lang="ka-G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vs </a:t>
            </a:r>
            <a:r>
              <a:rPr lang="ka-GE" sz="2400" dirty="0" smtClean="0">
                <a:solidFill>
                  <a:schemeClr val="accent1">
                    <a:lumMod val="50000"/>
                  </a:schemeClr>
                </a:solidFill>
              </a:rPr>
              <a:t>შესყიდვაბის დაგეგმვა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716188"/>
            <a:ext cx="3944202" cy="10034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კანონი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4176216" y="849413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67786" y="716188"/>
            <a:ext cx="7028595" cy="10034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შემსყიდველი ორგანიზაცია შესყიდვებს ახორციელებს წინასწარ განსაზღვრული შესყიდვების წლიური გეგმის </a:t>
            </a:r>
            <a:r>
              <a:rPr lang="ka-GE" sz="2000" dirty="0" smtClean="0"/>
              <a:t>შესაბამისად ...</a:t>
            </a:r>
            <a:endParaRPr lang="en-US" sz="2000" dirty="0"/>
          </a:p>
        </p:txBody>
      </p:sp>
      <p:sp>
        <p:nvSpPr>
          <p:cNvPr id="11" name="Rounded Rectangle 10"/>
          <p:cNvSpPr/>
          <p:nvPr/>
        </p:nvSpPr>
        <p:spPr>
          <a:xfrm>
            <a:off x="-3" y="1912587"/>
            <a:ext cx="3944202" cy="333086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ანგარიშგების წესი</a:t>
            </a:r>
          </a:p>
          <a:p>
            <a:pPr algn="ctr"/>
            <a:r>
              <a:rPr lang="ka-GE" sz="2000" dirty="0" smtClean="0"/>
              <a:t>(ბრძანება</a:t>
            </a:r>
            <a:r>
              <a:rPr lang="en-US" sz="2000" dirty="0" smtClean="0"/>
              <a:t> N2</a:t>
            </a:r>
            <a:r>
              <a:rPr lang="ka-GE" sz="2000" dirty="0" smtClean="0"/>
              <a:t>)</a:t>
            </a:r>
            <a:endParaRPr lang="en-US" sz="2000" dirty="0"/>
          </a:p>
        </p:txBody>
      </p:sp>
      <p:sp>
        <p:nvSpPr>
          <p:cNvPr id="12" name="Notched Right Arrow 11"/>
          <p:cNvSpPr/>
          <p:nvPr/>
        </p:nvSpPr>
        <p:spPr>
          <a:xfrm>
            <a:off x="4176215" y="2544010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967783" y="3857419"/>
            <a:ext cx="7028595" cy="14993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ყოველი შესყიდვის განხორციელების პროცედურების დაწყებამდე (გარდა გადაუდებელი აუცილებლობით გამოწვეული შესყიდვებისა) წლიური გეგმის შესაბამისად შემსყიდველი ორგანიზაცია </a:t>
            </a:r>
            <a:r>
              <a:rPr lang="ka-GE" sz="2000" dirty="0">
                <a:solidFill>
                  <a:srgbClr val="FF0000"/>
                </a:solidFill>
              </a:rPr>
              <a:t>ატარებს მოსამზადებელ</a:t>
            </a:r>
            <a:r>
              <a:rPr lang="ka-GE" sz="2000" dirty="0"/>
              <a:t> </a:t>
            </a:r>
            <a:r>
              <a:rPr lang="ka-GE" sz="2000" dirty="0">
                <a:solidFill>
                  <a:srgbClr val="FF0000"/>
                </a:solidFill>
              </a:rPr>
              <a:t>სამუშაოებს</a:t>
            </a:r>
            <a:r>
              <a:rPr lang="ka-GE" sz="2000" dirty="0"/>
              <a:t>. </a:t>
            </a:r>
            <a:endParaRPr lang="en-US" sz="2000" dirty="0"/>
          </a:p>
        </p:txBody>
      </p:sp>
      <p:sp>
        <p:nvSpPr>
          <p:cNvPr id="14" name="Notched Right Arrow 13"/>
          <p:cNvSpPr/>
          <p:nvPr/>
        </p:nvSpPr>
        <p:spPr>
          <a:xfrm>
            <a:off x="4183038" y="4238607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967782" y="1992239"/>
            <a:ext cx="7028595" cy="16423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შესყიდვების წლიური გეგმის პროექტის შემუშავების დროს გათვალისწინებულ უნდა იქნეს:</a:t>
            </a:r>
          </a:p>
          <a:p>
            <a:pPr algn="ctr"/>
            <a:r>
              <a:rPr lang="ka-GE" sz="2000" dirty="0"/>
              <a:t>ა) შესყიდვის განხორციელების აუცილებლობა;</a:t>
            </a:r>
          </a:p>
          <a:p>
            <a:pPr algn="ctr"/>
            <a:r>
              <a:rPr lang="ka-GE" sz="2000" dirty="0"/>
              <a:t>ბ) შესყიდვის ობიექტთა ერთგვაროვნება;</a:t>
            </a:r>
          </a:p>
          <a:p>
            <a:pPr algn="ctr"/>
            <a:r>
              <a:rPr lang="ka-GE" sz="2000" dirty="0"/>
              <a:t>გ) მსგავსი შესყიდვის განხორციელების </a:t>
            </a:r>
            <a:r>
              <a:rPr lang="ka-GE" sz="2000" dirty="0" smtClean="0"/>
              <a:t>გამოცდილება</a:t>
            </a:r>
            <a:r>
              <a:rPr lang="en-US" sz="2000" dirty="0" smtClean="0"/>
              <a:t> ….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65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2800" dirty="0" smtClean="0">
                <a:solidFill>
                  <a:schemeClr val="accent1">
                    <a:lumMod val="50000"/>
                  </a:schemeClr>
                </a:solidFill>
              </a:rPr>
              <a:t>მეთოდური მითითებები და რეკომენდაციები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74" y="1903793"/>
            <a:ext cx="5518171" cy="495420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-1" y="619703"/>
            <a:ext cx="5941331" cy="70412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მეთოდური მითითებები შესყიდვის წინამოსამზადებელი ეტაპისათვის</a:t>
            </a:r>
            <a:endParaRPr lang="ka-GE" sz="2000" dirty="0" smtClean="0"/>
          </a:p>
        </p:txBody>
      </p:sp>
      <p:sp>
        <p:nvSpPr>
          <p:cNvPr id="20" name="Rounded Rectangle 19"/>
          <p:cNvSpPr/>
          <p:nvPr/>
        </p:nvSpPr>
        <p:spPr>
          <a:xfrm>
            <a:off x="6096001" y="619702"/>
            <a:ext cx="2665862" cy="17277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10 რეკომენდაცია მიწოდების ბაზრის კვლევასთან დაკავშირებით</a:t>
            </a:r>
            <a:endParaRPr lang="ka-GE" sz="2000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6096000" y="3320284"/>
            <a:ext cx="3020704" cy="21212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ტიპიური ხშირად დაშვებული შეცდომები, რაც მნიშვნელოვნად ამცირებს კონკურენციას</a:t>
            </a:r>
          </a:p>
          <a:p>
            <a:pPr algn="ctr"/>
            <a:endParaRPr lang="ka-GE" sz="2000" dirty="0" smtClean="0"/>
          </a:p>
        </p:txBody>
      </p:sp>
      <p:sp>
        <p:nvSpPr>
          <p:cNvPr id="3" name="Down Arrow 2"/>
          <p:cNvSpPr/>
          <p:nvPr/>
        </p:nvSpPr>
        <p:spPr>
          <a:xfrm>
            <a:off x="2006221" y="1428142"/>
            <a:ext cx="1405720" cy="402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751478" y="2618066"/>
            <a:ext cx="1405720" cy="402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230432" y="564285"/>
            <a:ext cx="2615825" cy="17277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ელექტრონული ტენდერის ჩატარებისას ბაზრის კვლევა</a:t>
            </a:r>
            <a:endParaRPr lang="ka-GE" sz="2000" dirty="0" smtClean="0"/>
          </a:p>
        </p:txBody>
      </p:sp>
      <p:sp>
        <p:nvSpPr>
          <p:cNvPr id="10" name="Down Arrow 9"/>
          <p:cNvSpPr/>
          <p:nvPr/>
        </p:nvSpPr>
        <p:spPr>
          <a:xfrm>
            <a:off x="10037924" y="2618081"/>
            <a:ext cx="1405720" cy="4025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273648" y="3320284"/>
            <a:ext cx="2777325" cy="21212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მითითებები ბაზრის კვლევის განხორციელების დროს</a:t>
            </a:r>
          </a:p>
          <a:p>
            <a:pPr algn="ctr"/>
            <a:endParaRPr lang="ka-GE" sz="2000" dirty="0" smtClean="0"/>
          </a:p>
        </p:txBody>
      </p:sp>
    </p:spTree>
    <p:extLst>
      <p:ext uri="{BB962C8B-B14F-4D97-AF65-F5344CB8AC3E}">
        <p14:creationId xmlns:p14="http://schemas.microsoft.com/office/powerpoint/2010/main" val="36727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26218" y="266002"/>
            <a:ext cx="7904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400" dirty="0">
                <a:solidFill>
                  <a:schemeClr val="accent1"/>
                </a:solidFill>
              </a:rPr>
              <a:t>რა მიზნით ხორციელდება მიწოდების ბაზრის </a:t>
            </a:r>
            <a:r>
              <a:rPr lang="ka-GE" sz="2400" dirty="0" smtClean="0">
                <a:solidFill>
                  <a:schemeClr val="accent1"/>
                </a:solidFill>
              </a:rPr>
              <a:t>კვლევა?</a:t>
            </a:r>
            <a:endParaRPr lang="ka-GE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3898"/>
            <a:ext cx="8147362" cy="2535273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682153" y="1782823"/>
            <a:ext cx="4487593" cy="18363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თქვენ როგორ აწარმოებთ ბაზრის კვლევას?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84" y="3749554"/>
            <a:ext cx="2423979" cy="276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6627" y="266002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400" dirty="0" smtClean="0">
                <a:solidFill>
                  <a:schemeClr val="accent1"/>
                </a:solidFill>
              </a:rPr>
              <a:t>რას ვიკვლევთ?</a:t>
            </a:r>
            <a:endParaRPr lang="ka-GE" sz="24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2956" y="3548417"/>
            <a:ext cx="3944202" cy="23337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სპეციფიკაციები/საჭიროება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401267" y="3548417"/>
            <a:ext cx="6540524" cy="2333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ნაცვლად მოთხოვნილი 14 დუიმი/წმ-სა, მისი ბეჭდვის სიჩქარე შეადგენს 10 დუიმი/წმ-ს. ასეთი სიჩქარის პრინტერი 100 მმ სიგრძის ეტიკეტს მხოლოდ 0,113 წამით უფრო გვიან დაბეჭდავს, რაც დამეთანხმებით, არანაირად არ უნდა იყოს თქვენთვის კრიტიკული პარამეტრი</a:t>
            </a:r>
            <a:endParaRPr lang="en-US" sz="2000" dirty="0"/>
          </a:p>
        </p:txBody>
      </p:sp>
      <p:sp>
        <p:nvSpPr>
          <p:cNvPr id="9" name="Notched Right Arrow 8"/>
          <p:cNvSpPr/>
          <p:nvPr/>
        </p:nvSpPr>
        <p:spPr>
          <a:xfrm>
            <a:off x="4626848" y="4346810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401267" y="961846"/>
            <a:ext cx="6540524" cy="1003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კითხვები/კომენტარები სისტემაში </a:t>
            </a:r>
          </a:p>
          <a:p>
            <a:pPr algn="ctr"/>
            <a:r>
              <a:rPr lang="ka-GE" sz="2000" dirty="0" smtClean="0"/>
              <a:t>მიმწოდებლების მხრიდან</a:t>
            </a:r>
            <a:endParaRPr lang="en-US" sz="2000" dirty="0"/>
          </a:p>
        </p:txBody>
      </p:sp>
      <p:sp>
        <p:nvSpPr>
          <p:cNvPr id="12" name="Rounded Rectangle 11"/>
          <p:cNvSpPr/>
          <p:nvPr/>
        </p:nvSpPr>
        <p:spPr>
          <a:xfrm>
            <a:off x="411708" y="961847"/>
            <a:ext cx="3944202" cy="10034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კვლევის საგანი</a:t>
            </a:r>
            <a:endParaRPr lang="en-US" sz="2000" dirty="0"/>
          </a:p>
        </p:txBody>
      </p:sp>
      <p:sp>
        <p:nvSpPr>
          <p:cNvPr id="2" name="Down Arrow 1"/>
          <p:cNvSpPr/>
          <p:nvPr/>
        </p:nvSpPr>
        <p:spPr>
          <a:xfrm>
            <a:off x="1937982" y="2283511"/>
            <a:ext cx="614149" cy="8871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255272" y="2199457"/>
            <a:ext cx="614149" cy="88710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2" grpId="0" animBg="1"/>
      <p:bldP spid="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6627" y="266002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400" dirty="0" smtClean="0">
                <a:solidFill>
                  <a:schemeClr val="accent1"/>
                </a:solidFill>
              </a:rPr>
              <a:t>რას ვიკვლევთ?</a:t>
            </a:r>
            <a:endParaRPr lang="ka-GE" sz="24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3899" y="1255594"/>
            <a:ext cx="3944202" cy="23337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უჩვეულო </a:t>
            </a:r>
            <a:r>
              <a:rPr lang="ka-GE" sz="2000" dirty="0"/>
              <a:t>მოთხოვნები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278437" y="1255593"/>
            <a:ext cx="6540524" cy="2333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თქვენ </a:t>
            </a:r>
            <a:r>
              <a:rPr lang="ka-GE" sz="2000" dirty="0"/>
              <a:t>მიერ მე-12 პოზიციაზე მოთხოვნილი სილი მარინი 70 მგ. დოზირებით არ არის საქართველოს ფარმაცევტულ ბაზარზე. მისაღებია თქვენთვის ამ პოზიციაზე რომ შემოგთავაზოთ 35 მგ. შესაბამისად 10კოლოფი?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13899" y="4001069"/>
            <a:ext cx="3944202" cy="22359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მიწოდების მოკლე ვადები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5278437" y="4001069"/>
            <a:ext cx="6540524" cy="23337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თქვენ </a:t>
            </a:r>
            <a:r>
              <a:rPr lang="ka-GE" sz="2000" dirty="0"/>
              <a:t>გიწერიათ საოფისე ტექნიკის დიაგნოსტიკა უნდა მოხდეს 1 დღის ვადაში, ამ დროს ჩამონათვალში მოცემულია საკმაოდ რთული ტექნიკა. ხშირ შემთხვევაში ასეთი რთული ტექნიკის დიაგნოსტიკა ერთ დღეში ვერ ხერხდება</a:t>
            </a:r>
            <a:endParaRPr lang="en-US" sz="2000" dirty="0"/>
          </a:p>
        </p:txBody>
      </p:sp>
      <p:sp>
        <p:nvSpPr>
          <p:cNvPr id="9" name="Notched Right Arrow 8"/>
          <p:cNvSpPr/>
          <p:nvPr/>
        </p:nvSpPr>
        <p:spPr>
          <a:xfrm>
            <a:off x="4531058" y="1951630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4531058" y="4750558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6627" y="266002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400" dirty="0" smtClean="0">
                <a:solidFill>
                  <a:schemeClr val="accent1"/>
                </a:solidFill>
              </a:rPr>
              <a:t>რას ვიკვლევთ?</a:t>
            </a:r>
            <a:endParaRPr lang="ka-GE" sz="24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3899" y="1255594"/>
            <a:ext cx="3944202" cy="23337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ტენდერის მიმდინარეობის </a:t>
            </a:r>
            <a:r>
              <a:rPr lang="ka-GE" sz="2000" dirty="0" smtClean="0"/>
              <a:t>მოკლე ვადა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278437" y="1255593"/>
            <a:ext cx="6540524" cy="2333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ფასის </a:t>
            </a:r>
            <a:r>
              <a:rPr lang="ka-GE" sz="2000" dirty="0"/>
              <a:t>დადგენისათვის საჭიროა ობიექტის დათვალიერება გვირთულდება საქმე, ვინაიდან 4 დღე ძალიან მოკლე პერიოდია. იქნებ გაახანგრძლივოთ ტენდერი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13899" y="4001069"/>
            <a:ext cx="3944202" cy="22359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დაბალი </a:t>
            </a:r>
            <a:r>
              <a:rPr lang="ka-GE" sz="2000" dirty="0"/>
              <a:t>სავარაუდო </a:t>
            </a:r>
            <a:r>
              <a:rPr lang="ka-GE" sz="2000" dirty="0" smtClean="0"/>
              <a:t>ღირებულება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5278437" y="4001069"/>
            <a:ext cx="6540524" cy="23337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„ასეთი თანხით შეუძლებელია“, </a:t>
            </a:r>
            <a:endParaRPr lang="ka-GE" sz="2000" dirty="0" smtClean="0"/>
          </a:p>
          <a:p>
            <a:pPr algn="ctr"/>
            <a:endParaRPr lang="ka-GE" sz="2000" dirty="0" smtClean="0"/>
          </a:p>
          <a:p>
            <a:pPr algn="ctr"/>
            <a:r>
              <a:rPr lang="ka-GE" sz="2000" dirty="0" smtClean="0"/>
              <a:t>”</a:t>
            </a:r>
            <a:r>
              <a:rPr lang="ka-GE" sz="2000" dirty="0"/>
              <a:t>არარეალური ფასია, თვითღირებულება ბევრად მეტი ჯდება“, </a:t>
            </a:r>
            <a:endParaRPr lang="ka-GE" sz="2000" dirty="0" smtClean="0"/>
          </a:p>
          <a:p>
            <a:pPr algn="ctr"/>
            <a:endParaRPr lang="ka-GE" sz="2000" dirty="0" smtClean="0"/>
          </a:p>
          <a:p>
            <a:pPr algn="ctr"/>
            <a:r>
              <a:rPr lang="ka-GE" sz="2000" dirty="0" smtClean="0"/>
              <a:t>”</a:t>
            </a:r>
            <a:r>
              <a:rPr lang="ka-GE" sz="2000" dirty="0"/>
              <a:t>აქ რაღაც შეცდომაა, ბიუჯეტი არარეალურია“. </a:t>
            </a:r>
            <a:endParaRPr lang="en-US" sz="2000" dirty="0"/>
          </a:p>
        </p:txBody>
      </p:sp>
      <p:sp>
        <p:nvSpPr>
          <p:cNvPr id="9" name="Notched Right Arrow 8"/>
          <p:cNvSpPr/>
          <p:nvPr/>
        </p:nvSpPr>
        <p:spPr>
          <a:xfrm>
            <a:off x="4531058" y="1951630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4531058" y="4750558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06627" y="266002"/>
            <a:ext cx="2343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a-GE" sz="2400" dirty="0" smtClean="0">
                <a:solidFill>
                  <a:schemeClr val="accent1"/>
                </a:solidFill>
              </a:rPr>
              <a:t>რას ვიკვლევთ?</a:t>
            </a:r>
            <a:endParaRPr lang="ka-GE" sz="2400"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3899" y="1255594"/>
            <a:ext cx="3944202" cy="23337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საწარმოების რესურსი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5278437" y="1255593"/>
            <a:ext cx="6540524" cy="2333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/>
              <a:t>შეიძლება თუ არა ფორმების შემოტანა ეტაპობრივად, სიტყვაზე თვეში 500 </a:t>
            </a:r>
            <a:r>
              <a:rPr lang="ka-GE" sz="2000" dirty="0" smtClean="0"/>
              <a:t>ცალი</a:t>
            </a:r>
          </a:p>
          <a:p>
            <a:pPr algn="ctr"/>
            <a:endParaRPr lang="ka-GE" sz="2000" dirty="0"/>
          </a:p>
          <a:p>
            <a:pPr algn="ctr"/>
            <a:r>
              <a:rPr lang="ka-GE" sz="2000" dirty="0" smtClean="0"/>
              <a:t>250 </a:t>
            </a:r>
            <a:r>
              <a:rPr lang="ka-GE" sz="2000" dirty="0"/>
              <a:t>ურნის დასამზადებლად გამოყოფილი ვადა 30 დღე შესაძლებელია თუ არა გაიზარდოს 60 დღემდე და პირველი პარტიის (125 ურნა) მიწოდება მოხდეს 30 დღეში, მეორე ნახევრის (125 ურნა) 60 </a:t>
            </a:r>
            <a:r>
              <a:rPr lang="ka-GE" sz="2000" dirty="0" smtClean="0"/>
              <a:t>დღეში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313899" y="4001069"/>
            <a:ext cx="3944202" cy="22359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სპეციალიზების სფერო</a:t>
            </a:r>
            <a:endParaRPr lang="en-US" sz="2000" dirty="0"/>
          </a:p>
        </p:txBody>
      </p:sp>
      <p:sp>
        <p:nvSpPr>
          <p:cNvPr id="8" name="Rounded Rectangle 7"/>
          <p:cNvSpPr/>
          <p:nvPr/>
        </p:nvSpPr>
        <p:spPr>
          <a:xfrm>
            <a:off x="5278437" y="4001069"/>
            <a:ext cx="6540524" cy="23337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000" dirty="0" smtClean="0"/>
              <a:t>რომ </a:t>
            </a:r>
            <a:r>
              <a:rPr lang="ka-GE" sz="2000" dirty="0"/>
              <a:t>გამოაცალკევოთ და ლაბორატორია ცალკე დადოთ არ შეიძლება? ესე ბევრჯერ ჩაიშლება</a:t>
            </a:r>
            <a:r>
              <a:rPr lang="ka-GE" sz="2000" dirty="0" smtClean="0"/>
              <a:t>!</a:t>
            </a:r>
            <a:endParaRPr lang="en-US" sz="2000" dirty="0"/>
          </a:p>
        </p:txBody>
      </p:sp>
      <p:sp>
        <p:nvSpPr>
          <p:cNvPr id="9" name="Notched Right Arrow 8"/>
          <p:cNvSpPr/>
          <p:nvPr/>
        </p:nvSpPr>
        <p:spPr>
          <a:xfrm>
            <a:off x="4531058" y="1951630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Notched Right Arrow 9"/>
          <p:cNvSpPr/>
          <p:nvPr/>
        </p:nvSpPr>
        <p:spPr>
          <a:xfrm>
            <a:off x="4531058" y="4750558"/>
            <a:ext cx="559557" cy="7369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521</Words>
  <Application>Microsoft Office PowerPoint</Application>
  <PresentationFormat>Widescreen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 Kakhniashvili</dc:creator>
  <cp:lastModifiedBy>Microsoft account</cp:lastModifiedBy>
  <cp:revision>80</cp:revision>
  <dcterms:created xsi:type="dcterms:W3CDTF">2015-01-22T11:31:52Z</dcterms:created>
  <dcterms:modified xsi:type="dcterms:W3CDTF">2021-11-01T08:45:01Z</dcterms:modified>
</cp:coreProperties>
</file>